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0.jpeg" ContentType="image/jpeg"/>
  <Override PartName="/ppt/media/image12.jpeg" ContentType="image/jpeg"/>
  <Override PartName="/ppt/media/image17.png" ContentType="image/png"/>
  <Override PartName="/ppt/media/image20.jpeg" ContentType="image/jpeg"/>
  <Override PartName="/ppt/media/image7.jpeg" ContentType="image/jpeg"/>
  <Override PartName="/ppt/media/image11.jpeg" ContentType="image/jpeg"/>
  <Override PartName="/ppt/media/image23.png" ContentType="image/png"/>
  <Override PartName="/ppt/media/image6.jpeg" ContentType="image/jpeg"/>
  <Override PartName="/ppt/media/image13.jpeg" ContentType="image/jpeg"/>
  <Override PartName="/ppt/media/image21.jpeg" ContentType="image/jpeg"/>
  <Override PartName="/ppt/media/image8.jpeg" ContentType="image/jpeg"/>
  <Override PartName="/ppt/media/image5.png" ContentType="image/png"/>
  <Override PartName="/ppt/media/image4.png" ContentType="image/png"/>
  <Override PartName="/ppt/media/image3.jpeg" ContentType="image/jpeg"/>
  <Override PartName="/ppt/media/hdphoto4.wdp" ContentType="image/vnd.ms-photo"/>
  <Override PartName="/ppt/media/image19.jpeg" ContentType="image/jpeg"/>
  <Override PartName="/ppt/media/image9.png" ContentType="image/png"/>
  <Override PartName="/ppt/media/image18.jpeg" ContentType="image/jpeg"/>
  <Override PartName="/ppt/media/hdphoto2.wdp" ContentType="image/vnd.ms-photo"/>
  <Override PartName="/ppt/media/image16.jpeg" ContentType="image/jpeg"/>
  <Override PartName="/ppt/media/hdphoto1.wdp" ContentType="image/vnd.ms-photo"/>
  <Override PartName="/ppt/media/image15.jpeg" ContentType="image/jpeg"/>
  <Override PartName="/ppt/media/image2.png" ContentType="image/png"/>
  <Override PartName="/ppt/media/image22.jpeg" ContentType="image/jpeg"/>
  <Override PartName="/ppt/media/image14.jpeg" ContentType="image/jpeg"/>
  <Override PartName="/ppt/media/image1.jpeg" ContentType="image/jpeg"/>
  <Override PartName="/ppt/media/hdphoto3.wdp" ContentType="image/vnd.ms-photo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solidFill>
          <a:srgbClr val="ffffff"/>
        </a:solidFill>
        <a:ln w="25560">
          <a:solidFill>
            <a:srgbClr val="4bacc6"/>
          </a:solidFill>
          <a:round/>
        </a:ln>
      </c:spPr>
    </c:sideWall>
    <c:backWall>
      <c:spPr>
        <a:solidFill>
          <a:srgbClr val="ffffff"/>
        </a:solidFill>
        <a:ln w="25560">
          <a:solidFill>
            <a:srgbClr val="4bacc6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135703515594"/>
          <c:y val="0.0602365565174979"/>
          <c:w val="0.986350289659551"/>
          <c:h val="0.7988050237775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0264923594575113"/>
                  <c:y val="0.08354955343750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264923594575116"/>
                  <c:y val="0.12532433015625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81</c:v>
                </c:pt>
                <c:pt idx="1">
                  <c:v>353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991666710753479"/>
                  <c:y val="0.043721090610528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911187930685765"/>
                  <c:y val="0.12838240195533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4.2</c:v>
                </c:pt>
                <c:pt idx="1">
                  <c:v>77.4</c:v>
                </c:pt>
              </c:numCache>
            </c:numRef>
          </c:val>
        </c:ser>
        <c:gapWidth val="150"/>
        <c:shape val="box"/>
        <c:axId val="97055948"/>
        <c:axId val="90235740"/>
        <c:axId val="0"/>
      </c:bar3DChart>
      <c:catAx>
        <c:axId val="97055948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0235740"/>
        <c:crosses val="autoZero"/>
        <c:auto val="1"/>
        <c:lblAlgn val="ctr"/>
        <c:lblOffset val="100"/>
        <c:noMultiLvlLbl val="0"/>
      </c:catAx>
      <c:valAx>
        <c:axId val="902357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7055948"/>
        <c:crossBetween val="between"/>
      </c:valAx>
    </c:plotArea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solidFill>
          <a:srgbClr val="ffffff"/>
        </a:solidFill>
        <a:ln w="25560">
          <a:solidFill>
            <a:srgbClr val="4bacc6"/>
          </a:solidFill>
          <a:round/>
        </a:ln>
      </c:spPr>
    </c:sideWall>
    <c:backWall>
      <c:spPr>
        <a:solidFill>
          <a:srgbClr val="ffffff"/>
        </a:solidFill>
        <a:ln w="25560">
          <a:solidFill>
            <a:srgbClr val="4bacc6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36151065302669"/>
          <c:y val="0.0743657042869641"/>
          <c:w val="0.961464502730559"/>
          <c:h val="0.7989001374828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0264923594575113"/>
                  <c:y val="0.08354955343750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09175903532086"/>
                  <c:y val="0.053894706143761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5906</c:v>
                </c:pt>
                <c:pt idx="1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158954916690168"/>
                  <c:y val="0.24506304855016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219384455858181"/>
                  <c:y val="0.13190978780135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28755</c:v>
                </c:pt>
                <c:pt idx="1">
                  <c:v>12000</c:v>
                </c:pt>
              </c:numCache>
            </c:numRef>
          </c:val>
        </c:ser>
        <c:gapWidth val="150"/>
        <c:shape val="box"/>
        <c:axId val="12879620"/>
        <c:axId val="28709709"/>
        <c:axId val="0"/>
      </c:bar3DChart>
      <c:catAx>
        <c:axId val="12879620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8709709"/>
        <c:crosses val="autoZero"/>
        <c:auto val="1"/>
        <c:lblAlgn val="ctr"/>
        <c:lblOffset val="100"/>
        <c:noMultiLvlLbl val="0"/>
      </c:catAx>
      <c:valAx>
        <c:axId val="2870970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2879620"/>
        <c:crossBetween val="between"/>
      </c:valAx>
    </c:plotArea>
    <c:plotVisOnly val="1"/>
    <c:dispBlanksAs val="gap"/>
  </c:chart>
  <c:spPr>
    <a:noFill/>
    <a:ln w="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CAE66B7-9DF9-4ADC-A6A8-49B528482C32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7"/>
          </p:nvPr>
        </p:nvSpPr>
        <p:spPr>
          <a:xfrm>
            <a:off x="3851280" y="94280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F6B365-1A22-48EB-B159-82C54475035A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7E9243-8A80-4943-948A-1A6AFFF6EC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B660A9-EB45-475F-8845-A80954C643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1A6E72-3C02-4850-BB18-44BFAE775D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C3428D-99E5-43C5-B79D-CD2F62B463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AA7178-340B-485C-9188-3349629815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D6C48F-8678-4644-8F38-326B4A8104F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D3E99E-F35F-4C17-9B97-6A3F8CFC48A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F0959D-1C62-4E4D-996A-DEBD3336CA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C4DCC3-7E8E-4147-97E1-2CAB7D5F54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F6549D-AEB0-40D0-B538-4B74A64B76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B9B115-6CEA-4097-8E48-FB48FC6D616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07F661-D3A1-457A-9D7D-3295B5584A7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6A2D49-51EB-4E49-8F01-A27338440476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960" cy="12639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480" cy="9306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microsoft.com/office/2007/relationships/hdphoto" Target="../media/hdphoto4.wdp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microsoft.com/office/2007/relationships/hdphoto" Target="../media/hdphoto1.wdp"/><Relationship Id="rId4" Type="http://schemas.openxmlformats.org/officeDocument/2006/relationships/image" Target="../media/image16.jpeg"/><Relationship Id="rId5" Type="http://schemas.microsoft.com/office/2007/relationships/hdphoto" Target="../media/hdphoto2.wdp"/><Relationship Id="rId6" Type="http://schemas.openxmlformats.org/officeDocument/2006/relationships/image" Target="../media/image17.png"/><Relationship Id="rId7" Type="http://schemas.microsoft.com/office/2007/relationships/hdphoto" Target="../media/hdphoto3.wdp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1640" y="1972440"/>
            <a:ext cx="8640720" cy="1661760"/>
          </a:xfrm>
          <a:prstGeom prst="rect">
            <a:avLst/>
          </a:prstGeom>
          <a:noFill/>
          <a:ln w="2556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Оптимизация процесса повышения профессиональной подготовки и переподготовки сотрудников</a:t>
            </a:r>
            <a:br>
              <a:rPr sz="18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Содержимое 4"/>
          <p:cNvSpPr/>
          <p:nvPr/>
        </p:nvSpPr>
        <p:spPr>
          <a:xfrm>
            <a:off x="7715160" y="214200"/>
            <a:ext cx="928440" cy="92844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9050">
            <a:solidFill>
              <a:srgbClr val="ffff00"/>
            </a:solidFill>
            <a:round/>
          </a:ln>
          <a:effectLst>
            <a:outerShdw blurRad="38088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2" descr="D:\Work\Bachti\!!!ВНУТРЕННИЕ\декабрь\презентация\gerb_obl.png"/>
          <p:cNvPicPr/>
          <p:nvPr/>
        </p:nvPicPr>
        <p:blipFill>
          <a:blip r:embed="rId2"/>
          <a:stretch/>
        </p:blipFill>
        <p:spPr>
          <a:xfrm>
            <a:off x="571320" y="0"/>
            <a:ext cx="1642680" cy="121392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6" descr="БеловоГО-ПП-04"/>
          <p:cNvPicPr/>
          <p:nvPr/>
        </p:nvPicPr>
        <p:blipFill>
          <a:blip r:embed="rId3"/>
          <a:stretch/>
        </p:blipFill>
        <p:spPr>
          <a:xfrm>
            <a:off x="142920" y="142920"/>
            <a:ext cx="647640" cy="1079640"/>
          </a:xfrm>
          <a:prstGeom prst="rect">
            <a:avLst/>
          </a:prstGeom>
          <a:ln w="0">
            <a:noFill/>
          </a:ln>
        </p:spPr>
      </p:pic>
      <p:sp>
        <p:nvSpPr>
          <p:cNvPr id="135" name="TextBox 5"/>
          <p:cNvSpPr/>
          <p:nvPr/>
        </p:nvSpPr>
        <p:spPr>
          <a:xfrm>
            <a:off x="179640" y="5085360"/>
            <a:ext cx="324000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Муниципальное казенное учреждение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«Социально-реабилитационный центр для несовершеннолетних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«Теплый дом» 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Беловского городского округа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36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ПРОБЛЕМ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5"/>
          <p:cNvSpPr/>
          <p:nvPr/>
        </p:nvSpPr>
        <p:spPr>
          <a:xfrm>
            <a:off x="4356000" y="2349000"/>
            <a:ext cx="4320000" cy="23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6" name="TextBox 2"/>
          <p:cNvSpPr/>
          <p:nvPr/>
        </p:nvSpPr>
        <p:spPr>
          <a:xfrm>
            <a:off x="1929600" y="1243800"/>
            <a:ext cx="4852800" cy="9428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</a:rPr>
              <a:t>Обучение специалистов в учебном заведении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icture 2"/>
          <p:cNvSpPr/>
          <p:nvPr/>
        </p:nvSpPr>
        <p:spPr>
          <a:xfrm>
            <a:off x="539640" y="3182040"/>
            <a:ext cx="3448800" cy="23014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icture 3"/>
          <p:cNvSpPr/>
          <p:nvPr/>
        </p:nvSpPr>
        <p:spPr>
          <a:xfrm>
            <a:off x="5436000" y="2431800"/>
            <a:ext cx="3312000" cy="22096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Заголовок 1"/>
          <p:cNvSpPr/>
          <p:nvPr/>
        </p:nvSpPr>
        <p:spPr>
          <a:xfrm>
            <a:off x="4794480" y="5157360"/>
            <a:ext cx="201600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БЫЛО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C4CEBC-B64A-4849-983F-CEF4D53FFDA9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36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Box 5"/>
          <p:cNvSpPr/>
          <p:nvPr/>
        </p:nvSpPr>
        <p:spPr>
          <a:xfrm>
            <a:off x="1152360" y="1196640"/>
            <a:ext cx="6496560" cy="51624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</a:rPr>
              <a:t>Дистанционное обучение специалистов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icture 2"/>
          <p:cNvSpPr/>
          <p:nvPr/>
        </p:nvSpPr>
        <p:spPr>
          <a:xfrm>
            <a:off x="3636000" y="2997000"/>
            <a:ext cx="3051360" cy="20660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icture 3"/>
          <p:cNvSpPr/>
          <p:nvPr/>
        </p:nvSpPr>
        <p:spPr>
          <a:xfrm>
            <a:off x="6156000" y="2025000"/>
            <a:ext cx="2720520" cy="19440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Заголовок 1"/>
          <p:cNvSpPr/>
          <p:nvPr/>
        </p:nvSpPr>
        <p:spPr>
          <a:xfrm>
            <a:off x="5679360" y="5478120"/>
            <a:ext cx="201600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СТАЛО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icture 2"/>
          <p:cNvSpPr/>
          <p:nvPr/>
        </p:nvSpPr>
        <p:spPr>
          <a:xfrm>
            <a:off x="539640" y="2086200"/>
            <a:ext cx="2543400" cy="33915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26090B-49BB-4AA3-8465-F7A8D3DBA593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043640" y="1628640"/>
            <a:ext cx="7056360" cy="2307960"/>
          </a:xfrm>
          <a:prstGeom prst="rect">
            <a:avLst/>
          </a:prstGeom>
          <a:noFill/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Спасибо </a:t>
            </a:r>
            <a:br>
              <a:rPr sz="7200"/>
            </a:b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за внимание!</a:t>
            </a: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7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539640" y="0"/>
            <a:ext cx="1642680" cy="1213920"/>
          </a:xfrm>
          <a:prstGeom prst="rect">
            <a:avLst/>
          </a:prstGeom>
          <a:ln w="0">
            <a:noFill/>
          </a:ln>
        </p:spPr>
      </p:pic>
      <p:pic>
        <p:nvPicPr>
          <p:cNvPr id="278" name="Рисунок 3" descr="БеловоГО-ПП-04"/>
          <p:cNvPicPr/>
          <p:nvPr/>
        </p:nvPicPr>
        <p:blipFill>
          <a:blip r:embed="rId2"/>
          <a:stretch/>
        </p:blipFill>
        <p:spPr>
          <a:xfrm>
            <a:off x="142920" y="142920"/>
            <a:ext cx="647640" cy="1079640"/>
          </a:xfrm>
          <a:prstGeom prst="rect">
            <a:avLst/>
          </a:prstGeom>
          <a:ln w="0">
            <a:noFill/>
          </a:ln>
        </p:spPr>
      </p:pic>
      <p:sp>
        <p:nvSpPr>
          <p:cNvPr id="279" name="Содержимое 4"/>
          <p:cNvSpPr/>
          <p:nvPr/>
        </p:nvSpPr>
        <p:spPr>
          <a:xfrm>
            <a:off x="1907640" y="260640"/>
            <a:ext cx="996480" cy="996480"/>
          </a:xfrm>
          <a:prstGeom prst="ellipse">
            <a:avLst/>
          </a:prstGeom>
          <a:blipFill rotWithShape="0">
            <a:blip r:embed="rId3"/>
            <a:srcRect/>
            <a:stretch/>
          </a:blipFill>
          <a:ln cap="rnd" w="28575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Объект 4"/>
          <p:cNvGraphicFramePr/>
          <p:nvPr/>
        </p:nvGraphicFramePr>
        <p:xfrm>
          <a:off x="195120" y="2213280"/>
          <a:ext cx="8784720" cy="4569120"/>
        </p:xfrm>
        <a:graphic>
          <a:graphicData uri="http://schemas.openxmlformats.org/drawingml/2006/table">
            <a:tbl>
              <a:tblPr/>
              <a:tblGrid>
                <a:gridCol w="1296000"/>
                <a:gridCol w="1224000"/>
                <a:gridCol w="1224000"/>
                <a:gridCol w="1366560"/>
                <a:gridCol w="3673800"/>
              </a:tblGrid>
              <a:tr h="348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Общие данные: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Обоснование: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Заказчик: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Латышкевич Л.А. - директор МКУ СРЦН «Теплый дом»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Трудности в замещении графика сотрудника  в период очной формы обучения.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 startAt="2"/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Материальные затраты (командировочные, использование автотранспортного средства, оплата труда сотрудника, оплата обучения).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Процесс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Повышение профессиональной подготовки и переподготовки сотрудников МКУ СРЦН «Теплый дом»</a:t>
                      </a:r>
                      <a:r>
                        <a:rPr b="0" lang="ru-RU" sz="1000" spc="-1" strike="noStrike" u="sng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 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Границы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процесса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момента наступления срока прохождения даты обучения до момента получения документа (сертификата, диплома, удостоверения) о прохождении обучения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Руководитель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проекта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Петрова Александра Николаевна – заместитель директора по В и РР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Команда проекта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Т.А. Кожемякина, О.В. Механик, О.В. Карпинская,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М.В. Пожидаева, Т.А. Зырянова, В.А. Евграфова, О.И. Корачева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4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Цели и эффекты: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Сроки: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</a:tr>
              <a:tr h="3398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Текущий показатель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Целевой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rowSpan="5"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 Согласование паспорта лин-проекта  – 24.11.2021  г.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2. Картирование текущего состояния (с 01.11.2021  г.  по 21.11.2021 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3. Анализ проблем и потерь (с 23.11.2021 г.  по 30.11.2021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4. Составление карты целевого состояния (с 11.12.2022 г.  по 28.12.2022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5. Разработка плана мероприятий (с 31.12.2022 г.  по 16.01.2022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6. Защита плана мероприятий перед заказчиком  ( 17.01.2022 г).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7. Внедрение улучшений (с 01.02.2022 г.  по 29.03.2022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8. Мониторинг результатов (с 04.04.2022  г.  по 23.04.2022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9. Закрытие лин-проекта (24.05.2022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10. Мониторинг стабильности достигнутых результатов  (30.06.2022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5180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Сокращение рабочего времени на процесс обучения сотрудника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81 ч.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353 ч.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 ч. 20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77 ч. 40 мин.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7892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Уменьшение затрат материально- технических средств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5906 руб.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28755 руб.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1500 руб.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12000 руб.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2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Эффекты: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7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 Повышение эффективности в использовании рабочего времени специалиста в период обучения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37" name="Прямоугольник 5"/>
          <p:cNvSpPr/>
          <p:nvPr/>
        </p:nvSpPr>
        <p:spPr>
          <a:xfrm>
            <a:off x="180000" y="836280"/>
            <a:ext cx="8786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Оптимизация процесса повышения профессиональной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подготовки и переподготовки сотрудников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Прямоугольник 6"/>
          <p:cNvSpPr/>
          <p:nvPr/>
        </p:nvSpPr>
        <p:spPr>
          <a:xfrm>
            <a:off x="-75600" y="367560"/>
            <a:ext cx="85687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Муниципальное казенное учреждение  «Социально-реабилитационный центр для несовершеннолетних 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«Теплый дом» Беловского городского округа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043640" y="44640"/>
            <a:ext cx="6938640" cy="3492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Паспорт   проекта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6351840" y="1440000"/>
            <a:ext cx="228816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</a:rPr>
              <a:t>Утверждаю: ________________________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</a:rPr>
              <a:t>Латышкевич Л.А.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</a:rPr>
              <a:t>Директор МКУ СРЦН «Теплый дом»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5" descr="C:\Users\79511\Downloads\IMG_20221215_134820_216.jpg"/>
          <p:cNvPicPr/>
          <p:nvPr/>
        </p:nvPicPr>
        <p:blipFill>
          <a:blip r:embed="rId1"/>
          <a:srcRect l="18723" t="0" r="0" b="0"/>
          <a:stretch/>
        </p:blipFill>
        <p:spPr>
          <a:xfrm>
            <a:off x="3485880" y="1271520"/>
            <a:ext cx="2006280" cy="191700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67640" y="1268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3000"/>
          </a:bodyPr>
          <a:p>
            <a:pPr indent="0" algn="ctr">
              <a:lnSpc>
                <a:spcPct val="100000"/>
              </a:lnSpc>
              <a:buNone/>
            </a:pPr>
            <a:br>
              <a:rPr sz="4400"/>
            </a:b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Заголовок 1"/>
          <p:cNvSpPr/>
          <p:nvPr/>
        </p:nvSpPr>
        <p:spPr>
          <a:xfrm>
            <a:off x="873720" y="217800"/>
            <a:ext cx="6696360" cy="7196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Команда проекта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2"/>
          <a:stretch/>
        </p:blipFill>
        <p:spPr>
          <a:xfrm>
            <a:off x="696600" y="1268640"/>
            <a:ext cx="1961280" cy="1865160"/>
          </a:xfrm>
          <a:prstGeom prst="rect">
            <a:avLst/>
          </a:prstGeom>
          <a:ln w="19050">
            <a:solidFill>
              <a:srgbClr val="327fbe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sp>
        <p:nvSpPr>
          <p:cNvPr id="145" name="TextBox 14"/>
          <p:cNvSpPr/>
          <p:nvPr/>
        </p:nvSpPr>
        <p:spPr>
          <a:xfrm>
            <a:off x="732240" y="6402600"/>
            <a:ext cx="2822040" cy="36396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сотрудник учреждения  -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3" descr="C:\Users\79511\Downloads\IMG-20221215-WA0019.jpg"/>
          <p:cNvPicPr/>
          <p:nvPr/>
        </p:nvPicPr>
        <p:blipFill>
          <a:blip r:embed="rId3"/>
          <a:srcRect l="0" t="8575" r="0" b="11930"/>
          <a:stretch/>
        </p:blipFill>
        <p:spPr>
          <a:xfrm>
            <a:off x="6161040" y="1273680"/>
            <a:ext cx="1866960" cy="197892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pic>
        <p:nvPicPr>
          <p:cNvPr id="147" name="Picture 4" descr="C:\Users\79511\Downloads\IMG-20221215-WA0015.jpg"/>
          <p:cNvPicPr/>
          <p:nvPr/>
        </p:nvPicPr>
        <p:blipFill>
          <a:blip r:embed="rId4"/>
          <a:srcRect l="0" t="25544" r="0" b="21938"/>
          <a:stretch/>
        </p:blipFill>
        <p:spPr>
          <a:xfrm>
            <a:off x="657000" y="3779280"/>
            <a:ext cx="2000880" cy="219204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pic>
        <p:nvPicPr>
          <p:cNvPr id="148" name="Picture 6" descr="C:\Users\79511\Downloads\IMG-20221215-WA0017.jpg"/>
          <p:cNvPicPr/>
          <p:nvPr/>
        </p:nvPicPr>
        <p:blipFill>
          <a:blip r:embed="rId5"/>
          <a:srcRect l="19423" t="20212" r="0" b="16436"/>
          <a:stretch/>
        </p:blipFill>
        <p:spPr>
          <a:xfrm>
            <a:off x="6161040" y="3892680"/>
            <a:ext cx="1991520" cy="208728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pic>
        <p:nvPicPr>
          <p:cNvPr id="149" name="Picture 7" descr="C:\Users\79511\Downloads\IMG-20221215-WA0018.jpg"/>
          <p:cNvPicPr/>
          <p:nvPr/>
        </p:nvPicPr>
        <p:blipFill>
          <a:blip r:embed="rId6"/>
          <a:srcRect l="9303" t="7137" r="7713" b="19660"/>
          <a:stretch/>
        </p:blipFill>
        <p:spPr>
          <a:xfrm>
            <a:off x="3567960" y="3816720"/>
            <a:ext cx="1843560" cy="2168640"/>
          </a:xfrm>
          <a:prstGeom prst="rect">
            <a:avLst/>
          </a:prstGeom>
          <a:ln w="0">
            <a:solidFill>
              <a:srgbClr val="327fbe"/>
            </a:solidFill>
          </a:ln>
        </p:spPr>
      </p:pic>
      <p:sp>
        <p:nvSpPr>
          <p:cNvPr id="150" name="Прямоугольник 2"/>
          <p:cNvSpPr/>
          <p:nvPr/>
        </p:nvSpPr>
        <p:spPr>
          <a:xfrm>
            <a:off x="6241320" y="2858760"/>
            <a:ext cx="170676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Т.А. Кожемякина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4"/>
          <p:cNvSpPr/>
          <p:nvPr/>
        </p:nvSpPr>
        <p:spPr>
          <a:xfrm>
            <a:off x="6146640" y="3231720"/>
            <a:ext cx="23320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Заместитель директора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 АХР (АХР)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оугольник 6"/>
          <p:cNvSpPr/>
          <p:nvPr/>
        </p:nvSpPr>
        <p:spPr>
          <a:xfrm>
            <a:off x="466920" y="3175920"/>
            <a:ext cx="244836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Заместитель директора (ЗД)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Прямоугольник 7"/>
          <p:cNvSpPr/>
          <p:nvPr/>
        </p:nvSpPr>
        <p:spPr>
          <a:xfrm>
            <a:off x="3485880" y="3197520"/>
            <a:ext cx="2285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Заведующий отделением соц. реабилитации (СР)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Прямоугольник 8"/>
          <p:cNvSpPr/>
          <p:nvPr/>
        </p:nvSpPr>
        <p:spPr>
          <a:xfrm>
            <a:off x="713520" y="5952960"/>
            <a:ext cx="22460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Главный бухгалтер (ГБ)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Прямоугольник 10"/>
          <p:cNvSpPr/>
          <p:nvPr/>
        </p:nvSpPr>
        <p:spPr>
          <a:xfrm>
            <a:off x="3504960" y="5980320"/>
            <a:ext cx="24501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Специалист по кадрам (К)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11"/>
          <p:cNvSpPr/>
          <p:nvPr/>
        </p:nvSpPr>
        <p:spPr>
          <a:xfrm>
            <a:off x="3709800" y="5596560"/>
            <a:ext cx="156024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Н.В. Пилюгина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Прямоугольник 12"/>
          <p:cNvSpPr/>
          <p:nvPr/>
        </p:nvSpPr>
        <p:spPr>
          <a:xfrm>
            <a:off x="6404400" y="5956200"/>
            <a:ext cx="1816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Программист (ПК)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Прямоугольник 13"/>
          <p:cNvSpPr/>
          <p:nvPr/>
        </p:nvSpPr>
        <p:spPr>
          <a:xfrm>
            <a:off x="6439320" y="5646960"/>
            <a:ext cx="14202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Д.В. Шитяева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Прямоугольник 22"/>
          <p:cNvSpPr/>
          <p:nvPr/>
        </p:nvSpPr>
        <p:spPr>
          <a:xfrm>
            <a:off x="774000" y="5609520"/>
            <a:ext cx="163188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О.В. Карпинская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Прямоугольник 23"/>
          <p:cNvSpPr/>
          <p:nvPr/>
        </p:nvSpPr>
        <p:spPr>
          <a:xfrm>
            <a:off x="872640" y="2768400"/>
            <a:ext cx="13392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А.Н. Петрова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рямоугольник 24"/>
          <p:cNvSpPr/>
          <p:nvPr/>
        </p:nvSpPr>
        <p:spPr>
          <a:xfrm>
            <a:off x="3768120" y="2813040"/>
            <a:ext cx="160452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М.В. Пожидаева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AC0253-4161-4876-9876-B5CB204798AE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Объект 5"/>
          <p:cNvSpPr/>
          <p:nvPr/>
        </p:nvSpPr>
        <p:spPr>
          <a:xfrm>
            <a:off x="5220000" y="1374480"/>
            <a:ext cx="3204000" cy="24030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Заголовок 1"/>
          <p:cNvSpPr/>
          <p:nvPr/>
        </p:nvSpPr>
        <p:spPr>
          <a:xfrm>
            <a:off x="1087920" y="188640"/>
            <a:ext cx="6618240" cy="76716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Картирование проекта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Рисунок 6"/>
          <p:cNvSpPr/>
          <p:nvPr/>
        </p:nvSpPr>
        <p:spPr>
          <a:xfrm>
            <a:off x="5364000" y="4101120"/>
            <a:ext cx="2937960" cy="22035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lorTemp="5900" contrast="20000"/>
                      </a14:imgEffect>
                    </a14:imgLayer>
                  </a14:imgProps>
                </a:ext>
              </a:extLst>
            </a:blip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Рисунок 7"/>
          <p:cNvSpPr/>
          <p:nvPr/>
        </p:nvSpPr>
        <p:spPr>
          <a:xfrm>
            <a:off x="827640" y="1374120"/>
            <a:ext cx="3309840" cy="24822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/>
          </a:blipFill>
          <a:ln cap="sq" w="19050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Рисунок 8"/>
          <p:cNvSpPr/>
          <p:nvPr/>
        </p:nvSpPr>
        <p:spPr>
          <a:xfrm>
            <a:off x="769680" y="4069080"/>
            <a:ext cx="3425400" cy="23983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/>
          </a:blipFill>
          <a:ln cap="sq" w="28575">
            <a:solidFill>
              <a:srgbClr val="327fbe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8B27B8-70A4-4EED-B743-D62E6174AFD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Прямая со стрелкой 174"/>
          <p:cNvCxnSpPr/>
          <p:nvPr/>
        </p:nvCxnSpPr>
        <p:spPr>
          <a:xfrm flipH="1">
            <a:off x="6518520" y="6036480"/>
            <a:ext cx="71172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68" name="Прямая со стрелкой 63"/>
          <p:cNvCxnSpPr/>
          <p:nvPr/>
        </p:nvCxnSpPr>
        <p:spPr>
          <a:xfrm flipH="1">
            <a:off x="7772760" y="5166000"/>
            <a:ext cx="12600" cy="36504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69" name="Прямая со стрелкой 69"/>
          <p:cNvCxnSpPr/>
          <p:nvPr/>
        </p:nvCxnSpPr>
        <p:spPr>
          <a:xfrm>
            <a:off x="1207800" y="6453000"/>
            <a:ext cx="163116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70" name="Скругленный прямоугольник 4"/>
          <p:cNvSpPr/>
          <p:nvPr/>
        </p:nvSpPr>
        <p:spPr>
          <a:xfrm>
            <a:off x="667440" y="965880"/>
            <a:ext cx="1685880" cy="11181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Подошел срок обучения специалиста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(согласно графику)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1" name="Прямая со стрелкой 217"/>
          <p:cNvCxnSpPr/>
          <p:nvPr/>
        </p:nvCxnSpPr>
        <p:spPr>
          <a:xfrm>
            <a:off x="7826400" y="2049120"/>
            <a:ext cx="360" cy="29988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72" name="Прямая со стрелкой 29"/>
          <p:cNvCxnSpPr/>
          <p:nvPr/>
        </p:nvCxnSpPr>
        <p:spPr>
          <a:xfrm flipV="1">
            <a:off x="4303080" y="1509120"/>
            <a:ext cx="57636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423440" y="183600"/>
            <a:ext cx="6093720" cy="436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 fontScale="62000"/>
          </a:bodyPr>
          <a:p>
            <a:pPr indent="0" algn="ctr">
              <a:lnSpc>
                <a:spcPct val="100000"/>
              </a:lnSpc>
              <a:buNone/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Карта текущего состояния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742080" y="3926160"/>
            <a:ext cx="1951200" cy="1244880"/>
          </a:xfrm>
          <a:prstGeom prst="rect">
            <a:avLst/>
          </a:prstGeom>
          <a:solidFill>
            <a:srgbClr val="327fbe"/>
          </a:soli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Заключение договора об оказании образовательных услуг с учебным заведением</a:t>
            </a:r>
            <a:endParaRPr b="0" lang="ru-RU" sz="10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1ч. до 2ч.)</a:t>
            </a:r>
            <a:endParaRPr b="0" lang="ru-RU" sz="10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1500 руб. до 12000руб.)</a:t>
            </a:r>
            <a:endParaRPr b="0" lang="ru-RU" sz="1000" spc="-1" strike="noStrike">
              <a:solidFill>
                <a:srgbClr val="000000"/>
              </a:solidFill>
              <a:latin typeface="Calibri"/>
            </a:endParaRPr>
          </a:p>
          <a:p>
            <a:pPr indent="0"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ЗД, ГБ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Объект 5"/>
          <p:cNvSpPr/>
          <p:nvPr/>
        </p:nvSpPr>
        <p:spPr>
          <a:xfrm>
            <a:off x="6952680" y="5510520"/>
            <a:ext cx="1827000" cy="11584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Изменение графика работы с учетом срока отсутствия специалиста на рабочем месте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1ч. до 3 ч 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ЗД, СР, 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Скругленный прямоугольник 42"/>
          <p:cNvSpPr/>
          <p:nvPr/>
        </p:nvSpPr>
        <p:spPr>
          <a:xfrm>
            <a:off x="2582640" y="5344920"/>
            <a:ext cx="2149920" cy="12805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Получение согласия сотрудника об увеличении объема работы на время отсутствии на обучении специалиста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 от 1 ч. до 2ч.)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850 руб. до 2547 руб.)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К, 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Скругленный прямоугольник 43"/>
          <p:cNvSpPr/>
          <p:nvPr/>
        </p:nvSpPr>
        <p:spPr>
          <a:xfrm>
            <a:off x="320400" y="5101920"/>
            <a:ext cx="2056320" cy="10177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Начало обучения специалиста в учебном заведении, согласно заключенному договору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72ч. до 288 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 от 3456 руб. до 13824 руб.)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8" name="Прямая со стрелкой 190"/>
          <p:cNvCxnSpPr/>
          <p:nvPr/>
        </p:nvCxnSpPr>
        <p:spPr>
          <a:xfrm>
            <a:off x="1956960" y="2952360"/>
            <a:ext cx="1227600" cy="360"/>
          </a:xfrm>
          <a:prstGeom prst="straightConnector1">
            <a:avLst/>
          </a:prstGeom>
          <a:ln w="76200">
            <a:solidFill>
              <a:srgbClr val="c0504d"/>
            </a:solidFill>
            <a:round/>
            <a:tailEnd len="med" type="arrow" w="med"/>
          </a:ln>
        </p:spPr>
      </p:cxnSp>
      <p:cxnSp>
        <p:nvCxnSpPr>
          <p:cNvPr id="179" name="Прямая со стрелкой 200"/>
          <p:cNvCxnSpPr/>
          <p:nvPr/>
        </p:nvCxnSpPr>
        <p:spPr>
          <a:xfrm flipV="1">
            <a:off x="1259280" y="4674960"/>
            <a:ext cx="360" cy="38232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80" name="Прямая со стрелкой 212"/>
          <p:cNvCxnSpPr/>
          <p:nvPr/>
        </p:nvCxnSpPr>
        <p:spPr>
          <a:xfrm>
            <a:off x="2386080" y="1540440"/>
            <a:ext cx="48744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81" name="Пятно 1 40"/>
          <p:cNvSpPr/>
          <p:nvPr/>
        </p:nvSpPr>
        <p:spPr>
          <a:xfrm>
            <a:off x="7197120" y="63097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Пятно 1 47"/>
          <p:cNvSpPr/>
          <p:nvPr/>
        </p:nvSpPr>
        <p:spPr>
          <a:xfrm>
            <a:off x="6874200" y="47689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3" name="Прямая со стрелкой 59"/>
          <p:cNvCxnSpPr/>
          <p:nvPr/>
        </p:nvCxnSpPr>
        <p:spPr>
          <a:xfrm>
            <a:off x="7777800" y="3520080"/>
            <a:ext cx="360" cy="3927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84" name="Прямая со стрелкой 86"/>
          <p:cNvCxnSpPr/>
          <p:nvPr/>
        </p:nvCxnSpPr>
        <p:spPr>
          <a:xfrm>
            <a:off x="6518520" y="1525680"/>
            <a:ext cx="64584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85" name="Объект 5"/>
          <p:cNvSpPr/>
          <p:nvPr/>
        </p:nvSpPr>
        <p:spPr>
          <a:xfrm>
            <a:off x="2952000" y="967680"/>
            <a:ext cx="1639080" cy="11286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Уведомление сотрудника отделом кадров о сроках прохождения обучения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 ч. до 24 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6" name="Прямая со стрелкой 67"/>
          <p:cNvCxnSpPr/>
          <p:nvPr/>
        </p:nvCxnSpPr>
        <p:spPr>
          <a:xfrm flipH="1">
            <a:off x="4686480" y="6006960"/>
            <a:ext cx="64800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87" name="Скругленный прямоугольник 53"/>
          <p:cNvSpPr/>
          <p:nvPr/>
        </p:nvSpPr>
        <p:spPr>
          <a:xfrm>
            <a:off x="410760" y="3554280"/>
            <a:ext cx="1942560" cy="1120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Окончание курса обучения согласно установленным срокам, получение документа об образовании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(от 1 ч. до 24 ч.)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Объект 5"/>
          <p:cNvSpPr/>
          <p:nvPr/>
        </p:nvSpPr>
        <p:spPr>
          <a:xfrm>
            <a:off x="4879440" y="1050120"/>
            <a:ext cx="1669320" cy="10580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Подача заявления на обучение в отдел кадров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 ч. до 3ч.)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Объект 5"/>
          <p:cNvSpPr/>
          <p:nvPr/>
        </p:nvSpPr>
        <p:spPr>
          <a:xfrm>
            <a:off x="7158600" y="1038240"/>
            <a:ext cx="1669320" cy="10580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Подготовка документов на сотрудника в учебное заведение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 ч. до 2 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СР, 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Объект 5"/>
          <p:cNvSpPr/>
          <p:nvPr/>
        </p:nvSpPr>
        <p:spPr>
          <a:xfrm>
            <a:off x="6809400" y="2317680"/>
            <a:ext cx="1970280" cy="13161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Отправка документов и заявления в учебное заведение, расположенное на территории г. Белово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1ч. до 3 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100руб. до 384 руб.)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К, 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ятно 1 39"/>
          <p:cNvSpPr/>
          <p:nvPr/>
        </p:nvSpPr>
        <p:spPr>
          <a:xfrm>
            <a:off x="2894400" y="16632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ятно 1 48"/>
          <p:cNvSpPr/>
          <p:nvPr/>
        </p:nvSpPr>
        <p:spPr>
          <a:xfrm>
            <a:off x="4879440" y="16416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ятно 1 46"/>
          <p:cNvSpPr/>
          <p:nvPr/>
        </p:nvSpPr>
        <p:spPr>
          <a:xfrm>
            <a:off x="7341120" y="33199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ятно 1 49"/>
          <p:cNvSpPr/>
          <p:nvPr/>
        </p:nvSpPr>
        <p:spPr>
          <a:xfrm>
            <a:off x="6765120" y="32659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ятно 1 52"/>
          <p:cNvSpPr/>
          <p:nvPr/>
        </p:nvSpPr>
        <p:spPr>
          <a:xfrm>
            <a:off x="6815520" y="60217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ятно 1 56"/>
          <p:cNvSpPr/>
          <p:nvPr/>
        </p:nvSpPr>
        <p:spPr>
          <a:xfrm>
            <a:off x="6921720" y="159228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Пятно 1 60"/>
          <p:cNvSpPr/>
          <p:nvPr/>
        </p:nvSpPr>
        <p:spPr>
          <a:xfrm>
            <a:off x="541440" y="432828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Пятно 1 64"/>
          <p:cNvSpPr/>
          <p:nvPr/>
        </p:nvSpPr>
        <p:spPr>
          <a:xfrm>
            <a:off x="2475720" y="622008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Пятно 1 65"/>
          <p:cNvSpPr/>
          <p:nvPr/>
        </p:nvSpPr>
        <p:spPr>
          <a:xfrm>
            <a:off x="109440" y="40021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Скругленный прямоугольник 66"/>
          <p:cNvSpPr/>
          <p:nvPr/>
        </p:nvSpPr>
        <p:spPr>
          <a:xfrm>
            <a:off x="3184560" y="2302920"/>
            <a:ext cx="3450600" cy="188568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Время протекания процесса 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min.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81 ч.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max.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 353 ч.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min.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 5906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руб.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max.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 28755 руб.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Пятно 1 68"/>
          <p:cNvSpPr/>
          <p:nvPr/>
        </p:nvSpPr>
        <p:spPr>
          <a:xfrm>
            <a:off x="7315920" y="48661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Пятно 1 71"/>
          <p:cNvSpPr/>
          <p:nvPr/>
        </p:nvSpPr>
        <p:spPr>
          <a:xfrm>
            <a:off x="6625440" y="40993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Пятно 1 72"/>
          <p:cNvSpPr/>
          <p:nvPr/>
        </p:nvSpPr>
        <p:spPr>
          <a:xfrm>
            <a:off x="7413120" y="16700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Пятно 1 73"/>
          <p:cNvSpPr/>
          <p:nvPr/>
        </p:nvSpPr>
        <p:spPr>
          <a:xfrm>
            <a:off x="2241000" y="36345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Пятно 1 44"/>
          <p:cNvSpPr/>
          <p:nvPr/>
        </p:nvSpPr>
        <p:spPr>
          <a:xfrm>
            <a:off x="5381640" y="17060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Скругленный прямоугольник 45"/>
          <p:cNvSpPr/>
          <p:nvPr/>
        </p:nvSpPr>
        <p:spPr>
          <a:xfrm>
            <a:off x="365400" y="2208960"/>
            <a:ext cx="2020680" cy="10364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Получение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документа (сертификата, диплома, удостоверения) о прохождении обучения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С, 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7" name="Прямая со стрелкой 62"/>
          <p:cNvCxnSpPr/>
          <p:nvPr/>
        </p:nvCxnSpPr>
        <p:spPr>
          <a:xfrm flipV="1">
            <a:off x="1215720" y="6095880"/>
            <a:ext cx="360" cy="36432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08" name="Прямая со стрелкой 51"/>
          <p:cNvCxnSpPr/>
          <p:nvPr/>
        </p:nvCxnSpPr>
        <p:spPr>
          <a:xfrm flipV="1">
            <a:off x="1284120" y="3212640"/>
            <a:ext cx="360" cy="37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09" name="Пятно 1 54"/>
          <p:cNvSpPr/>
          <p:nvPr/>
        </p:nvSpPr>
        <p:spPr>
          <a:xfrm>
            <a:off x="604440" y="5825880"/>
            <a:ext cx="471600" cy="6091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7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ятно 1 57"/>
          <p:cNvSpPr/>
          <p:nvPr/>
        </p:nvSpPr>
        <p:spPr>
          <a:xfrm>
            <a:off x="0" y="5191920"/>
            <a:ext cx="466560" cy="6332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ятно 1 58"/>
          <p:cNvSpPr/>
          <p:nvPr/>
        </p:nvSpPr>
        <p:spPr>
          <a:xfrm>
            <a:off x="149400" y="5725080"/>
            <a:ext cx="429840" cy="5839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Скругленный прямоугольник 61"/>
          <p:cNvSpPr/>
          <p:nvPr/>
        </p:nvSpPr>
        <p:spPr>
          <a:xfrm>
            <a:off x="5108760" y="5455800"/>
            <a:ext cx="1409400" cy="10522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Уведомление замещающего сотрудника о новом графике работы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1ч. до 2ч)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Пятно 1 74"/>
          <p:cNvSpPr/>
          <p:nvPr/>
        </p:nvSpPr>
        <p:spPr>
          <a:xfrm>
            <a:off x="604440" y="29109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ятно 1 75"/>
          <p:cNvSpPr/>
          <p:nvPr/>
        </p:nvSpPr>
        <p:spPr>
          <a:xfrm>
            <a:off x="194760" y="27273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Пятно 1 50"/>
          <p:cNvSpPr/>
          <p:nvPr/>
        </p:nvSpPr>
        <p:spPr>
          <a:xfrm>
            <a:off x="5158080" y="61473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6F8915-7F15-412A-8853-5CA845D01E8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8240" cy="76716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Пирамида проблем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(муниципальный уровень)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Равнобедренный треугольник 5"/>
          <p:cNvSpPr/>
          <p:nvPr/>
        </p:nvSpPr>
        <p:spPr>
          <a:xfrm>
            <a:off x="181440" y="1268640"/>
            <a:ext cx="3240000" cy="53283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8" name="Скругленный прямоугольник 1"/>
          <p:cNvSpPr/>
          <p:nvPr/>
        </p:nvSpPr>
        <p:spPr>
          <a:xfrm>
            <a:off x="889920" y="2278800"/>
            <a:ext cx="1521360" cy="384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</a:rPr>
              <a:t>Федеральный уровень - 0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Скругленный прямоугольник 7"/>
          <p:cNvSpPr/>
          <p:nvPr/>
        </p:nvSpPr>
        <p:spPr>
          <a:xfrm>
            <a:off x="517680" y="3390480"/>
            <a:ext cx="2255760" cy="54216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Региональный уровень - 0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Скругленный прямоугольник 8"/>
          <p:cNvSpPr/>
          <p:nvPr/>
        </p:nvSpPr>
        <p:spPr>
          <a:xfrm>
            <a:off x="252720" y="4575600"/>
            <a:ext cx="2808000" cy="5036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Местный  уровень</a:t>
            </a:r>
            <a:br>
              <a:rPr sz="1600"/>
            </a:b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(организации) - 3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Скругленный прямоугольник 9"/>
          <p:cNvSpPr/>
          <p:nvPr/>
        </p:nvSpPr>
        <p:spPr>
          <a:xfrm>
            <a:off x="3074040" y="1599840"/>
            <a:ext cx="5688360" cy="4492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1. Отсутствие работника на рабочем месте.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2. Материально -технические затраты: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-отсутствие бензина,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-поломка автомобиля,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оплата замещающему сотруднику,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командировочные,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оплата обучения.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3. Поиск работника на замещение специалиста на период обучения.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4. Допущение ошибок при оформлении необходимых документов.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5. Отсутствие необходимого учебного заведения по месту жительства –месту работы сотрудника.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6. Отсутствие навыков работы на ПК.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7. Отсутствие технической возможности обучения.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Пятно 1 12"/>
          <p:cNvSpPr/>
          <p:nvPr/>
        </p:nvSpPr>
        <p:spPr>
          <a:xfrm>
            <a:off x="449640" y="5213520"/>
            <a:ext cx="575640" cy="6674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Пятно 1 13"/>
          <p:cNvSpPr/>
          <p:nvPr/>
        </p:nvSpPr>
        <p:spPr>
          <a:xfrm>
            <a:off x="1074600" y="5131440"/>
            <a:ext cx="523080" cy="6015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Пятно 1 14"/>
          <p:cNvSpPr/>
          <p:nvPr/>
        </p:nvSpPr>
        <p:spPr>
          <a:xfrm>
            <a:off x="1657080" y="5131440"/>
            <a:ext cx="574560" cy="6735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Пятно 1 23"/>
          <p:cNvSpPr/>
          <p:nvPr/>
        </p:nvSpPr>
        <p:spPr>
          <a:xfrm>
            <a:off x="2232000" y="5229360"/>
            <a:ext cx="658080" cy="6800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Пятно 1 15"/>
          <p:cNvSpPr/>
          <p:nvPr/>
        </p:nvSpPr>
        <p:spPr>
          <a:xfrm>
            <a:off x="449640" y="5909760"/>
            <a:ext cx="521640" cy="6613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Пятно 1 16"/>
          <p:cNvSpPr/>
          <p:nvPr/>
        </p:nvSpPr>
        <p:spPr>
          <a:xfrm>
            <a:off x="1074600" y="5881680"/>
            <a:ext cx="523080" cy="6354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ятно 1 21"/>
          <p:cNvSpPr/>
          <p:nvPr/>
        </p:nvSpPr>
        <p:spPr>
          <a:xfrm>
            <a:off x="1801440" y="5909760"/>
            <a:ext cx="537840" cy="6174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7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81DBCE-93ED-4BF4-BCCC-ED92656B218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187640" y="188640"/>
            <a:ext cx="6480360" cy="4316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558ed5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15000"/>
          </a:bodyPr>
          <a:p>
            <a:pPr indent="0" algn="ctr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План мероприятий по устранению проблем</a:t>
            </a:r>
            <a:br>
              <a:rPr sz="88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0" name="Объект 4"/>
          <p:cNvGraphicFramePr/>
          <p:nvPr/>
        </p:nvGraphicFramePr>
        <p:xfrm>
          <a:off x="467640" y="1268640"/>
          <a:ext cx="8496720" cy="4803480"/>
        </p:xfrm>
        <a:graphic>
          <a:graphicData uri="http://schemas.openxmlformats.org/drawingml/2006/table">
            <a:tbl>
              <a:tblPr/>
              <a:tblGrid>
                <a:gridCol w="446040"/>
                <a:gridCol w="1497960"/>
                <a:gridCol w="2088000"/>
                <a:gridCol w="1944000"/>
                <a:gridCol w="1309320"/>
                <a:gridCol w="1210680"/>
              </a:tblGrid>
              <a:tr h="293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№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п/п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Причина проблемы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Ответственные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702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работника на рабочем месте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выходной согласно графику,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срочная работа,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больничный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Допуск сотрудников на обучение в дистанционном формате без отрыва от производства.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01.11.2021- 01.02.2022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Н.В. Пилюгина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8661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Материально -технические затраты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бензина,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поломка автомобиля,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оплата замещающему сотруднику,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командировочные,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87480" indent="-874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оплата обучения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01.11.2021- 01.02.2022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Т.А. Кожемякина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О.В. Карпинская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</a:tr>
              <a:tr h="5277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Поиск работника на замещение специалиста на период обучения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Специалист  проходит обучении в очном формате и отсутствует на рабочем месте.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Недостаточность кадрового состава (для замены).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01.10.2021-04.10.2021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Н.В. Пилюгина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636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Допущение ошибок при оформлении необходимых документов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Невнимательность из за спешки, большой нагрузки на сотрудника. Сбой в работе оргтехники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Исправление документации в нужном формате. Создание шаблона заполнения.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01.11.2021- 01.02.2022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Н.В. Пилюгина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</a:tr>
              <a:tr h="4651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необходимого учебного заведения по месту жительства –месту работы сотрудника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Отдаленность места жительства и работы от учебных заведений города и области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Допуск сотрудников на обучение в дистанционном формате без отрыва от производства.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01.11.2021- 01.02.2022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Н.В. Пилюгина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17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навыков работы на ПК.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Возрастная категория сотрудников, отсутствие необходимости по должностным обязанностям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Прохождение курсов пользования ПК, закрепление наставника для помощи в получении компьютерной грамотности на практике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01.11.2021-30.06.2022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Д.В. Шитяева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</a:tr>
              <a:tr h="378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7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технической возможности обучения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Низкая заработная плата, невозможность приобретения личного ПК.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Прохождение обучения в дистанционном формате на рабочем месте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01.11.2021- 30.06.2022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0FF148-8093-43FB-8CE6-AA0095032FEC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Прямая со стрелкой 174"/>
          <p:cNvCxnSpPr/>
          <p:nvPr/>
        </p:nvCxnSpPr>
        <p:spPr>
          <a:xfrm flipH="1">
            <a:off x="5796000" y="5873040"/>
            <a:ext cx="88704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32" name="Прямая со стрелкой 63"/>
          <p:cNvCxnSpPr/>
          <p:nvPr/>
        </p:nvCxnSpPr>
        <p:spPr>
          <a:xfrm>
            <a:off x="7875360" y="5138640"/>
            <a:ext cx="360" cy="3927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33" name="Скругленный прямоугольник 4"/>
          <p:cNvSpPr/>
          <p:nvPr/>
        </p:nvSpPr>
        <p:spPr>
          <a:xfrm>
            <a:off x="667440" y="965880"/>
            <a:ext cx="1685880" cy="11181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Подошел срок обучения специалиста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(согласно графику)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4" name="Прямая со стрелкой 217"/>
          <p:cNvCxnSpPr/>
          <p:nvPr/>
        </p:nvCxnSpPr>
        <p:spPr>
          <a:xfrm>
            <a:off x="7813800" y="1946520"/>
            <a:ext cx="360" cy="53352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35" name="Прямая со стрелкой 29"/>
          <p:cNvCxnSpPr/>
          <p:nvPr/>
        </p:nvCxnSpPr>
        <p:spPr>
          <a:xfrm flipV="1">
            <a:off x="4303080" y="1509120"/>
            <a:ext cx="57636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36" name="Скругленный прямоугольник 43"/>
          <p:cNvSpPr/>
          <p:nvPr/>
        </p:nvSpPr>
        <p:spPr>
          <a:xfrm>
            <a:off x="6683040" y="5574960"/>
            <a:ext cx="2199960" cy="11901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Начало обучения специалиста в учебном заведении, согласно заключенному договору в дистанционном формате без отрыва от производства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(0 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7" name="Прямая со стрелкой 190"/>
          <p:cNvCxnSpPr/>
          <p:nvPr/>
        </p:nvCxnSpPr>
        <p:spPr>
          <a:xfrm>
            <a:off x="2570040" y="5594400"/>
            <a:ext cx="2021400" cy="21240"/>
          </a:xfrm>
          <a:prstGeom prst="straightConnector1">
            <a:avLst/>
          </a:prstGeom>
          <a:ln w="76200">
            <a:solidFill>
              <a:srgbClr val="c0504d"/>
            </a:solidFill>
            <a:round/>
            <a:tailEnd len="med" type="arrow" w="med"/>
          </a:ln>
        </p:spPr>
      </p:cxnSp>
      <p:cxnSp>
        <p:nvCxnSpPr>
          <p:cNvPr id="238" name="Прямая со стрелкой 212"/>
          <p:cNvCxnSpPr/>
          <p:nvPr/>
        </p:nvCxnSpPr>
        <p:spPr>
          <a:xfrm>
            <a:off x="2386080" y="1540440"/>
            <a:ext cx="48744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39" name="Прямая со стрелкой 59"/>
          <p:cNvCxnSpPr/>
          <p:nvPr/>
        </p:nvCxnSpPr>
        <p:spPr>
          <a:xfrm>
            <a:off x="7857720" y="3520080"/>
            <a:ext cx="360" cy="3927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40" name="Объект 5"/>
          <p:cNvSpPr/>
          <p:nvPr/>
        </p:nvSpPr>
        <p:spPr>
          <a:xfrm>
            <a:off x="2873520" y="975960"/>
            <a:ext cx="1639080" cy="12366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Уведомление сотрудника отделом кадров о сроках прохождения обучения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 ч. до 24 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Скругленный прямоугольник 53"/>
          <p:cNvSpPr/>
          <p:nvPr/>
        </p:nvSpPr>
        <p:spPr>
          <a:xfrm>
            <a:off x="3924000" y="5152680"/>
            <a:ext cx="1837440" cy="13064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Окончание курса обучения согласно установленным срокам, получение документа об образовании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(от 1 ч. до 24 ч.)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Объект 5"/>
          <p:cNvSpPr/>
          <p:nvPr/>
        </p:nvSpPr>
        <p:spPr>
          <a:xfrm>
            <a:off x="4879440" y="909720"/>
            <a:ext cx="1669320" cy="10580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Подача заявления на обучение в отдел кадров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 ч. до 3ч.)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Объект 5"/>
          <p:cNvSpPr/>
          <p:nvPr/>
        </p:nvSpPr>
        <p:spPr>
          <a:xfrm>
            <a:off x="7054920" y="1090800"/>
            <a:ext cx="1669320" cy="10580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Подготовка документов на сотрудника в учебное заведение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 ч. до 2 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СР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, 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Объект 5"/>
          <p:cNvSpPr/>
          <p:nvPr/>
        </p:nvSpPr>
        <p:spPr>
          <a:xfrm>
            <a:off x="7173720" y="2479680"/>
            <a:ext cx="1766520" cy="11444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Отправка документов и заявления в учебное заведение дистанционно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20 мин. до 40 мин.)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К, 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Пятно 1 39"/>
          <p:cNvSpPr/>
          <p:nvPr/>
        </p:nvSpPr>
        <p:spPr>
          <a:xfrm>
            <a:off x="2796480" y="17964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Пятно 1 48"/>
          <p:cNvSpPr/>
          <p:nvPr/>
        </p:nvSpPr>
        <p:spPr>
          <a:xfrm>
            <a:off x="4706640" y="8028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Пятно 1 56"/>
          <p:cNvSpPr/>
          <p:nvPr/>
        </p:nvSpPr>
        <p:spPr>
          <a:xfrm>
            <a:off x="6847560" y="16801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Скругленный прямоугольник 66"/>
          <p:cNvSpPr/>
          <p:nvPr/>
        </p:nvSpPr>
        <p:spPr>
          <a:xfrm>
            <a:off x="467640" y="2450520"/>
            <a:ext cx="4238640" cy="217152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Время протекания процесса: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min.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4 ч.</a:t>
            </a: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20 мин.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max.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 77 ч. 40 мин.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min.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1500 руб.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max.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 12000 руб.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Заголовок 1"/>
          <p:cNvSpPr/>
          <p:nvPr/>
        </p:nvSpPr>
        <p:spPr>
          <a:xfrm>
            <a:off x="1303200" y="170280"/>
            <a:ext cx="6093720" cy="436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 fontScale="83000"/>
          </a:bodyPr>
          <a:p>
            <a:pPr algn="ctr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Карта целевого состояния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0" name="Прямая со стрелкой 44"/>
          <p:cNvCxnSpPr/>
          <p:nvPr/>
        </p:nvCxnSpPr>
        <p:spPr>
          <a:xfrm flipV="1">
            <a:off x="2383920" y="4515480"/>
            <a:ext cx="360" cy="993600"/>
          </a:xfrm>
          <a:prstGeom prst="straightConnector1">
            <a:avLst/>
          </a:prstGeom>
          <a:ln w="76200">
            <a:solidFill>
              <a:srgbClr val="c0504d"/>
            </a:solidFill>
            <a:round/>
            <a:tailEnd len="med" type="arrow" w="med"/>
          </a:ln>
        </p:spPr>
      </p:cxnSp>
      <p:sp>
        <p:nvSpPr>
          <p:cNvPr id="251" name="Объект 5"/>
          <p:cNvSpPr/>
          <p:nvPr/>
        </p:nvSpPr>
        <p:spPr>
          <a:xfrm>
            <a:off x="6732360" y="3912840"/>
            <a:ext cx="2101320" cy="13384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Заключение договора об оказании образовательных услуг с учебным заведением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1ч. до 24 ч.)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1500 руб. до 12000руб.)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ЗД, ГБ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Пятно 1 51"/>
          <p:cNvSpPr/>
          <p:nvPr/>
        </p:nvSpPr>
        <p:spPr>
          <a:xfrm>
            <a:off x="6631560" y="48506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Пятно 1 55"/>
          <p:cNvSpPr/>
          <p:nvPr/>
        </p:nvSpPr>
        <p:spPr>
          <a:xfrm>
            <a:off x="7279560" y="18579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Пятно 1 70"/>
          <p:cNvSpPr/>
          <p:nvPr/>
        </p:nvSpPr>
        <p:spPr>
          <a:xfrm>
            <a:off x="7233840" y="486468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Скругленный прямоугольник 28"/>
          <p:cNvSpPr/>
          <p:nvPr/>
        </p:nvSpPr>
        <p:spPr>
          <a:xfrm>
            <a:off x="1347840" y="5251320"/>
            <a:ext cx="2011320" cy="9367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Получение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документа (сертификата, диплома, удостоверения) о прохождении обучения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С, 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Пятно 1 57"/>
          <p:cNvSpPr/>
          <p:nvPr/>
        </p:nvSpPr>
        <p:spPr>
          <a:xfrm>
            <a:off x="1347840" y="585108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Пятно 1 30"/>
          <p:cNvSpPr/>
          <p:nvPr/>
        </p:nvSpPr>
        <p:spPr>
          <a:xfrm>
            <a:off x="6660360" y="62690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7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8" name="Прямая со стрелкой 86"/>
          <p:cNvCxnSpPr/>
          <p:nvPr/>
        </p:nvCxnSpPr>
        <p:spPr>
          <a:xfrm>
            <a:off x="6518520" y="1525680"/>
            <a:ext cx="64584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5C4A4D-DC61-4427-9975-8D256D1232EF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8240" cy="76716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Полученные результаты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0" name="Диаграмма 1"/>
          <p:cNvGraphicFramePr/>
          <p:nvPr/>
        </p:nvGraphicFramePr>
        <p:xfrm>
          <a:off x="251640" y="2277000"/>
          <a:ext cx="4536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61" name="Диаграмма 6"/>
          <p:cNvGraphicFramePr/>
          <p:nvPr/>
        </p:nvGraphicFramePr>
        <p:xfrm>
          <a:off x="4264920" y="2205000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2" name="TextBox 3"/>
          <p:cNvSpPr/>
          <p:nvPr/>
        </p:nvSpPr>
        <p:spPr>
          <a:xfrm>
            <a:off x="107640" y="1520280"/>
            <a:ext cx="42480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Использование рабочего времени сотрудника (час., мин.)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Box 7"/>
          <p:cNvSpPr/>
          <p:nvPr/>
        </p:nvSpPr>
        <p:spPr>
          <a:xfrm>
            <a:off x="5156640" y="1520280"/>
            <a:ext cx="30888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Материально-технические затраты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(руб.)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16562</TotalTime>
  <Application>LibreOffice/7.5.6.2$Linux_X86_64 LibreOffice_project/50$Build-2</Application>
  <AppVersion>15.0000</AppVersion>
  <Words>1351</Words>
  <Paragraphs>318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2024-10-11T10:18:56Z</dcterms:modified>
  <cp:revision>976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12</vt:i4>
  </property>
</Properties>
</file>