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drawings/drawing1.xml" ContentType="application/vnd.openxmlformats-officedocument.drawingml.chartshapes+xml"/>
  <Override PartName="/ppt/media/image10.jpeg" ContentType="image/jpeg"/>
  <Override PartName="/ppt/media/image13.png" ContentType="image/png"/>
  <Override PartName="/ppt/media/image12.jpeg" ContentType="image/jpeg"/>
  <Override PartName="/ppt/media/image17.png" ContentType="image/png"/>
  <Override PartName="/ppt/media/image7.jpeg" ContentType="image/jpeg"/>
  <Override PartName="/ppt/media/image8.png" ContentType="image/png"/>
  <Override PartName="/ppt/media/image18.png" ContentType="image/png"/>
  <Override PartName="/ppt/media/image16.jpeg" ContentType="image/jpeg"/>
  <Override PartName="/ppt/media/image15.png" ContentType="image/png"/>
  <Override PartName="/ppt/media/image14.jpeg" ContentType="image/jpeg"/>
  <Override PartName="/ppt/media/image1.jpeg" ContentType="image/jpeg"/>
  <Override PartName="/ppt/media/image9.png" ContentType="image/png"/>
  <Override PartName="/ppt/media/image2.png" ContentType="image/png"/>
  <Override PartName="/ppt/media/image3.jpeg" ContentType="image/jpeg"/>
  <Override PartName="/ppt/media/image11.png" ContentType="image/png"/>
  <Override PartName="/ppt/media/hdphoto1.wdp" ContentType="image/vnd.ms-photo"/>
  <Override PartName="/ppt/media/image4.png" ContentType="image/png"/>
  <Override PartName="/ppt/media/image5.png" ContentType="image/png"/>
  <Override PartName="/ppt/media/image6.jpeg" ContentType="image/jpeg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harts/_rels/chart1.xml.rels" ContentType="application/vnd.openxmlformats-package.relationships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gradFill>
          <a:gsLst>
            <a:gs pos="0">
              <a:srgbClr val="9c2f2c"/>
            </a:gs>
            <a:gs pos="100000">
              <a:srgbClr val="cb3d39"/>
            </a:gs>
          </a:gsLst>
          <a:lin ang="16200000"/>
        </a:gradFill>
        <a:ln w="9360">
          <a:noFill/>
        </a:ln>
      </c:spPr>
    </c:floor>
    <c:sideWall>
      <c:spPr>
        <a:noFill/>
        <a:ln w="25560">
          <a:noFill/>
        </a:ln>
      </c:spPr>
    </c:sideWall>
    <c:backWall>
      <c:spPr>
        <a:noFill/>
        <a:ln w="2556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c000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2.09</c:v>
                </c:pt>
                <c:pt idx="1">
                  <c:v>1.2</c:v>
                </c:pt>
              </c:numCache>
            </c:numRef>
          </c:val>
        </c:ser>
        <c:gapWidth val="150"/>
        <c:shape val="box"/>
        <c:axId val="73383012"/>
        <c:axId val="77250064"/>
        <c:axId val="0"/>
      </c:bar3DChart>
      <c:catAx>
        <c:axId val="73383012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3200" spc="-1" strike="noStrike">
                <a:solidFill>
                  <a:srgbClr val="000000"/>
                </a:solidFill>
                <a:latin typeface="Times New Roman"/>
              </a:defRPr>
            </a:pPr>
          </a:p>
        </c:txPr>
        <c:crossAx val="77250064"/>
        <c:crosses val="autoZero"/>
        <c:auto val="1"/>
        <c:lblAlgn val="ctr"/>
        <c:lblOffset val="100"/>
        <c:noMultiLvlLbl val="0"/>
      </c:catAx>
      <c:valAx>
        <c:axId val="7725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3383012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0.524897110035729</cdr:x>
      <cdr:y>0.461471311800651</cdr:y>
    </cdr:from>
    <cdr:to>
      <cdr:x>0.655194247207272</cdr:x>
      <cdr:y>0.705578922307753</cdr:y>
    </cdr:to>
    <cdr:sp>
      <cdr:nvSpPr>
        <cdr:cNvPr id="248" name="TextBox 3"/>
        <cdr:cNvSpPr/>
      </cdr:nvSpPr>
      <cdr:spPr>
        <a:xfrm>
          <a:off x="4178160" y="2093400"/>
          <a:ext cx="1037160" cy="1107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en-US" sz="2000" spc="-1" strike="noStrike">
              <a:solidFill>
                <a:srgbClr val="000000"/>
              </a:solidFill>
              <a:latin typeface="Times New Roman"/>
            </a:rPr>
            <a:t>min. </a:t>
          </a:r>
          <a:r>
            <a:rPr b="1" lang="ru-RU" sz="2000" spc="-1" strike="noStrike">
              <a:solidFill>
                <a:srgbClr val="000000"/>
              </a:solidFill>
              <a:latin typeface="Times New Roman"/>
            </a:rPr>
            <a:t>1 ч. 20 мин. </a:t>
          </a:r>
          <a:endParaRPr b="0" sz="2000" spc="-1" strike="noStrike">
            <a:solidFill>
              <a:srgbClr val="000000"/>
            </a:solidFill>
            <a:latin typeface="Times New Roman"/>
          </a:endParaRPr>
        </a:p>
        <a:p>
          <a:pPr>
            <a:lnSpc>
              <a:spcPct val="100000"/>
            </a:lnSpc>
          </a:pPr>
          <a:r>
            <a:rPr b="1" lang="en-US" sz="2000" spc="-1" strike="noStrike">
              <a:solidFill>
                <a:srgbClr val="000000"/>
              </a:solidFill>
              <a:latin typeface="Times New Roman"/>
            </a:rPr>
            <a:t>max.</a:t>
          </a:r>
          <a:r>
            <a:rPr b="1" lang="ru-RU" sz="2000" spc="-1" strike="noStrike">
              <a:solidFill>
                <a:srgbClr val="000000"/>
              </a:solidFill>
              <a:latin typeface="Times New Roman"/>
            </a:rPr>
            <a:t> 2 ч. 43 мин.</a:t>
          </a:r>
          <a:r>
            <a:rPr b="1" lang="ru-RU" sz="2000" spc="-1" strike="noStrike">
              <a:solidFill>
                <a:srgbClr val="ffffff"/>
              </a:solidFill>
              <a:latin typeface="Times New Roman"/>
            </a:rPr>
            <a:t> </a:t>
          </a:r>
          <a:endParaRPr b="0" sz="2000" spc="-1" strike="noStrike">
            <a:solidFill>
              <a:srgbClr val="000000"/>
            </a:solidFill>
            <a:latin typeface="Times New Roman"/>
          </a:endParaRPr>
        </a:p>
        <a:p>
          <a:pPr>
            <a:lnSpc>
              <a:spcPct val="100000"/>
            </a:lnSpc>
          </a:pPr>
          <a:endParaRPr b="0" sz="1100" spc="-1" strike="noStrike">
            <a:solidFill>
              <a:srgbClr val="000000"/>
            </a:solidFill>
            <a:latin typeface="Times New Roman"/>
          </a:endParaRPr>
        </a:p>
      </cdr:txBody>
    </cdr:sp>
  </cdr:relSizeAnchor>
  <cdr:relSizeAnchor>
    <cdr:from>
      <cdr:x>0.0721360408846276</cdr:x>
      <cdr:y>0.30767399412745</cdr:y>
    </cdr:from>
    <cdr:to>
      <cdr:x>0.202433178056171</cdr:x>
      <cdr:y>0.551781604634553</cdr:y>
    </cdr:to>
    <cdr:sp>
      <cdr:nvSpPr>
        <cdr:cNvPr id="249" name="TextBox 4"/>
        <cdr:cNvSpPr/>
      </cdr:nvSpPr>
      <cdr:spPr>
        <a:xfrm>
          <a:off x="574200" y="1395720"/>
          <a:ext cx="1037160" cy="1107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wrap="none"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en-US" sz="2000" spc="-1" strike="noStrike">
              <a:solidFill>
                <a:srgbClr val="000000"/>
              </a:solidFill>
              <a:latin typeface="Times New Roman"/>
            </a:rPr>
            <a:t>min. </a:t>
          </a:r>
          <a:r>
            <a:rPr b="1" lang="ru-RU" sz="2000" spc="-1" strike="noStrike">
              <a:solidFill>
                <a:srgbClr val="000000"/>
              </a:solidFill>
              <a:latin typeface="Times New Roman"/>
            </a:rPr>
            <a:t>2 ч. 9 мин.</a:t>
          </a:r>
          <a:r>
            <a:rPr b="1" lang="en-US" sz="2000" spc="-1" strike="noStrike">
              <a:solidFill>
                <a:srgbClr val="000000"/>
              </a:solidFill>
              <a:latin typeface="Times New Roman"/>
            </a:rPr>
            <a:t> </a:t>
          </a:r>
          <a:endParaRPr b="0" sz="2000" spc="-1" strike="noStrike">
            <a:solidFill>
              <a:srgbClr val="000000"/>
            </a:solidFill>
            <a:latin typeface="Times New Roman"/>
          </a:endParaRPr>
        </a:p>
        <a:p>
          <a:pPr>
            <a:lnSpc>
              <a:spcPct val="100000"/>
            </a:lnSpc>
          </a:pPr>
          <a:r>
            <a:rPr b="1" lang="en-US" sz="2000" spc="-1" strike="noStrike">
              <a:solidFill>
                <a:srgbClr val="000000"/>
              </a:solidFill>
              <a:latin typeface="Times New Roman"/>
            </a:rPr>
            <a:t>max.</a:t>
          </a:r>
          <a:r>
            <a:rPr b="1" lang="ru-RU" sz="2000" spc="-1" strike="noStrike">
              <a:solidFill>
                <a:srgbClr val="000000"/>
              </a:solidFill>
              <a:latin typeface="Times New Roman"/>
            </a:rPr>
            <a:t> 6 ч. 40 мин</a:t>
          </a:r>
          <a:r>
            <a:rPr b="1" lang="ru-RU" sz="2000" spc="-1" strike="noStrike">
              <a:ln>
                <a:solidFill>
                  <a:srgbClr val="00b0f0"/>
                </a:solidFill>
              </a:ln>
              <a:solidFill>
                <a:srgbClr val="ffffff"/>
              </a:solidFill>
              <a:latin typeface="Times New Roman"/>
            </a:rPr>
            <a:t>.</a:t>
          </a:r>
          <a:endParaRPr b="0" sz="2000" spc="-1" strike="noStrike">
            <a:solidFill>
              <a:srgbClr val="000000"/>
            </a:solidFill>
            <a:latin typeface="Times New Roman"/>
          </a:endParaRPr>
        </a:p>
        <a:p>
          <a:pPr>
            <a:lnSpc>
              <a:spcPct val="100000"/>
            </a:lnSpc>
          </a:pPr>
          <a:endParaRPr b="0" sz="1800" spc="-1" strike="noStrike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376805F-1AB0-448C-9317-EBBF5C0FAAF9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 idx="7"/>
          </p:nvPr>
        </p:nvSpPr>
        <p:spPr>
          <a:xfrm>
            <a:off x="3851280" y="94280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F70378-B557-4529-968D-0200428E40FD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25D088E-063B-4422-9D43-4D8E7D6764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622604-36C9-4390-B6FD-57937C6773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120DC1-C30E-4617-88E4-8DE4B754A3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33EF76-00B0-4D69-9D2E-AE992630CC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5A2E7D-A0CC-44D7-9280-ECCCC4496E9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27BCB6-E88D-421E-9C62-F2B965871B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EC980C-1ED9-462A-A7B3-4C8C7298E7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FB5245-A037-47DC-A6A4-EF6C6137D9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BF746A-27A3-4805-943E-5909DB0A04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E3B564-BF5D-4413-AF89-65C4B933B8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4BE4FE-6C35-4330-A09B-2F0A438E38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C7DBCC-8B32-4D8C-BD0B-8CC5D280EA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65EC23A-D1D8-45B1-BF23-A24D9BD5163B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1640" y="1792440"/>
            <a:ext cx="8640720" cy="2061720"/>
          </a:xfrm>
          <a:prstGeom prst="rect">
            <a:avLst/>
          </a:prstGeom>
          <a:noFill/>
          <a:ln w="2556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Оптимизация процесса проведения психолого-медико-педагогического консилиума (ПМПК) </a:t>
            </a:r>
            <a:br>
              <a:rPr sz="2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Муниципальном казенном учреждении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«Социально-реабилитационный центр для несовершеннолетних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«Теплый дом»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Беловского городского округа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Содержимое 4"/>
          <p:cNvSpPr/>
          <p:nvPr/>
        </p:nvSpPr>
        <p:spPr>
          <a:xfrm>
            <a:off x="7715160" y="214200"/>
            <a:ext cx="928440" cy="928440"/>
          </a:xfrm>
          <a:prstGeom prst="ellipse">
            <a:avLst/>
          </a:prstGeom>
          <a:blipFill rotWithShape="0">
            <a:blip r:embed="rId1"/>
            <a:srcRect/>
            <a:stretch/>
          </a:blipFill>
          <a:ln cap="rnd" w="19050">
            <a:solidFill>
              <a:srgbClr val="ffff00"/>
            </a:solidFill>
            <a:round/>
          </a:ln>
          <a:effectLst>
            <a:outerShdw blurRad="380880" dir="5400000" dist="29196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2" descr="D:\Work\Bachti\!!!ВНУТРЕННИЕ\декабрь\презентация\gerb_obl.png"/>
          <p:cNvPicPr/>
          <p:nvPr/>
        </p:nvPicPr>
        <p:blipFill>
          <a:blip r:embed="rId2"/>
          <a:stretch/>
        </p:blipFill>
        <p:spPr>
          <a:xfrm>
            <a:off x="57132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6" descr="БеловоГО-ПП-04"/>
          <p:cNvPicPr/>
          <p:nvPr/>
        </p:nvPicPr>
        <p:blipFill>
          <a:blip r:embed="rId3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Диаграмма 4"/>
          <p:cNvGraphicFramePr/>
          <p:nvPr/>
        </p:nvGraphicFramePr>
        <p:xfrm>
          <a:off x="539640" y="1989000"/>
          <a:ext cx="79596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0" name="Скругленный прямоугольник 12"/>
          <p:cNvSpPr/>
          <p:nvPr/>
        </p:nvSpPr>
        <p:spPr>
          <a:xfrm>
            <a:off x="423720" y="1412640"/>
            <a:ext cx="8136720" cy="115164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Сокращение временных затрат на предоставление информации специалистами для заседания ПМПК и  на оформление документации,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на 1 человека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Полученные результаты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954000" y="260640"/>
            <a:ext cx="669636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Прямоугольник 4"/>
          <p:cNvSpPr/>
          <p:nvPr/>
        </p:nvSpPr>
        <p:spPr>
          <a:xfrm>
            <a:off x="859320" y="1052640"/>
            <a:ext cx="74883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Проблема 2: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Большие временные затраты на заслушивание каждого специалиста.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Каждый специалист зачитывал, ранее подготовленную,  развернутую информацию о воспитаннике с момента рождения и его семье.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Прямоугольник 5"/>
          <p:cNvSpPr/>
          <p:nvPr/>
        </p:nvSpPr>
        <p:spPr>
          <a:xfrm>
            <a:off x="4356000" y="2349000"/>
            <a:ext cx="4320000" cy="23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5" name="Прямоугольник 6"/>
          <p:cNvSpPr/>
          <p:nvPr/>
        </p:nvSpPr>
        <p:spPr>
          <a:xfrm>
            <a:off x="4550040" y="2315160"/>
            <a:ext cx="45716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специалисты высылают в электронном виде секретарю необходимую информацию о воспитаннике и его семье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(которую ранее зачитывали)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1"/>
          <a:stretch/>
        </p:blipFill>
        <p:spPr>
          <a:xfrm>
            <a:off x="304920" y="2927520"/>
            <a:ext cx="3965040" cy="252000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7" name="Picture 3" descr="D:\ПМПК Лин-проект (фото)\2021-09-22_15-59-37.png"/>
          <p:cNvPicPr/>
          <p:nvPr/>
        </p:nvPicPr>
        <p:blipFill>
          <a:blip r:embed="rId2"/>
          <a:stretch/>
        </p:blipFill>
        <p:spPr>
          <a:xfrm>
            <a:off x="4625280" y="3768840"/>
            <a:ext cx="3114720" cy="249696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8" name="TextBox 2"/>
          <p:cNvSpPr/>
          <p:nvPr/>
        </p:nvSpPr>
        <p:spPr>
          <a:xfrm>
            <a:off x="720720" y="5579280"/>
            <a:ext cx="3361680" cy="30276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Заслушивание специалистов на ПМПК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Box 10"/>
          <p:cNvSpPr/>
          <p:nvPr/>
        </p:nvSpPr>
        <p:spPr>
          <a:xfrm>
            <a:off x="5508000" y="5471640"/>
            <a:ext cx="2952000" cy="5158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Сбор информации в электронном виде для заседания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29D1FF-B35C-4578-85D2-09576D2C351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559920" cy="647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8"/>
          <p:cNvSpPr/>
          <p:nvPr/>
        </p:nvSpPr>
        <p:spPr>
          <a:xfrm>
            <a:off x="428760" y="1214280"/>
            <a:ext cx="82087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Проблемы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№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3: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Рукописное конспектирование данных, полученных от всех специалистов на заседании ПМПК и внесение их в журналы;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№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4: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Дублирование рукописных записей в программу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Word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Причина: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Устоявшийся порядок работы специалистов с момента основания учреждения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Picture 4" descr="D:\ПМПК Лин-проект (фото)\20210922_154615.jpg"/>
          <p:cNvPicPr/>
          <p:nvPr/>
        </p:nvPicPr>
        <p:blipFill>
          <a:blip r:embed="rId1"/>
          <a:srcRect l="0" t="0" r="0" b="22471"/>
          <a:stretch/>
        </p:blipFill>
        <p:spPr>
          <a:xfrm rot="21147600">
            <a:off x="330120" y="3358800"/>
            <a:ext cx="3210120" cy="251028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3" name="Picture 5" descr=""/>
          <p:cNvPicPr/>
          <p:nvPr/>
        </p:nvPicPr>
        <p:blipFill>
          <a:blip r:embed="rId2"/>
          <a:srcRect l="6211" t="1730" r="5437" b="2864"/>
          <a:stretch/>
        </p:blipFill>
        <p:spPr>
          <a:xfrm rot="565200">
            <a:off x="6546960" y="3059640"/>
            <a:ext cx="2257200" cy="299664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64" name="TextBox 13"/>
          <p:cNvSpPr/>
          <p:nvPr/>
        </p:nvSpPr>
        <p:spPr>
          <a:xfrm>
            <a:off x="1836720" y="6069600"/>
            <a:ext cx="3520800" cy="3330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Документация заседаний ПМПК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Picture 6" descr="D:\ПМПК Лин-проект (фото)\20210924_113353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347" t="0" r="18413" b="0"/>
          <a:stretch/>
        </p:blipFill>
        <p:spPr>
          <a:xfrm rot="21283800">
            <a:off x="3674160" y="3193560"/>
            <a:ext cx="2419560" cy="178524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6" name="Picture 3" descr=""/>
          <p:cNvPicPr/>
          <p:nvPr/>
        </p:nvPicPr>
        <p:blipFill>
          <a:blip r:embed="rId5"/>
          <a:srcRect l="4666" t="0" r="0" b="0"/>
          <a:stretch/>
        </p:blipFill>
        <p:spPr>
          <a:xfrm rot="1317600">
            <a:off x="5504760" y="4730760"/>
            <a:ext cx="2407680" cy="173952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433C52-7F6F-413A-B637-9758DC0A798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143000" y="214200"/>
            <a:ext cx="6562800" cy="652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52000"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r>
              <a:rPr b="1" lang="ru-RU" sz="3100" spc="-1" strike="noStrike">
                <a:solidFill>
                  <a:srgbClr val="000000"/>
                </a:solidFill>
                <a:latin typeface="Times New Roman"/>
              </a:rPr>
              <a:t>ВИЗУАЛИЗАЦИЯ РЕЗУЛЬТАТОВ</a:t>
            </a:r>
            <a:br>
              <a:rPr sz="2000"/>
            </a:b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9"/>
          <p:cNvSpPr/>
          <p:nvPr/>
        </p:nvSpPr>
        <p:spPr>
          <a:xfrm>
            <a:off x="4644000" y="1412640"/>
            <a:ext cx="424800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ff0000"/>
                </a:solidFill>
                <a:uFillTx/>
                <a:latin typeface="Times New Roman"/>
              </a:rPr>
              <a:t>Решение: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Изменили порядок ведения заседания ПМПК.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 журнал регистрации заседаний ПМПК фиксируется только результат заключения, вынесенного на ПМПК.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Разработано положение о проведении ПМПК.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Picture 2" descr="D:\ПМПК Лин-проект (фото)\20210922_154445.jpg"/>
          <p:cNvPicPr/>
          <p:nvPr/>
        </p:nvPicPr>
        <p:blipFill>
          <a:blip r:embed="rId1"/>
          <a:srcRect l="3766" t="-479" r="8216" b="0"/>
          <a:stretch/>
        </p:blipFill>
        <p:spPr>
          <a:xfrm rot="21123000">
            <a:off x="214200" y="1398240"/>
            <a:ext cx="4285440" cy="308160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0" name="Picture 3" descr=""/>
          <p:cNvPicPr/>
          <p:nvPr/>
        </p:nvPicPr>
        <p:blipFill>
          <a:blip r:embed="rId2"/>
          <a:srcRect l="775" t="1666" r="14591" b="2772"/>
          <a:stretch/>
        </p:blipFill>
        <p:spPr>
          <a:xfrm rot="21006000">
            <a:off x="437400" y="3894840"/>
            <a:ext cx="3119760" cy="243324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1" name="Picture 2" descr="D:\ПМПК Лин-проект (фото)\IMG_20210928_111210.jpg"/>
          <p:cNvPicPr/>
          <p:nvPr/>
        </p:nvPicPr>
        <p:blipFill>
          <a:blip r:embed="rId3">
            <a:lum contrast="40000"/>
          </a:blip>
          <a:srcRect l="11073" t="0" r="3679" b="0"/>
          <a:stretch/>
        </p:blipFill>
        <p:spPr>
          <a:xfrm rot="5400000">
            <a:off x="6292800" y="3940560"/>
            <a:ext cx="2520000" cy="22168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2" descr="D:\ПМПК Лин-проект (фото)\2021-09-22_15-53-37.png"/>
          <p:cNvPicPr/>
          <p:nvPr/>
        </p:nvPicPr>
        <p:blipFill>
          <a:blip r:embed="rId4"/>
          <a:stretch/>
        </p:blipFill>
        <p:spPr>
          <a:xfrm>
            <a:off x="3276000" y="4293000"/>
            <a:ext cx="2726280" cy="2344680"/>
          </a:xfrm>
          <a:prstGeom prst="rect">
            <a:avLst/>
          </a:prstGeom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7856AF-9A8D-4AB4-B38C-EDBE0129C66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043640" y="1628640"/>
            <a:ext cx="7056360" cy="2307960"/>
          </a:xfrm>
          <a:prstGeom prst="rect">
            <a:avLst/>
          </a:prstGeom>
          <a:noFill/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Спасибо </a:t>
            </a:r>
            <a:br>
              <a:rPr sz="7200"/>
            </a:br>
            <a:r>
              <a:rPr b="1" lang="ru-RU" sz="7200" spc="-1" strike="noStrike">
                <a:solidFill>
                  <a:srgbClr val="002060"/>
                </a:solidFill>
                <a:latin typeface="Times New Roman"/>
              </a:rPr>
              <a:t>за внимание!</a:t>
            </a:r>
            <a:endParaRPr b="0" lang="ru-RU" sz="7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275" name="Рисунок 3" descr="БеловоГО-ПП-04"/>
          <p:cNvPicPr/>
          <p:nvPr/>
        </p:nvPicPr>
        <p:blipFill>
          <a:blip r:embed="rId2"/>
          <a:stretch/>
        </p:blipFill>
        <p:spPr>
          <a:xfrm>
            <a:off x="142920" y="142920"/>
            <a:ext cx="647640" cy="1079640"/>
          </a:xfrm>
          <a:prstGeom prst="rect">
            <a:avLst/>
          </a:prstGeom>
          <a:ln w="0">
            <a:noFill/>
          </a:ln>
        </p:spPr>
      </p:pic>
      <p:sp>
        <p:nvSpPr>
          <p:cNvPr id="276" name="Содержимое 4"/>
          <p:cNvSpPr/>
          <p:nvPr/>
        </p:nvSpPr>
        <p:spPr>
          <a:xfrm>
            <a:off x="1907640" y="260640"/>
            <a:ext cx="996480" cy="996480"/>
          </a:xfrm>
          <a:prstGeom prst="ellipse">
            <a:avLst/>
          </a:prstGeom>
          <a:blipFill rotWithShape="0">
            <a:blip r:embed="rId3"/>
            <a:srcRect/>
            <a:stretch/>
          </a:blipFill>
          <a:ln cap="rnd" w="28575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Объект 4"/>
          <p:cNvGraphicFramePr/>
          <p:nvPr/>
        </p:nvGraphicFramePr>
        <p:xfrm>
          <a:off x="137520" y="2482200"/>
          <a:ext cx="8784720" cy="4334040"/>
        </p:xfrm>
        <a:graphic>
          <a:graphicData uri="http://schemas.openxmlformats.org/drawingml/2006/table">
            <a:tbl>
              <a:tblPr/>
              <a:tblGrid>
                <a:gridCol w="933120"/>
                <a:gridCol w="1586520"/>
                <a:gridCol w="1224000"/>
                <a:gridCol w="1152000"/>
                <a:gridCol w="3888360"/>
              </a:tblGrid>
              <a:tr h="30672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Латышкевич Л.А. - директор МКУ СРЦН «Теплый дом»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7120" indent="-357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Большие затраты времени в получении информации о рекомендованной индивидуальной программе социальной реабилитации;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7120" indent="-357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Длительный процесс оформления протокола заседания;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7120" indent="-357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Нерациональное использование и распределение рабочего времени специалистов отделений центра.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Оптимизация процесса проведения психолого-медико-педагогического консилиума (ПМПК) в МКУ СРЦН «Теплый дом»</a:t>
                      </a:r>
                      <a:r>
                        <a:rPr b="0" lang="ru-RU" sz="1000" spc="-1" strike="noStrike" u="sng">
                          <a:solidFill>
                            <a:srgbClr val="000000"/>
                          </a:solidFill>
                          <a:uFillTx/>
                          <a:latin typeface="Times New Roman"/>
                        </a:rPr>
                        <a:t> 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 момента назначения даты проведения консилиума до момента регистрации в журнале протоколов заседаний ПМПК 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Петрова Александра Николаевна, заместитель директора по В и РР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Пожидаева М.В. – секретарь комиссии; Зырянова Т.А. – зав. приемного отд.; Евграфова В. А. – зав. дневного отд.; Корачева О.И. –зав. отд. соц. диагностики; Киселева Л.Г. – врач-педиатр.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Согласование паспорта лин-проекта  – 01.03.2021  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2. Картирование текущего состояния (с 09.03.2021  г.  по 23.03.2021 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3. Анализ проблем и потерь (с 29.03.2021 г.  по 05.04.2021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 Составление карты целевого состояния (с 12.04.2021 г.  по 07.05.2021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5. Разработка плана мероприятий (с 10.05.2021 г.  по 21.05.2021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6. Защита плана мероприятий перед заказчиком  (с 01.06.2021 г. по 10.06.2021г.).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7. Внедрение улучшений (с 14.06.2021 г.  по 20.08.2021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8. Мониторинг результатов (с 23.08.2021 г.  по 17.09.2021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9. Закрытие лин-проекта (24.09.2021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10. Мониторинг стабильности достигнутых результатов  (01.10.2021 г.).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5306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Сокращение временных затрат на предоставление информации специалистами для заседания ПМПК и  на оформление документации , на 1 человека.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ч. 09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6 ч. 40 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min.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ч.20 мин.</a:t>
                      </a: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max.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ч.43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Оптимизация процесса ведения документации по итогам заседания ПМПК;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2. Рациональное использование и распределение рабочего времени специалистов центра;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6" name="Прямоугольник 5"/>
          <p:cNvSpPr/>
          <p:nvPr/>
        </p:nvSpPr>
        <p:spPr>
          <a:xfrm>
            <a:off x="108000" y="1260000"/>
            <a:ext cx="8892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Оптимизация процесса проведения психолого-медико-педагогического консилиума (ПМПК)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Прямоугольник 6"/>
          <p:cNvSpPr/>
          <p:nvPr/>
        </p:nvSpPr>
        <p:spPr>
          <a:xfrm>
            <a:off x="395640" y="592560"/>
            <a:ext cx="806436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Муниципальное казенное учреждение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«Социально-реабилитационный центр для несовершеннолетних 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«Теплый дом»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Беловского городского округа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18800" y="105480"/>
            <a:ext cx="6938640" cy="5043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24000"/>
          </a:bodyPr>
          <a:p>
            <a:pPr indent="0" algn="ctr">
              <a:lnSpc>
                <a:spcPct val="100000"/>
              </a:lnSpc>
              <a:buNone/>
            </a:pPr>
            <a:br>
              <a:rPr sz="3600"/>
            </a:b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Паспорт   проекта</a:t>
            </a:r>
            <a:br>
              <a:rPr sz="2000"/>
            </a:br>
            <a:br>
              <a:rPr sz="20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6351840" y="1800000"/>
            <a:ext cx="228816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Утверждаю: ________________________</a:t>
            </a:r>
            <a:endParaRPr b="0" lang="ru-RU" sz="1000" spc="-1" strike="noStrike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Латышкевич Л.А.</a:t>
            </a:r>
            <a:endParaRPr b="0" lang="ru-RU" sz="1000" spc="-1" strike="noStrike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Директор МКУ СРЦН «Теплый дом»</a:t>
            </a:r>
            <a:endParaRPr b="0" lang="ru-RU" sz="1000" spc="-1" strike="noStrike">
              <a:solidFill>
                <a:srgbClr val="000000"/>
              </a:solidFill>
              <a:latin typeface="Arial"/>
              <a:ea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115640" y="188640"/>
            <a:ext cx="6634800" cy="647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Цели и эффекты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Скругленный прямоугольник 4"/>
          <p:cNvSpPr/>
          <p:nvPr/>
        </p:nvSpPr>
        <p:spPr>
          <a:xfrm>
            <a:off x="77760" y="1559520"/>
            <a:ext cx="6768360" cy="20660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Цель: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сокращение временных затрат на предоставление информации специалистами для заседания ПМПК и  на оформление документации  на 1 человека.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Скругленный прямоугольник 5"/>
          <p:cNvSpPr/>
          <p:nvPr/>
        </p:nvSpPr>
        <p:spPr>
          <a:xfrm>
            <a:off x="2483640" y="4005000"/>
            <a:ext cx="6458760" cy="27144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Эффекты: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Оптимизация процесса ведения документации по итогам заседания ПМПК;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Рациональное использование и распределение рабочего времени специалистов центра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2314022-B369-41A4-9CB4-0A92D7FF4E9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260040" cy="719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Процесс, границы и обоснование проекта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Прямоугольник с двумя скругленными противолежащими углами 2"/>
          <p:cNvSpPr/>
          <p:nvPr/>
        </p:nvSpPr>
        <p:spPr>
          <a:xfrm>
            <a:off x="467640" y="1340640"/>
            <a:ext cx="8141400" cy="5166720"/>
          </a:xfrm>
          <a:prstGeom prst="round2DiagRect">
            <a:avLst>
              <a:gd name="adj1" fmla="val 16667"/>
              <a:gd name="adj2" fmla="val 2162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Процесс: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Оптимизация процесса проведения психолого-медико-педагогического консилиума (ПМПК) в МКУ СРЦН «Теплый дом»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Times New Roman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Границы процесса: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с момента назначения даты проведения консилиума до момента регистрации в журнале протоколов заседаний ПМПК 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Обоснование: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Длительный процесс сбора информации от специалистов  на несовершеннолетнего для включения в индивидуальную программу реабилитации;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Большие затраты времени на оформление протокола заседания комиссии;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Нерациональное использование и распределение рабочего времени специалистов отделений центра.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67640" y="1268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3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Заголовок 1"/>
          <p:cNvSpPr/>
          <p:nvPr/>
        </p:nvSpPr>
        <p:spPr>
          <a:xfrm>
            <a:off x="873720" y="217800"/>
            <a:ext cx="6696360" cy="719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Команда проекта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Прямоугольник с двумя скругленными противолежащими углами 7"/>
          <p:cNvSpPr/>
          <p:nvPr/>
        </p:nvSpPr>
        <p:spPr>
          <a:xfrm>
            <a:off x="395640" y="2781000"/>
            <a:ext cx="8215560" cy="3816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Петрова А.Н. – председатель комиссии;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Пожидаева М.В. – секретарь комиссии;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Зырянова Т.А. – заведующий приемного отделения;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Евграфова В. А. – заведующий отделением дневного  пребывания;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Корачева О.И. –заведующий отделением социальной диагностики;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Киселева Л.Г. – врач-педиатр.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Двойная стрелка влево/вправо 8"/>
          <p:cNvSpPr/>
          <p:nvPr/>
        </p:nvSpPr>
        <p:spPr>
          <a:xfrm>
            <a:off x="395640" y="937800"/>
            <a:ext cx="8424720" cy="12718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2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Руководитель проекта: Латышкевич Людмила Антоновна –директор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Стрелка вниз 9"/>
          <p:cNvSpPr/>
          <p:nvPr/>
        </p:nvSpPr>
        <p:spPr>
          <a:xfrm>
            <a:off x="3852000" y="1989000"/>
            <a:ext cx="1043640" cy="791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52E9A6-0516-4FF3-B76C-ABA21BF5782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Прямая со стрелкой 62"/>
          <p:cNvCxnSpPr/>
          <p:nvPr/>
        </p:nvCxnSpPr>
        <p:spPr>
          <a:xfrm flipV="1">
            <a:off x="2613960" y="5481000"/>
            <a:ext cx="360" cy="4215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51" name="Прямая соединительная линия 167"/>
          <p:cNvCxnSpPr/>
          <p:nvPr/>
        </p:nvCxnSpPr>
        <p:spPr>
          <a:xfrm>
            <a:off x="5682600" y="5671080"/>
            <a:ext cx="360" cy="61236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152" name="Прямая со стрелкой 217"/>
          <p:cNvCxnSpPr/>
          <p:nvPr/>
        </p:nvCxnSpPr>
        <p:spPr>
          <a:xfrm flipV="1">
            <a:off x="2843640" y="1196640"/>
            <a:ext cx="576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53" name="Прямая со стрелкой 29"/>
          <p:cNvCxnSpPr/>
          <p:nvPr/>
        </p:nvCxnSpPr>
        <p:spPr>
          <a:xfrm flipV="1">
            <a:off x="4427640" y="1196640"/>
            <a:ext cx="57672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54" name="Прямая соединительная линия 162"/>
          <p:cNvCxnSpPr/>
          <p:nvPr/>
        </p:nvCxnSpPr>
        <p:spPr>
          <a:xfrm flipV="1">
            <a:off x="8892360" y="5085000"/>
            <a:ext cx="360" cy="108036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155" name="Прямая соединительная линия 160"/>
          <p:cNvCxnSpPr/>
          <p:nvPr/>
        </p:nvCxnSpPr>
        <p:spPr>
          <a:xfrm>
            <a:off x="7740000" y="1556640"/>
            <a:ext cx="360" cy="392472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423440" y="183600"/>
            <a:ext cx="6093720" cy="436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62000"/>
          </a:bodyPr>
          <a:p>
            <a:pPr indent="0" algn="ctr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Карта текущего состояния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Скругленный прямоугольник 4"/>
          <p:cNvSpPr/>
          <p:nvPr/>
        </p:nvSpPr>
        <p:spPr>
          <a:xfrm>
            <a:off x="251640" y="836640"/>
            <a:ext cx="1087200" cy="10519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Назначение даты проведения ПМПК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763640" y="836640"/>
            <a:ext cx="1295640" cy="1058040"/>
          </a:xfrm>
          <a:prstGeom prst="rect">
            <a:avLst/>
          </a:prstGeom>
          <a:solidFill>
            <a:srgbClr val="327fbe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Подготовка информации узкими специалистами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60 – 120 мин)</a:t>
            </a:r>
            <a:endParaRPr b="0" lang="ru-RU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Объект 5"/>
          <p:cNvSpPr/>
          <p:nvPr/>
        </p:nvSpPr>
        <p:spPr>
          <a:xfrm>
            <a:off x="251640" y="2133000"/>
            <a:ext cx="3528000" cy="109152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Итого: от 2ч 9 мин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до 6 ч 40 мин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(на 1 воспитанника)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Скругленный прямоугольник 14"/>
          <p:cNvSpPr/>
          <p:nvPr/>
        </p:nvSpPr>
        <p:spPr>
          <a:xfrm>
            <a:off x="6492240" y="1207440"/>
            <a:ext cx="2194560" cy="86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Врач-педиатр: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Информация  по первичному медицинскому осмотру при поступлении и имеющихся данных в амбулаторной карет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(От 2-5 мин)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Скругленный прямоугольник 15"/>
          <p:cNvSpPr/>
          <p:nvPr/>
        </p:nvSpPr>
        <p:spPr>
          <a:xfrm>
            <a:off x="6413760" y="2133000"/>
            <a:ext cx="2289600" cy="86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Специалист по социальной работе: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Информация о причинах поступления ,  о составе семьи, состоянии проживания  семьи, планируемой работе с родителями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900" spc="-1" strike="noStrike">
                <a:solidFill>
                  <a:srgbClr val="000000"/>
                </a:solidFill>
                <a:latin typeface="Times New Roman"/>
              </a:rPr>
              <a:t>(От 2-5 мин)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Объект 5"/>
          <p:cNvSpPr/>
          <p:nvPr/>
        </p:nvSpPr>
        <p:spPr>
          <a:xfrm>
            <a:off x="3420000" y="693360"/>
            <a:ext cx="1295640" cy="120168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Сбор специалистов на заседание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(с корпуса №1 на корпус № 2)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2- 5мин)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Объект 5"/>
          <p:cNvSpPr/>
          <p:nvPr/>
        </p:nvSpPr>
        <p:spPr>
          <a:xfrm>
            <a:off x="5004000" y="836640"/>
            <a:ext cx="1409400" cy="10519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Заслушивание каждого специалиста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10-25мин)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Скругленный прямоугольник 32"/>
          <p:cNvSpPr/>
          <p:nvPr/>
        </p:nvSpPr>
        <p:spPr>
          <a:xfrm>
            <a:off x="6528960" y="3138840"/>
            <a:ext cx="2174400" cy="687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Воспитатель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Информация об адаптации в группе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2– 5мин)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Скругленный прямоугольник 61"/>
          <p:cNvSpPr/>
          <p:nvPr/>
        </p:nvSpPr>
        <p:spPr>
          <a:xfrm>
            <a:off x="4256280" y="2360520"/>
            <a:ext cx="2056320" cy="92736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Вынесение заключения и назначение индивидуальной программы социальной  реабилитации на  несовершеннолетнего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3 – 5 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Скругленный прямоугольник 73"/>
          <p:cNvSpPr/>
          <p:nvPr/>
        </p:nvSpPr>
        <p:spPr>
          <a:xfrm>
            <a:off x="6589080" y="4951080"/>
            <a:ext cx="2111760" cy="89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Социальный педагог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Общая осведомленность и социально-бытовая ориентировка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2 - 5 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Скругленный прямоугольник 78"/>
          <p:cNvSpPr/>
          <p:nvPr/>
        </p:nvSpPr>
        <p:spPr>
          <a:xfrm>
            <a:off x="6528960" y="3933000"/>
            <a:ext cx="2157840" cy="989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79637"/>
              </a:gs>
              <a:gs pos="100000">
                <a:srgbClr val="9bc348"/>
              </a:gs>
            </a:gsLst>
            <a:lin ang="16200000"/>
          </a:gra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Психолог в социальной сфере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Информация о результатах первичной диагностики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2-5  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Скругленный прямоугольник 41"/>
          <p:cNvSpPr/>
          <p:nvPr/>
        </p:nvSpPr>
        <p:spPr>
          <a:xfrm>
            <a:off x="6528960" y="5988960"/>
            <a:ext cx="2183040" cy="7196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Конспектирование полученных данных на заседании ПМПК рукописно  (от 15 - 30мин.)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Скругленный прямоугольник 42"/>
          <p:cNvSpPr/>
          <p:nvPr/>
        </p:nvSpPr>
        <p:spPr>
          <a:xfrm>
            <a:off x="4256280" y="3681000"/>
            <a:ext cx="2053440" cy="899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Составление протокола заседания ПМПКА на несовершеннолетнего в программе 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</a:rPr>
              <a:t>WORD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, распечатка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20 - 30 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Скругленный прямоугольник 43"/>
          <p:cNvSpPr/>
          <p:nvPr/>
        </p:nvSpPr>
        <p:spPr>
          <a:xfrm>
            <a:off x="4256280" y="4923000"/>
            <a:ext cx="2056320" cy="899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Переход с корпуса № 2 на корпус № 1 для подписания характеристик всеми специалистами и директором учреждения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2- 5мин)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Скругленный прямоугольник 44"/>
          <p:cNvSpPr/>
          <p:nvPr/>
        </p:nvSpPr>
        <p:spPr>
          <a:xfrm>
            <a:off x="1044000" y="3638520"/>
            <a:ext cx="2664000" cy="8690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Внесение в журнал заседаний ПМПК  полных данных из утвержденного протокола заседания всеми специалистами на несовершеннолетнего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</a:rPr>
              <a:t>(от 20-25 мин)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2" name="Прямая соединительная линия 106"/>
          <p:cNvCxnSpPr/>
          <p:nvPr/>
        </p:nvCxnSpPr>
        <p:spPr>
          <a:xfrm>
            <a:off x="6444000" y="1196640"/>
            <a:ext cx="2448720" cy="36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173" name="Прямая соединительная линия 110"/>
          <p:cNvCxnSpPr/>
          <p:nvPr/>
        </p:nvCxnSpPr>
        <p:spPr>
          <a:xfrm>
            <a:off x="8892360" y="1196640"/>
            <a:ext cx="360" cy="388872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174" name="Прямая со стрелкой 114"/>
          <p:cNvCxnSpPr/>
          <p:nvPr/>
        </p:nvCxnSpPr>
        <p:spPr>
          <a:xfrm flipH="1">
            <a:off x="8532360" y="5085000"/>
            <a:ext cx="360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5" name="Прямая со стрелкой 119"/>
          <p:cNvCxnSpPr/>
          <p:nvPr/>
        </p:nvCxnSpPr>
        <p:spPr>
          <a:xfrm flipH="1" flipV="1">
            <a:off x="8532360" y="4293000"/>
            <a:ext cx="360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6" name="Прямая со стрелкой 121"/>
          <p:cNvCxnSpPr/>
          <p:nvPr/>
        </p:nvCxnSpPr>
        <p:spPr>
          <a:xfrm flipH="1" flipV="1">
            <a:off x="8532360" y="3429000"/>
            <a:ext cx="39672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7" name="Прямая со стрелкой 125"/>
          <p:cNvCxnSpPr/>
          <p:nvPr/>
        </p:nvCxnSpPr>
        <p:spPr>
          <a:xfrm flipH="1" flipV="1">
            <a:off x="8604360" y="2492640"/>
            <a:ext cx="288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8" name="Прямая со стрелкой 131"/>
          <p:cNvCxnSpPr/>
          <p:nvPr/>
        </p:nvCxnSpPr>
        <p:spPr>
          <a:xfrm flipH="1">
            <a:off x="8532360" y="1628640"/>
            <a:ext cx="360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79" name="Прямая соединительная линия 157"/>
          <p:cNvCxnSpPr/>
          <p:nvPr/>
        </p:nvCxnSpPr>
        <p:spPr>
          <a:xfrm>
            <a:off x="8892360" y="2492640"/>
            <a:ext cx="360" cy="259272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180" name="Прямая со стрелкой 159"/>
          <p:cNvCxnSpPr/>
          <p:nvPr/>
        </p:nvCxnSpPr>
        <p:spPr>
          <a:xfrm>
            <a:off x="5682600" y="1628640"/>
            <a:ext cx="360" cy="73224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1" name="Прямая со стрелкой 174"/>
          <p:cNvCxnSpPr/>
          <p:nvPr/>
        </p:nvCxnSpPr>
        <p:spPr>
          <a:xfrm>
            <a:off x="5708880" y="4581000"/>
            <a:ext cx="360" cy="342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2" name="Прямая со стрелкой 190"/>
          <p:cNvCxnSpPr/>
          <p:nvPr/>
        </p:nvCxnSpPr>
        <p:spPr>
          <a:xfrm flipV="1">
            <a:off x="2613960" y="3224520"/>
            <a:ext cx="360" cy="398160"/>
          </a:xfrm>
          <a:prstGeom prst="straightConnector1">
            <a:avLst/>
          </a:prstGeom>
          <a:ln>
            <a:solidFill>
              <a:srgbClr val="c0504d"/>
            </a:solidFill>
            <a:round/>
            <a:tailEnd len="med" type="arrow" w="med"/>
          </a:ln>
        </p:spPr>
      </p:cxnSp>
      <p:cxnSp>
        <p:nvCxnSpPr>
          <p:cNvPr id="183" name="Прямая со стрелкой 200"/>
          <p:cNvCxnSpPr/>
          <p:nvPr/>
        </p:nvCxnSpPr>
        <p:spPr>
          <a:xfrm flipH="1">
            <a:off x="3707640" y="6294960"/>
            <a:ext cx="200160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84" name="Прямая со стрелкой 212"/>
          <p:cNvCxnSpPr/>
          <p:nvPr/>
        </p:nvCxnSpPr>
        <p:spPr>
          <a:xfrm>
            <a:off x="1274760" y="1268640"/>
            <a:ext cx="432360" cy="5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85" name="Пятно 1 39"/>
          <p:cNvSpPr/>
          <p:nvPr/>
        </p:nvSpPr>
        <p:spPr>
          <a:xfrm>
            <a:off x="2771640" y="6206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ятно 1 40"/>
          <p:cNvSpPr/>
          <p:nvPr/>
        </p:nvSpPr>
        <p:spPr>
          <a:xfrm>
            <a:off x="6084000" y="40770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ятно 1 46"/>
          <p:cNvSpPr/>
          <p:nvPr/>
        </p:nvSpPr>
        <p:spPr>
          <a:xfrm>
            <a:off x="6230880" y="6933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ятно 1 47"/>
          <p:cNvSpPr/>
          <p:nvPr/>
        </p:nvSpPr>
        <p:spPr>
          <a:xfrm>
            <a:off x="8343720" y="63284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ятно 1 49"/>
          <p:cNvSpPr/>
          <p:nvPr/>
        </p:nvSpPr>
        <p:spPr>
          <a:xfrm>
            <a:off x="4500000" y="16009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ятно 1 50"/>
          <p:cNvSpPr/>
          <p:nvPr/>
        </p:nvSpPr>
        <p:spPr>
          <a:xfrm>
            <a:off x="6096960" y="540108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ятно 1 51"/>
          <p:cNvSpPr/>
          <p:nvPr/>
        </p:nvSpPr>
        <p:spPr>
          <a:xfrm>
            <a:off x="778320" y="41490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ятно 1 45"/>
          <p:cNvSpPr/>
          <p:nvPr/>
        </p:nvSpPr>
        <p:spPr>
          <a:xfrm>
            <a:off x="2843640" y="13190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ятно 1 48"/>
          <p:cNvSpPr/>
          <p:nvPr/>
        </p:nvSpPr>
        <p:spPr>
          <a:xfrm>
            <a:off x="8361000" y="10170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ятно 1 52"/>
          <p:cNvSpPr/>
          <p:nvPr/>
        </p:nvSpPr>
        <p:spPr>
          <a:xfrm>
            <a:off x="8255160" y="5085360"/>
            <a:ext cx="52020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Скругленный прямоугольник 53"/>
          <p:cNvSpPr/>
          <p:nvPr/>
        </p:nvSpPr>
        <p:spPr>
          <a:xfrm>
            <a:off x="1019160" y="5851080"/>
            <a:ext cx="2713320" cy="8172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Подписание протокола заседания ПМПКА всеми специалистами и директором учреждения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(от  10- 180 мин)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ятно 1 65"/>
          <p:cNvSpPr/>
          <p:nvPr/>
        </p:nvSpPr>
        <p:spPr>
          <a:xfrm>
            <a:off x="760320" y="55116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7" name="Прямая со стрелкой 56"/>
          <p:cNvCxnSpPr/>
          <p:nvPr/>
        </p:nvCxnSpPr>
        <p:spPr>
          <a:xfrm flipH="1">
            <a:off x="8478360" y="6178320"/>
            <a:ext cx="45072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198" name="Прямая со стрелкой 59"/>
          <p:cNvCxnSpPr/>
          <p:nvPr/>
        </p:nvCxnSpPr>
        <p:spPr>
          <a:xfrm>
            <a:off x="5708880" y="3288240"/>
            <a:ext cx="360" cy="39312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199" name="Скругленный прямоугольник 83"/>
          <p:cNvSpPr/>
          <p:nvPr/>
        </p:nvSpPr>
        <p:spPr>
          <a:xfrm>
            <a:off x="1044000" y="4717440"/>
            <a:ext cx="2546280" cy="79380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Переход с корпуса № 1 на корпус № 2 возвращение на рабочее место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(от 2- 5мин)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Пятно 1 84"/>
          <p:cNvSpPr/>
          <p:nvPr/>
        </p:nvSpPr>
        <p:spPr>
          <a:xfrm>
            <a:off x="3492000" y="51408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1" name="Прямая со стрелкой 86"/>
          <p:cNvCxnSpPr/>
          <p:nvPr/>
        </p:nvCxnSpPr>
        <p:spPr>
          <a:xfrm flipV="1">
            <a:off x="2613960" y="4457880"/>
            <a:ext cx="360" cy="29448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CAB098-2B76-4D01-BF17-E70D64169041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087920" y="188640"/>
            <a:ext cx="6618240" cy="76716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Пирамида проблем 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(муниципальный уровень)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Равнобедренный треугольник 5"/>
          <p:cNvSpPr/>
          <p:nvPr/>
        </p:nvSpPr>
        <p:spPr>
          <a:xfrm>
            <a:off x="36720" y="1268640"/>
            <a:ext cx="3240000" cy="53283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4" name="Скругленный прямоугольник 1"/>
          <p:cNvSpPr/>
          <p:nvPr/>
        </p:nvSpPr>
        <p:spPr>
          <a:xfrm>
            <a:off x="889920" y="2278800"/>
            <a:ext cx="1521360" cy="3848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chemeClr val="dk1"/>
                </a:solidFill>
                <a:latin typeface="Times New Roman"/>
              </a:rPr>
              <a:t>Федеральный уровень - 0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Скругленный прямоугольник 7"/>
          <p:cNvSpPr/>
          <p:nvPr/>
        </p:nvSpPr>
        <p:spPr>
          <a:xfrm>
            <a:off x="517680" y="3390480"/>
            <a:ext cx="2255760" cy="54216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Региональный уровень - 0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Скругленный прямоугольник 8"/>
          <p:cNvSpPr/>
          <p:nvPr/>
        </p:nvSpPr>
        <p:spPr>
          <a:xfrm>
            <a:off x="252720" y="4575600"/>
            <a:ext cx="2808000" cy="50364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Местный  уровень</a:t>
            </a:r>
            <a:br>
              <a:rPr sz="1600"/>
            </a:br>
            <a:r>
              <a:rPr b="1" lang="ru-RU" sz="1600" spc="-1" strike="noStrike">
                <a:solidFill>
                  <a:schemeClr val="dk1"/>
                </a:solidFill>
                <a:latin typeface="Times New Roman"/>
              </a:rPr>
              <a:t>(организации) - 6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Скругленный прямоугольник 9"/>
          <p:cNvSpPr/>
          <p:nvPr/>
        </p:nvSpPr>
        <p:spPr>
          <a:xfrm>
            <a:off x="3204000" y="2133000"/>
            <a:ext cx="5688360" cy="41040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Затраты времени на подготовку информации в связи с отсутствием сотрудника на рабочем месте, участвующего в консилиуме;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Большие временные затраты на заслушивание каждого специалиста;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Рукописное конспектирование данных, полученных от всех специалистов на заседании ПМПК и внесение их в журналы;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Дублирование рукописных записей в программу </a:t>
            </a:r>
            <a:r>
              <a:rPr b="1" lang="en-US" sz="1600" spc="-1" strike="noStrike">
                <a:solidFill>
                  <a:srgbClr val="000000"/>
                </a:solidFill>
                <a:latin typeface="Times New Roman"/>
              </a:rPr>
              <a:t>Word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Передвижение  специалистов между корпусом № 2 и корпусом № 1;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Отсутствие необходимой документации на воспитанника (амбулаторная карта, школьное дело).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Пятно 1 16"/>
          <p:cNvSpPr/>
          <p:nvPr/>
        </p:nvSpPr>
        <p:spPr>
          <a:xfrm>
            <a:off x="1190160" y="5794560"/>
            <a:ext cx="766080" cy="802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Пятно 1 17"/>
          <p:cNvSpPr/>
          <p:nvPr/>
        </p:nvSpPr>
        <p:spPr>
          <a:xfrm>
            <a:off x="287640" y="5722560"/>
            <a:ext cx="688320" cy="874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Пятно 1 18"/>
          <p:cNvSpPr/>
          <p:nvPr/>
        </p:nvSpPr>
        <p:spPr>
          <a:xfrm>
            <a:off x="2295720" y="5275440"/>
            <a:ext cx="627120" cy="7981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ятно 1 19"/>
          <p:cNvSpPr/>
          <p:nvPr/>
        </p:nvSpPr>
        <p:spPr>
          <a:xfrm>
            <a:off x="1573560" y="5079600"/>
            <a:ext cx="622800" cy="7974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ятно 1 20"/>
          <p:cNvSpPr/>
          <p:nvPr/>
        </p:nvSpPr>
        <p:spPr>
          <a:xfrm>
            <a:off x="643680" y="5140800"/>
            <a:ext cx="546120" cy="6534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ятно 1 13"/>
          <p:cNvSpPr/>
          <p:nvPr/>
        </p:nvSpPr>
        <p:spPr>
          <a:xfrm>
            <a:off x="2314800" y="5877360"/>
            <a:ext cx="503640" cy="719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A23C6C-AABB-4AB9-8633-7B66889279E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187640" y="188640"/>
            <a:ext cx="6480360" cy="43164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558ed5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 fontScale="15000"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План мероприятий по устранению проблем</a:t>
            </a:r>
            <a:br>
              <a:rPr sz="88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5" name="Объект 4"/>
          <p:cNvGraphicFramePr/>
          <p:nvPr/>
        </p:nvGraphicFramePr>
        <p:xfrm>
          <a:off x="214200" y="1124640"/>
          <a:ext cx="8715240" cy="5046480"/>
        </p:xfrm>
        <a:graphic>
          <a:graphicData uri="http://schemas.openxmlformats.org/drawingml/2006/table">
            <a:tbl>
              <a:tblPr/>
              <a:tblGrid>
                <a:gridCol w="457200"/>
                <a:gridCol w="1841040"/>
                <a:gridCol w="1819080"/>
                <a:gridCol w="2363760"/>
                <a:gridCol w="991080"/>
                <a:gridCol w="1242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№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     </a:t>
                      </a: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Затраты времени на подготовку информации в связи с отсутствием сотрудника на рабочем месте, участвующего в консилиуме.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Учреждение находится в сельской местности.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Запланированные и экстренные выезды сотрудников в центр города, а также уход на больничный.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Взаимозаменяемость специалистов между отделениями.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случае отсутствия руководителя право подписи имеет зам. директора по В и РР.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 мене возникновения проблемы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Л.А. Латышкевич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А.Н. Петрова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Л.Г. Киселева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О.И. Корачева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В.А. Евграфова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М.В. Пожидаева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Большие временные затраты на заслушивание каждого специалиста;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Устоявшийся порядок работы специалистов с момента основания учреждения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Изменили порядок ведения заседания ПМПК: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специалисты высылают в электронном виде секретарю необходимую информацию (которую ранее зачитывали);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подготавливается заключение на воспитанника;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во время заседания специалисты выносят </a:t>
                      </a:r>
                      <a:r>
                        <a:rPr b="0" lang="ru-RU" sz="900" spc="-1" strike="noStrike" u="sng">
                          <a:solidFill>
                            <a:schemeClr val="dk1"/>
                          </a:solidFill>
                          <a:uFillTx/>
                          <a:latin typeface="Times New Roman"/>
                        </a:rPr>
                        <a:t>только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решение о назначении программы на ребенка;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журнал регистрации заседаний ПМПК фиксируется только результат заключения, вынесенного на ПМПК.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Разработано положение о проведении ПМПК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 10.05.2021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Рукописное конспектирование данных, полученных от всех специалистов на заседании ПМПК и внесение их в журналы;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Дублирование рукописных записей в программу </a:t>
                      </a:r>
                      <a:r>
                        <a:rPr b="0" lang="en-US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Word</a:t>
                      </a: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Передвижение  специалистов между корпусом № 1 и корпусом № 2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Учреждение состоит из двух отдельно стоящих корпусов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Отсутствие необходимой документации на воспитанника (амбулаторная карта, школьное дело);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Родители воспитанников из асоциальных семей, документы могут: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360" indent="-17136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быть не заведены при рождении;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360" indent="-17136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утеряны;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360" indent="-17136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категорически отказываются в предоставлении.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Тесное взаимодействие с учреждениями здравоохранения и образования города для получения необходимой информации.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 мене возникновения проблемы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Л.Г. Киселева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4a7ebb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58FAAA-4D33-4300-A33B-0C2691218EB4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Прямая со стрелкой 217"/>
          <p:cNvCxnSpPr/>
          <p:nvPr/>
        </p:nvCxnSpPr>
        <p:spPr>
          <a:xfrm>
            <a:off x="3535560" y="1549080"/>
            <a:ext cx="576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17" name="Прямая со стрелкой 29"/>
          <p:cNvCxnSpPr/>
          <p:nvPr/>
        </p:nvCxnSpPr>
        <p:spPr>
          <a:xfrm flipV="1">
            <a:off x="5217840" y="1305000"/>
            <a:ext cx="57636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430280" y="260640"/>
            <a:ext cx="6093720" cy="436680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0070c0"/>
              </a:gs>
            </a:gsLst>
            <a:lin ang="16200000"/>
          </a:gra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rmAutofit fontScale="83000"/>
          </a:bodyPr>
          <a:p>
            <a:pPr indent="0" algn="ctr">
              <a:lnSpc>
                <a:spcPct val="100000"/>
              </a:lnSpc>
              <a:buNone/>
            </a:pPr>
            <a:r>
              <a:rPr b="0" i="1" lang="ru-RU" sz="2800" spc="-1" strike="noStrike">
                <a:solidFill>
                  <a:srgbClr val="ffffff"/>
                </a:solidFill>
                <a:latin typeface="Futura PT Medium"/>
              </a:rPr>
              <a:t>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Карта целевого состояния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1747080" y="1043640"/>
            <a:ext cx="1800000" cy="1225800"/>
          </a:xfrm>
          <a:prstGeom prst="rect">
            <a:avLst/>
          </a:prstGeom>
          <a:solidFill>
            <a:srgbClr val="558ed5"/>
          </a:solidFill>
          <a:ln w="0">
            <a:noFill/>
          </a:ln>
          <a:effectLst>
            <a:outerShdw dist="228593" dir="2700000" blurRad="190440" rotWithShape="0">
              <a:srgbClr val="000000">
                <a:alpha val="30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Подготовка информации специалистами и отправка секретарю по электронной почте 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(от 60- 120 мин)</a:t>
            </a:r>
            <a:endParaRPr b="0" lang="ru-RU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Скругленный прямоугольник 44"/>
          <p:cNvSpPr/>
          <p:nvPr/>
        </p:nvSpPr>
        <p:spPr>
          <a:xfrm>
            <a:off x="776160" y="2960640"/>
            <a:ext cx="2520000" cy="10288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Futura PT Medium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Внесение в журнал заседаний ПМПК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только результат заключения, вынесенного на заседании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(от 5-8 мин</a:t>
            </a:r>
            <a:r>
              <a:rPr b="1" lang="ru-RU" sz="1050" spc="-1" strike="noStrike">
                <a:solidFill>
                  <a:srgbClr val="000000"/>
                </a:solidFill>
                <a:latin typeface="Futura PT Medium"/>
              </a:rPr>
              <a:t>)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1" name="Прямая соединительная линия 110"/>
          <p:cNvCxnSpPr/>
          <p:nvPr/>
        </p:nvCxnSpPr>
        <p:spPr>
          <a:xfrm>
            <a:off x="8892360" y="1196640"/>
            <a:ext cx="360" cy="388872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222" name="Прямая со стрелкой 119"/>
          <p:cNvCxnSpPr/>
          <p:nvPr/>
        </p:nvCxnSpPr>
        <p:spPr>
          <a:xfrm>
            <a:off x="7686000" y="3895920"/>
            <a:ext cx="360" cy="61020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3" name="Прямая со стрелкой 131"/>
          <p:cNvCxnSpPr/>
          <p:nvPr/>
        </p:nvCxnSpPr>
        <p:spPr>
          <a:xfrm flipH="1">
            <a:off x="8532360" y="1628640"/>
            <a:ext cx="360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4" name="Прямая соединительная линия 157"/>
          <p:cNvCxnSpPr/>
          <p:nvPr/>
        </p:nvCxnSpPr>
        <p:spPr>
          <a:xfrm>
            <a:off x="8892360" y="2492640"/>
            <a:ext cx="360" cy="2592720"/>
          </a:xfrm>
          <a:prstGeom prst="straightConnector1">
            <a:avLst/>
          </a:prstGeom>
          <a:ln>
            <a:solidFill>
              <a:srgbClr val="8064a2"/>
            </a:solidFill>
            <a:round/>
          </a:ln>
        </p:spPr>
      </p:cxnSp>
      <p:cxnSp>
        <p:nvCxnSpPr>
          <p:cNvPr id="225" name="Прямая со стрелкой 159"/>
          <p:cNvCxnSpPr/>
          <p:nvPr/>
        </p:nvCxnSpPr>
        <p:spPr>
          <a:xfrm>
            <a:off x="7686000" y="2269440"/>
            <a:ext cx="360" cy="49248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6" name="Прямая со стрелкой 185"/>
          <p:cNvCxnSpPr/>
          <p:nvPr/>
        </p:nvCxnSpPr>
        <p:spPr>
          <a:xfrm flipH="1">
            <a:off x="6134400" y="5007600"/>
            <a:ext cx="132480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7" name="Прямая со стрелкой 190"/>
          <p:cNvCxnSpPr/>
          <p:nvPr/>
        </p:nvCxnSpPr>
        <p:spPr>
          <a:xfrm>
            <a:off x="2055240" y="4034520"/>
            <a:ext cx="360" cy="1006920"/>
          </a:xfrm>
          <a:prstGeom prst="straightConnector1">
            <a:avLst/>
          </a:prstGeom>
          <a:ln>
            <a:solidFill>
              <a:srgbClr val="c0504d"/>
            </a:solidFill>
            <a:round/>
            <a:tailEnd len="med" type="arrow" w="med"/>
          </a:ln>
        </p:spPr>
      </p:cxnSp>
      <p:cxnSp>
        <p:nvCxnSpPr>
          <p:cNvPr id="228" name="Прямая со стрелкой 200"/>
          <p:cNvCxnSpPr/>
          <p:nvPr/>
        </p:nvCxnSpPr>
        <p:spPr>
          <a:xfrm flipV="1">
            <a:off x="5115600" y="3989880"/>
            <a:ext cx="360" cy="504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29" name="Прямая со стрелкой 212"/>
          <p:cNvCxnSpPr/>
          <p:nvPr/>
        </p:nvCxnSpPr>
        <p:spPr>
          <a:xfrm>
            <a:off x="1331640" y="1556640"/>
            <a:ext cx="432360" cy="57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30" name="Пятно 1 46"/>
          <p:cNvSpPr/>
          <p:nvPr/>
        </p:nvSpPr>
        <p:spPr>
          <a:xfrm>
            <a:off x="5978160" y="8366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ятно 1 52"/>
          <p:cNvSpPr/>
          <p:nvPr/>
        </p:nvSpPr>
        <p:spPr>
          <a:xfrm>
            <a:off x="3115440" y="73980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2" name="Прямая со стрелкой 62"/>
          <p:cNvCxnSpPr/>
          <p:nvPr/>
        </p:nvCxnSpPr>
        <p:spPr>
          <a:xfrm flipH="1">
            <a:off x="3296160" y="3531960"/>
            <a:ext cx="936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33" name="Объект 5"/>
          <p:cNvSpPr/>
          <p:nvPr/>
        </p:nvSpPr>
        <p:spPr>
          <a:xfrm>
            <a:off x="6679800" y="1027800"/>
            <a:ext cx="1852560" cy="12412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Сбор специалистов на заседание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(с корпуса №1 на корпус № 2)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(от 2-5 мин</a:t>
            </a:r>
            <a:r>
              <a:rPr b="1" lang="ru-RU" sz="1050" spc="-1" strike="noStrike">
                <a:solidFill>
                  <a:srgbClr val="000000"/>
                </a:solidFill>
                <a:latin typeface="Futura PT Medium"/>
              </a:rPr>
              <a:t>)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Объект 5"/>
          <p:cNvSpPr/>
          <p:nvPr/>
        </p:nvSpPr>
        <p:spPr>
          <a:xfrm>
            <a:off x="6642000" y="2761560"/>
            <a:ext cx="1981080" cy="11408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Times New Roman"/>
              </a:rPr>
              <a:t>Обсуждение предварительного заключения и вынесение решения о назначении программы на ребенка и подписание протокола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  <a:tabLst>
                <a:tab algn="l" pos="0"/>
              </a:tabLst>
            </a:pP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(от </a:t>
            </a:r>
            <a:r>
              <a:rPr b="1" lang="en-US" sz="1050" spc="-1" strike="noStrike">
                <a:solidFill>
                  <a:srgbClr val="000000"/>
                </a:solidFill>
                <a:latin typeface="Times New Roman"/>
              </a:rPr>
              <a:t>2</a:t>
            </a:r>
            <a:r>
              <a:rPr b="1" lang="ru-RU" sz="1050" spc="-1" strike="noStrike">
                <a:solidFill>
                  <a:srgbClr val="000000"/>
                </a:solidFill>
                <a:latin typeface="Times New Roman"/>
              </a:rPr>
              <a:t>- 7 мин)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Объект 5"/>
          <p:cNvSpPr/>
          <p:nvPr/>
        </p:nvSpPr>
        <p:spPr>
          <a:xfrm>
            <a:off x="120240" y="5030280"/>
            <a:ext cx="3870000" cy="1339920"/>
          </a:xfrm>
          <a:prstGeom prst="roundRect">
            <a:avLst>
              <a:gd name="adj" fmla="val 16667"/>
            </a:avLst>
          </a:prstGeom>
          <a:solidFill>
            <a:srgbClr val="ff2f2f"/>
          </a:solidFill>
          <a:ln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Итого: от 1ч 20 мин до 2 ч 43 мин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</a:rPr>
              <a:t>(на 1 воспитанника)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Пятно 1 50"/>
          <p:cNvSpPr/>
          <p:nvPr/>
        </p:nvSpPr>
        <p:spPr>
          <a:xfrm>
            <a:off x="8488440" y="101304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Объект 5"/>
          <p:cNvSpPr/>
          <p:nvPr/>
        </p:nvSpPr>
        <p:spPr>
          <a:xfrm>
            <a:off x="6679800" y="4498560"/>
            <a:ext cx="1943640" cy="10180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Переход с корпуса № 2 на корпус № 1 для подписания протокола  директором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(от 2- 5 мин)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Объект 5"/>
          <p:cNvSpPr/>
          <p:nvPr/>
        </p:nvSpPr>
        <p:spPr>
          <a:xfrm>
            <a:off x="4111920" y="4506120"/>
            <a:ext cx="2007360" cy="9100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Подписание протокола заседание ПМПК  директором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(от 2- 3 мин)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Объект 5"/>
          <p:cNvSpPr/>
          <p:nvPr/>
        </p:nvSpPr>
        <p:spPr>
          <a:xfrm>
            <a:off x="4049640" y="2953080"/>
            <a:ext cx="1890000" cy="10180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Переход с корпуса № 1 на корпус № 2 возвращение на рабочее место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ru-RU" sz="1100" spc="-1" strike="noStrike">
                <a:solidFill>
                  <a:srgbClr val="000000"/>
                </a:solidFill>
                <a:latin typeface="Times New Roman"/>
              </a:rPr>
              <a:t>(от 2- 5 мин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Пятно 1 51"/>
          <p:cNvSpPr/>
          <p:nvPr/>
        </p:nvSpPr>
        <p:spPr>
          <a:xfrm>
            <a:off x="5668560" y="346212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Пятно 1 45"/>
          <p:cNvSpPr/>
          <p:nvPr/>
        </p:nvSpPr>
        <p:spPr>
          <a:xfrm>
            <a:off x="8191440" y="5229360"/>
            <a:ext cx="431640" cy="575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2" name="Прямая со стрелкой 125"/>
          <p:cNvCxnSpPr/>
          <p:nvPr/>
        </p:nvCxnSpPr>
        <p:spPr>
          <a:xfrm>
            <a:off x="6156000" y="1556640"/>
            <a:ext cx="576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43" name="Прямая со стрелкой 121"/>
          <p:cNvCxnSpPr/>
          <p:nvPr/>
        </p:nvCxnSpPr>
        <p:spPr>
          <a:xfrm flipH="1" flipV="1">
            <a:off x="8532360" y="3429000"/>
            <a:ext cx="396720" cy="111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cxnSp>
        <p:nvCxnSpPr>
          <p:cNvPr id="244" name="Прямая со стрелкой 114"/>
          <p:cNvCxnSpPr/>
          <p:nvPr/>
        </p:nvCxnSpPr>
        <p:spPr>
          <a:xfrm flipH="1">
            <a:off x="8532360" y="5085000"/>
            <a:ext cx="360360" cy="360"/>
          </a:xfrm>
          <a:prstGeom prst="straightConnector1">
            <a:avLst/>
          </a:prstGeom>
          <a:ln>
            <a:solidFill>
              <a:srgbClr val="8064a2"/>
            </a:solidFill>
            <a:round/>
            <a:tailEnd len="med" type="arrow" w="med"/>
          </a:ln>
        </p:spPr>
      </p:cxnSp>
      <p:sp>
        <p:nvSpPr>
          <p:cNvPr id="245" name="Объект 5"/>
          <p:cNvSpPr/>
          <p:nvPr/>
        </p:nvSpPr>
        <p:spPr>
          <a:xfrm>
            <a:off x="4149360" y="1027800"/>
            <a:ext cx="2085840" cy="11516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Подготовка секретарем предварительного заключения на воспитанника в программе 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Word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(от 5 -10 мин)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Скругленный прямоугольник 4"/>
          <p:cNvSpPr/>
          <p:nvPr/>
        </p:nvSpPr>
        <p:spPr>
          <a:xfrm>
            <a:off x="329760" y="1112040"/>
            <a:ext cx="1087200" cy="8744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Назначение даты проведения ПМПК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15223</TotalTime>
  <Application>LibreOffice/7.5.6.2$Linux_X86_64 LibreOffice_project/50$Build-2</Application>
  <AppVersion>15.0000</AppVersion>
  <Words>1570</Words>
  <Paragraphs>299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2024-10-11T09:55:50Z</dcterms:modified>
  <cp:revision>888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14</vt:i4>
  </property>
</Properties>
</file>