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3.jpeg" ContentType="image/jpeg"/>
  <Override PartName="/ppt/media/image9.jpeg" ContentType="image/jpeg"/>
  <Override PartName="/ppt/media/image10.jpeg" ContentType="image/jpeg"/>
  <Override PartName="/ppt/media/image12.png" ContentType="image/png"/>
  <Override PartName="/ppt/media/image7.png" ContentType="image/png"/>
  <Override PartName="/ppt/media/image11.jpeg" ContentType="image/jpeg"/>
  <Override PartName="/ppt/media/image19.jpeg" ContentType="image/jpeg"/>
  <Override PartName="/ppt/media/image1.jpeg" ContentType="image/jpeg"/>
  <Override PartName="/ppt/media/image18.jpeg" ContentType="image/jpeg"/>
  <Override PartName="/ppt/media/image17.png" ContentType="image/png"/>
  <Override PartName="/ppt/media/image16.jpeg" ContentType="image/jpeg"/>
  <Override PartName="/ppt/media/image15.jpeg" ContentType="image/jpeg"/>
  <Override PartName="/ppt/media/image2.png" ContentType="image/png"/>
  <Override PartName="/ppt/media/image14.jpeg" ContentType="image/jpeg"/>
  <Override PartName="/ppt/media/image3.jpeg" ContentType="image/jpeg"/>
  <Override PartName="/ppt/media/image4.png" ContentType="image/png"/>
  <Override PartName="/ppt/media/image5.jpeg" ContentType="image/jpeg"/>
  <Override PartName="/ppt/media/image6.jpeg" ContentType="image/jpeg"/>
  <Override PartName="/ppt/media/image8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solidFill>
          <a:srgbClr val="e6b9b8"/>
        </a:solidFill>
        <a:ln w="9360">
          <a:solidFill>
            <a:srgbClr val="878787"/>
          </a:solidFill>
          <a:round/>
        </a:ln>
      </c:spPr>
    </c:floor>
    <c:sideWall>
      <c:spPr>
        <a:solidFill>
          <a:srgbClr val="b9cde5"/>
        </a:solidFill>
        <a:ln w="25560">
          <a:solidFill>
            <a:srgbClr val="4bacc6"/>
          </a:solidFill>
          <a:round/>
        </a:ln>
      </c:spPr>
    </c:sideWall>
    <c:backWall>
      <c:spPr>
        <a:solidFill>
          <a:srgbClr val="b9cde5"/>
        </a:solidFill>
        <a:ln w="25560">
          <a:solidFill>
            <a:srgbClr val="4bacc6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0135623869801085"/>
          <c:y val="0.0602672484319607"/>
          <c:w val="0.986384427188597"/>
          <c:h val="0.7988364694118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до</c:v>
                </c:pt>
              </c:strCache>
            </c:strRef>
          </c:tx>
          <c:spPr>
            <a:solidFill>
              <a:srgbClr val="009999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009999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009999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-0.000772963760527791"/>
                  <c:y val="0.09958312712728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0264923594575116"/>
                  <c:y val="0.12532433015625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120</c:v>
                </c:pt>
                <c:pt idx="1">
                  <c:v>450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после</c:v>
                </c:pt>
              </c:strCache>
            </c:strRef>
          </c:tx>
          <c:spPr>
            <a:solidFill>
              <a:srgbClr val="ff6600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ff6600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ff6600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0428779190019076"/>
                  <c:y val="0.10464872589914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0911187930685765"/>
                  <c:y val="0.12838240195533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8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8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"/>
                <c:pt idx="0">
                  <c:v>95</c:v>
                </c:pt>
                <c:pt idx="1">
                  <c:v>340</c:v>
                </c:pt>
              </c:numCache>
            </c:numRef>
          </c:val>
        </c:ser>
        <c:gapWidth val="150"/>
        <c:shape val="box"/>
        <c:axId val="6262660"/>
        <c:axId val="10357926"/>
        <c:axId val="0"/>
      </c:bar3DChart>
      <c:catAx>
        <c:axId val="6262660"/>
        <c:scaling>
          <c:orientation val="minMax"/>
        </c:scaling>
        <c:delete val="0"/>
        <c:axPos val="b"/>
        <c:numFmt formatCode="[$-419]dd/mm/yyyy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10357926"/>
        <c:crosses val="autoZero"/>
        <c:auto val="1"/>
        <c:lblAlgn val="ctr"/>
        <c:lblOffset val="100"/>
        <c:noMultiLvlLbl val="0"/>
      </c:catAx>
      <c:valAx>
        <c:axId val="1035792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8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6262660"/>
        <c:crossBetween val="between"/>
      </c:valAx>
    </c:plotArea>
    <c:plotVisOnly val="1"/>
    <c:dispBlanksAs val="gap"/>
  </c:chart>
  <c:spPr>
    <a:noFill/>
    <a:ln w="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8D014-1CE0-4844-9691-0AEB168EF77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222425AF-B2A5-4FFD-9481-6105BA097E84}">
      <dgm:prSet phldrT="[Текст]"/>
      <dgm:spPr>
        <a:solidFill>
          <a:srgbClr val="009999">
            <a:alpha val="90000"/>
          </a:srgb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gm:spPr>
      <dgm:t>
        <a:bodyPr/>
        <a:lstStyle/>
        <a:p>
          <a:r>
            <a:rPr lang="ru-RU" dirty="0" smtClean="0"/>
            <a:t>Федеральный-0</a:t>
          </a:r>
          <a:endParaRPr lang="ru-RU" dirty="0"/>
        </a:p>
      </dgm:t>
    </dgm:pt>
    <dgm:pt modelId="{4A006E76-0647-4D9D-BB81-2A86F00BF1F4}" type="parTrans" cxnId="{9822ADB6-0AAE-4A33-9DA1-D054B3816C40}">
      <dgm:prSet/>
      <dgm:spPr/>
      <dgm:t>
        <a:bodyPr/>
        <a:lstStyle/>
        <a:p>
          <a:endParaRPr lang="ru-RU"/>
        </a:p>
      </dgm:t>
    </dgm:pt>
    <dgm:pt modelId="{984AE082-0F50-4325-BB0B-AC54BD019D81}" type="sibTrans" cxnId="{9822ADB6-0AAE-4A33-9DA1-D054B3816C40}">
      <dgm:prSet/>
      <dgm:spPr/>
      <dgm:t>
        <a:bodyPr/>
        <a:lstStyle/>
        <a:p>
          <a:endParaRPr lang="ru-RU"/>
        </a:p>
      </dgm:t>
    </dgm:pt>
    <dgm:pt modelId="{06E3706E-B49B-46FC-AAFD-E2C219D51903}">
      <dgm:prSet phldrT="[Текст]"/>
      <dgm:spPr>
        <a:solidFill>
          <a:schemeClr val="accent6">
            <a:lumMod val="75000"/>
            <a:alpha val="9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gm:spPr>
      <dgm:t>
        <a:bodyPr/>
        <a:lstStyle/>
        <a:p>
          <a:r>
            <a:rPr lang="ru-RU" dirty="0" smtClean="0"/>
            <a:t>Региональный -0</a:t>
          </a:r>
          <a:endParaRPr lang="ru-RU" dirty="0"/>
        </a:p>
      </dgm:t>
    </dgm:pt>
    <dgm:pt modelId="{AABF416C-7759-4B22-91D1-B8C7CE63DDB9}" type="parTrans" cxnId="{5EE83B95-D149-4282-B7FB-130D6E211751}">
      <dgm:prSet/>
      <dgm:spPr/>
      <dgm:t>
        <a:bodyPr/>
        <a:lstStyle/>
        <a:p>
          <a:endParaRPr lang="ru-RU"/>
        </a:p>
      </dgm:t>
    </dgm:pt>
    <dgm:pt modelId="{A7CC2A2E-BA25-4E21-A772-B38547CC356D}" type="sibTrans" cxnId="{5EE83B95-D149-4282-B7FB-130D6E211751}">
      <dgm:prSet/>
      <dgm:spPr/>
      <dgm:t>
        <a:bodyPr/>
        <a:lstStyle/>
        <a:p>
          <a:endParaRPr lang="ru-RU"/>
        </a:p>
      </dgm:t>
    </dgm:pt>
    <dgm:pt modelId="{9F07BCDF-894C-4502-9C4A-1B7817F4DA65}">
      <dgm:prSet phldrT="[Текст]" custT="1"/>
      <dgm:spPr>
        <a:solidFill>
          <a:srgbClr val="C00000">
            <a:alpha val="90000"/>
          </a:srgb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gm:spPr>
      <dgm:t>
        <a:bodyPr/>
        <a:lstStyle/>
        <a:p>
          <a:r>
            <a:rPr lang="ru-RU" sz="3600" dirty="0" smtClean="0"/>
            <a:t>Местный- 4</a:t>
          </a:r>
          <a:endParaRPr lang="ru-RU" sz="2100" dirty="0"/>
        </a:p>
      </dgm:t>
    </dgm:pt>
    <dgm:pt modelId="{DC4CE56A-BCEA-4720-85BF-EAEC73D6280E}" type="parTrans" cxnId="{EDDE0E1E-E39A-45E9-81CA-DE671E797952}">
      <dgm:prSet/>
      <dgm:spPr/>
      <dgm:t>
        <a:bodyPr/>
        <a:lstStyle/>
        <a:p>
          <a:endParaRPr lang="ru-RU"/>
        </a:p>
      </dgm:t>
    </dgm:pt>
    <dgm:pt modelId="{A4E79DFE-87F9-4EE7-B507-C63FE014B848}" type="sibTrans" cxnId="{EDDE0E1E-E39A-45E9-81CA-DE671E797952}">
      <dgm:prSet/>
      <dgm:spPr/>
      <dgm:t>
        <a:bodyPr/>
        <a:lstStyle/>
        <a:p>
          <a:endParaRPr lang="ru-RU"/>
        </a:p>
      </dgm:t>
    </dgm:pt>
    <dgm:pt modelId="{617393F1-37F8-4282-AF6B-911866F7C16F}" type="pres">
      <dgm:prSet presAssocID="{8518D014-1CE0-4844-9691-0AEB168EF771}" presName="compositeShape" presStyleCnt="0">
        <dgm:presLayoutVars>
          <dgm:dir/>
          <dgm:resizeHandles/>
        </dgm:presLayoutVars>
      </dgm:prSet>
      <dgm:spPr/>
    </dgm:pt>
    <dgm:pt modelId="{5C0D6561-1354-4AB1-A4F3-92FCFB471267}" type="pres">
      <dgm:prSet presAssocID="{8518D014-1CE0-4844-9691-0AEB168EF771}" presName="pyramid" presStyleLbl="node1" presStyleIdx="0" presStyleCnt="1" custLinFactNeighborX="-26285" custLinFactNeighborY="321"/>
      <dgm:spPr/>
    </dgm:pt>
    <dgm:pt modelId="{D75263D8-3C55-472F-93AC-26316D755531}" type="pres">
      <dgm:prSet presAssocID="{8518D014-1CE0-4844-9691-0AEB168EF771}" presName="theList" presStyleCnt="0"/>
      <dgm:spPr/>
    </dgm:pt>
    <dgm:pt modelId="{03CD3134-0C1D-4E7B-97F1-2C6023B4DEC0}" type="pres">
      <dgm:prSet presAssocID="{222425AF-B2A5-4FFD-9481-6105BA097E84}" presName="aNode" presStyleLbl="fgAcc1" presStyleIdx="0" presStyleCnt="3" custScaleX="66173" custScaleY="29680" custLinFactY="624" custLinFactNeighborX="-6438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3E49D-0DA3-4D06-AD4C-6B21BF00602F}" type="pres">
      <dgm:prSet presAssocID="{222425AF-B2A5-4FFD-9481-6105BA097E84}" presName="aSpace" presStyleCnt="0"/>
      <dgm:spPr/>
    </dgm:pt>
    <dgm:pt modelId="{95263FF1-2227-4206-8D59-8237132BED25}" type="pres">
      <dgm:prSet presAssocID="{06E3706E-B49B-46FC-AAFD-E2C219D51903}" presName="aNode" presStyleLbl="fgAcc1" presStyleIdx="1" presStyleCnt="3" custScaleX="87180" custScaleY="44108" custLinFactY="10999" custLinFactNeighborX="-617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AF3F7-C9AD-4026-845C-BF2C2142A43E}" type="pres">
      <dgm:prSet presAssocID="{06E3706E-B49B-46FC-AAFD-E2C219D51903}" presName="aSpace" presStyleCnt="0"/>
      <dgm:spPr/>
    </dgm:pt>
    <dgm:pt modelId="{13FB7A68-42E6-446C-A9FC-96090B672BDA}" type="pres">
      <dgm:prSet presAssocID="{9F07BCDF-894C-4502-9C4A-1B7817F4DA65}" presName="aNode" presStyleLbl="fgAcc1" presStyleIdx="2" presStyleCnt="3" custScaleX="118041" custScaleY="94823" custLinFactY="11077" custLinFactNeighborX="-5987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DE294-83A4-4F35-8B2D-A55992DB875F}" type="pres">
      <dgm:prSet presAssocID="{9F07BCDF-894C-4502-9C4A-1B7817F4DA65}" presName="aSpace" presStyleCnt="0"/>
      <dgm:spPr/>
    </dgm:pt>
  </dgm:ptLst>
  <dgm:cxnLst>
    <dgm:cxn modelId="{FAE9720B-8C83-4D88-8091-9F873632C448}" type="presOf" srcId="{9F07BCDF-894C-4502-9C4A-1B7817F4DA65}" destId="{13FB7A68-42E6-446C-A9FC-96090B672BDA}" srcOrd="0" destOrd="0" presId="urn:microsoft.com/office/officeart/2005/8/layout/pyramid2"/>
    <dgm:cxn modelId="{9822ADB6-0AAE-4A33-9DA1-D054B3816C40}" srcId="{8518D014-1CE0-4844-9691-0AEB168EF771}" destId="{222425AF-B2A5-4FFD-9481-6105BA097E84}" srcOrd="0" destOrd="0" parTransId="{4A006E76-0647-4D9D-BB81-2A86F00BF1F4}" sibTransId="{984AE082-0F50-4325-BB0B-AC54BD019D81}"/>
    <dgm:cxn modelId="{EDDE0E1E-E39A-45E9-81CA-DE671E797952}" srcId="{8518D014-1CE0-4844-9691-0AEB168EF771}" destId="{9F07BCDF-894C-4502-9C4A-1B7817F4DA65}" srcOrd="2" destOrd="0" parTransId="{DC4CE56A-BCEA-4720-85BF-EAEC73D6280E}" sibTransId="{A4E79DFE-87F9-4EE7-B507-C63FE014B848}"/>
    <dgm:cxn modelId="{5EE83B95-D149-4282-B7FB-130D6E211751}" srcId="{8518D014-1CE0-4844-9691-0AEB168EF771}" destId="{06E3706E-B49B-46FC-AAFD-E2C219D51903}" srcOrd="1" destOrd="0" parTransId="{AABF416C-7759-4B22-91D1-B8C7CE63DDB9}" sibTransId="{A7CC2A2E-BA25-4E21-A772-B38547CC356D}"/>
    <dgm:cxn modelId="{DB0BC57A-9397-4B05-90AE-09590BC988F6}" type="presOf" srcId="{8518D014-1CE0-4844-9691-0AEB168EF771}" destId="{617393F1-37F8-4282-AF6B-911866F7C16F}" srcOrd="0" destOrd="0" presId="urn:microsoft.com/office/officeart/2005/8/layout/pyramid2"/>
    <dgm:cxn modelId="{F5DA855F-D6A5-4934-870A-FADBDEA588F1}" type="presOf" srcId="{222425AF-B2A5-4FFD-9481-6105BA097E84}" destId="{03CD3134-0C1D-4E7B-97F1-2C6023B4DEC0}" srcOrd="0" destOrd="0" presId="urn:microsoft.com/office/officeart/2005/8/layout/pyramid2"/>
    <dgm:cxn modelId="{F023EB27-B235-48BF-A957-BF1853612053}" type="presOf" srcId="{06E3706E-B49B-46FC-AAFD-E2C219D51903}" destId="{95263FF1-2227-4206-8D59-8237132BED25}" srcOrd="0" destOrd="0" presId="urn:microsoft.com/office/officeart/2005/8/layout/pyramid2"/>
    <dgm:cxn modelId="{C1ED75A1-BEB9-4DCF-839E-8AA5A7D80049}" type="presParOf" srcId="{617393F1-37F8-4282-AF6B-911866F7C16F}" destId="{5C0D6561-1354-4AB1-A4F3-92FCFB471267}" srcOrd="0" destOrd="0" presId="urn:microsoft.com/office/officeart/2005/8/layout/pyramid2"/>
    <dgm:cxn modelId="{0E1AFC37-1774-4729-83F9-FB4DCA66D26F}" type="presParOf" srcId="{617393F1-37F8-4282-AF6B-911866F7C16F}" destId="{D75263D8-3C55-472F-93AC-26316D755531}" srcOrd="1" destOrd="0" presId="urn:microsoft.com/office/officeart/2005/8/layout/pyramid2"/>
    <dgm:cxn modelId="{16F05557-7552-4EB7-A2EA-984411462732}" type="presParOf" srcId="{D75263D8-3C55-472F-93AC-26316D755531}" destId="{03CD3134-0C1D-4E7B-97F1-2C6023B4DEC0}" srcOrd="0" destOrd="0" presId="urn:microsoft.com/office/officeart/2005/8/layout/pyramid2"/>
    <dgm:cxn modelId="{E692285C-8005-4025-AF59-CBCD09CA3B85}" type="presParOf" srcId="{D75263D8-3C55-472F-93AC-26316D755531}" destId="{05B3E49D-0DA3-4D06-AD4C-6B21BF00602F}" srcOrd="1" destOrd="0" presId="urn:microsoft.com/office/officeart/2005/8/layout/pyramid2"/>
    <dgm:cxn modelId="{E4185AF9-D7F8-477F-B3B5-40A387E05909}" type="presParOf" srcId="{D75263D8-3C55-472F-93AC-26316D755531}" destId="{95263FF1-2227-4206-8D59-8237132BED25}" srcOrd="2" destOrd="0" presId="urn:microsoft.com/office/officeart/2005/8/layout/pyramid2"/>
    <dgm:cxn modelId="{8CEAB129-734A-4981-ADD0-F58D501B0FEC}" type="presParOf" srcId="{D75263D8-3C55-472F-93AC-26316D755531}" destId="{3EAAF3F7-C9AD-4026-845C-BF2C2142A43E}" srcOrd="3" destOrd="0" presId="urn:microsoft.com/office/officeart/2005/8/layout/pyramid2"/>
    <dgm:cxn modelId="{83DCBA5C-9B4A-4CD4-AEE4-B345A14256B3}" type="presParOf" srcId="{D75263D8-3C55-472F-93AC-26316D755531}" destId="{13FB7A68-42E6-446C-A9FC-96090B672BDA}" srcOrd="4" destOrd="0" presId="urn:microsoft.com/office/officeart/2005/8/layout/pyramid2"/>
    <dgm:cxn modelId="{BEDD2E17-9335-4898-BC9A-37C38FCB30F1}" type="presParOf" srcId="{D75263D8-3C55-472F-93AC-26316D755531}" destId="{C94DE294-83A4-4F35-8B2D-A55992DB875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D6561-1354-4AB1-A4F3-92FCFB471267}">
      <dsp:nvSpPr>
        <dsp:cNvPr id="0" name=""/>
        <dsp:cNvSpPr/>
      </dsp:nvSpPr>
      <dsp:spPr>
        <a:xfrm>
          <a:off x="0" y="0"/>
          <a:ext cx="4912320" cy="491232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CD3134-0C1D-4E7B-97F1-2C6023B4DEC0}">
      <dsp:nvSpPr>
        <dsp:cNvPr id="0" name=""/>
        <dsp:cNvSpPr/>
      </dsp:nvSpPr>
      <dsp:spPr>
        <a:xfrm>
          <a:off x="1332158" y="742566"/>
          <a:ext cx="2112909" cy="565535"/>
        </a:xfrm>
        <a:prstGeom prst="roundRect">
          <a:avLst/>
        </a:prstGeom>
        <a:solidFill>
          <a:srgbClr val="009999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Федеральный-0</a:t>
          </a:r>
          <a:endParaRPr lang="ru-RU" sz="2100" kern="1200" dirty="0"/>
        </a:p>
      </dsp:txBody>
      <dsp:txXfrm>
        <a:off x="1359765" y="770173"/>
        <a:ext cx="2057695" cy="510321"/>
      </dsp:txXfrm>
    </dsp:sp>
    <dsp:sp modelId="{95263FF1-2227-4206-8D59-8237132BED25}">
      <dsp:nvSpPr>
        <dsp:cNvPr id="0" name=""/>
        <dsp:cNvSpPr/>
      </dsp:nvSpPr>
      <dsp:spPr>
        <a:xfrm>
          <a:off x="1080118" y="1743972"/>
          <a:ext cx="2783664" cy="840452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Региональный -0</a:t>
          </a:r>
          <a:endParaRPr lang="ru-RU" sz="2100" kern="1200" dirty="0"/>
        </a:p>
      </dsp:txBody>
      <dsp:txXfrm>
        <a:off x="1121145" y="1784999"/>
        <a:ext cx="2701610" cy="758398"/>
      </dsp:txXfrm>
    </dsp:sp>
    <dsp:sp modelId="{13FB7A68-42E6-446C-A9FC-96090B672BDA}">
      <dsp:nvSpPr>
        <dsp:cNvPr id="0" name=""/>
        <dsp:cNvSpPr/>
      </dsp:nvSpPr>
      <dsp:spPr>
        <a:xfrm>
          <a:off x="648088" y="2824091"/>
          <a:ext cx="3769058" cy="1806798"/>
        </a:xfrm>
        <a:prstGeom prst="roundRect">
          <a:avLst/>
        </a:prstGeom>
        <a:solidFill>
          <a:srgbClr val="C00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Местный- 4</a:t>
          </a:r>
          <a:endParaRPr lang="ru-RU" sz="2100" kern="1200" dirty="0"/>
        </a:p>
      </dsp:txBody>
      <dsp:txXfrm>
        <a:off x="736289" y="2912292"/>
        <a:ext cx="3592656" cy="1630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7E2F87E-B56C-4B4D-B5DE-8CA0829B33D6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62240" cy="3722400"/>
          </a:xfrm>
          <a:prstGeom prst="rect">
            <a:avLst/>
          </a:prstGeom>
          <a:ln w="0">
            <a:noFill/>
          </a:ln>
        </p:spPr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520" cy="446688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8"/>
          </p:nvPr>
        </p:nvSpPr>
        <p:spPr>
          <a:xfrm>
            <a:off x="3851280" y="9428040"/>
            <a:ext cx="2944440" cy="496440"/>
          </a:xfrm>
          <a:prstGeom prst="rect">
            <a:avLst/>
          </a:prstGeom>
          <a:noFill/>
          <a:ln w="9360">
            <a:noFill/>
          </a:ln>
        </p:spPr>
        <p:txBody>
          <a:bodyPr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5B425603-BFFA-4847-B3A3-33E7EB735D0D}" type="slidenum"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EEBC8D-10D8-4282-BFD2-3138C4E98C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47BF06-1364-4664-9E81-1C07FCE107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6D815C-E04D-4D8F-B592-12F3EEE581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7678AA-0040-4351-AF4B-F009A018305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0B56DE-7968-4754-AE69-C501957D0F3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CC62D3-C47A-4003-A224-7C66A87223B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6DFC46-E2F2-47EB-A4AA-5C2D94558D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75488E6-D4B7-4C1E-AE9B-FA20C2E9DC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60327A3-E039-45EC-A02E-2DFA8537187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5E4FF4C-FF75-48B2-B7FF-99F65A06A50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81B66F3-3807-4E8D-939C-53CA3BCFFC3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0A0A56-F52C-436F-A63E-E7DD837512E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210816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3325320" y="359424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89100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210816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3325320" y="5719680"/>
            <a:ext cx="11588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5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09920" y="1032120"/>
            <a:ext cx="7174080" cy="890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4069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2735640" y="571968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9100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2735640" y="3594240"/>
            <a:ext cx="175644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91000" y="5719680"/>
            <a:ext cx="3600000" cy="194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369E802-0730-4E5D-BF73-2F2ABBEFEFB2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" name="Рисунок 6" descr=""/>
          <p:cNvPicPr/>
          <p:nvPr/>
        </p:nvPicPr>
        <p:blipFill>
          <a:blip r:embed="rId2"/>
          <a:stretch/>
        </p:blipFill>
        <p:spPr>
          <a:xfrm>
            <a:off x="-10440" y="0"/>
            <a:ext cx="777960" cy="126396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2" descr="D:\Work\Bachti\!!!ВНУТРЕННИЕ\декабрь\презентация\фотозона размер.png"/>
          <p:cNvPicPr/>
          <p:nvPr/>
        </p:nvPicPr>
        <p:blipFill>
          <a:blip r:embed="rId3"/>
          <a:stretch/>
        </p:blipFill>
        <p:spPr>
          <a:xfrm>
            <a:off x="7781760" y="121680"/>
            <a:ext cx="1176480" cy="9306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6" descr=""/>
          <p:cNvPicPr/>
          <p:nvPr/>
        </p:nvPicPr>
        <p:blipFill>
          <a:blip r:embed="rId2"/>
          <a:stretch/>
        </p:blipFill>
        <p:spPr>
          <a:xfrm>
            <a:off x="611640" y="1484640"/>
            <a:ext cx="8327520" cy="51444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2" descr="D:\Work\Bachti\!!!ВНУТРЕННИЕ\декабрь\презентация\gerb_obl.png"/>
          <p:cNvPicPr/>
          <p:nvPr/>
        </p:nvPicPr>
        <p:blipFill>
          <a:blip r:embed="rId3"/>
          <a:stretch/>
        </p:blipFill>
        <p:spPr>
          <a:xfrm>
            <a:off x="895680" y="121680"/>
            <a:ext cx="867600" cy="93564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09920" y="1032120"/>
            <a:ext cx="7174080" cy="1920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3b4555"/>
                </a:solidFill>
                <a:latin typeface="Futura PT Medium"/>
              </a:rPr>
              <a:t>Название проекта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891000" y="3594240"/>
            <a:ext cx="360000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buClr>
                <a:srgbClr val="3b4555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3b4555"/>
                </a:solidFill>
                <a:latin typeface="Futura PT Book"/>
              </a:rPr>
              <a:t>Автор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2051640" y="121680"/>
            <a:ext cx="1007640" cy="1041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210"/>
              </a:spcBef>
              <a:buNone/>
              <a:tabLst>
                <a:tab algn="l" pos="0"/>
              </a:tabLst>
            </a:pPr>
            <a:r>
              <a:rPr b="0" lang="ru-RU" sz="1050" spc="-1" strike="noStrike">
                <a:solidFill>
                  <a:srgbClr val="000000"/>
                </a:solidFill>
                <a:latin typeface="Calibri"/>
              </a:rPr>
              <a:t>Логотип ведомства</a:t>
            </a:r>
            <a:endParaRPr b="0" lang="ru-RU" sz="105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42960" y="1756440"/>
            <a:ext cx="7174080" cy="2307960"/>
          </a:xfrm>
          <a:prstGeom prst="rect">
            <a:avLst/>
          </a:prstGeom>
          <a:noFill/>
          <a:ln w="2556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3366"/>
                </a:solidFill>
                <a:latin typeface="Futura PT Medium"/>
              </a:rPr>
              <a:t>Оптимизация процесса консультирования граждан по предоставлению социальных услуг в Муниципальном казенном учреждении  «Социально-реабилитационный центр для несовершеннолетних «Теплый дом» Беловского городского округа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Picture 2" descr="D:\Work\Bachti\!!!ВНУТРЕННИЕ\декабрь\презентация\gerb_obl.png"/>
          <p:cNvPicPr/>
          <p:nvPr/>
        </p:nvPicPr>
        <p:blipFill>
          <a:blip r:embed="rId1"/>
          <a:stretch/>
        </p:blipFill>
        <p:spPr>
          <a:xfrm>
            <a:off x="539640" y="0"/>
            <a:ext cx="1642680" cy="1213920"/>
          </a:xfrm>
          <a:prstGeom prst="rect">
            <a:avLst/>
          </a:prstGeom>
          <a:ln w="0">
            <a:noFill/>
          </a:ln>
        </p:spPr>
      </p:pic>
      <p:pic>
        <p:nvPicPr>
          <p:cNvPr id="133" name="Рисунок 6" descr="БеловоГО-ПП-04"/>
          <p:cNvPicPr/>
          <p:nvPr/>
        </p:nvPicPr>
        <p:blipFill>
          <a:blip r:embed="rId2"/>
          <a:stretch/>
        </p:blipFill>
        <p:spPr>
          <a:xfrm>
            <a:off x="251640" y="116640"/>
            <a:ext cx="647640" cy="1079640"/>
          </a:xfrm>
          <a:prstGeom prst="rect">
            <a:avLst/>
          </a:prstGeom>
          <a:ln w="0">
            <a:noFill/>
          </a:ln>
        </p:spPr>
      </p:pic>
      <p:pic>
        <p:nvPicPr>
          <p:cNvPr id="134" name="Picture 2" descr="C:\Users\Александра\Desktop\300 лет эмблема\лысая девочка_origin_thumbnail (1).png"/>
          <p:cNvPicPr/>
          <p:nvPr/>
        </p:nvPicPr>
        <p:blipFill>
          <a:blip r:embed="rId3"/>
          <a:stretch/>
        </p:blipFill>
        <p:spPr>
          <a:xfrm>
            <a:off x="7092360" y="188640"/>
            <a:ext cx="1865160" cy="111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Picture 2" descr="C:\Users\Александра\Desktop\ПРОЕКТ\ФОТО\IMG-20230112-WA0026.jpg"/>
          <p:cNvPicPr/>
          <p:nvPr/>
        </p:nvPicPr>
        <p:blipFill>
          <a:blip r:embed="rId1"/>
          <a:stretch/>
        </p:blipFill>
        <p:spPr>
          <a:xfrm>
            <a:off x="5868000" y="1268640"/>
            <a:ext cx="2699640" cy="3599640"/>
          </a:xfrm>
          <a:prstGeom prst="rect">
            <a:avLst/>
          </a:prstGeom>
          <a:ln w="38100">
            <a:solidFill>
              <a:srgbClr val="009999"/>
            </a:solidFill>
            <a:round/>
          </a:ln>
        </p:spPr>
      </p:pic>
      <p:pic>
        <p:nvPicPr>
          <p:cNvPr id="244" name="Picture 6" descr="D:\ФОТО 1\Конс 2.jpg"/>
          <p:cNvPicPr/>
          <p:nvPr/>
        </p:nvPicPr>
        <p:blipFill>
          <a:blip r:embed="rId2"/>
          <a:stretch/>
        </p:blipFill>
        <p:spPr>
          <a:xfrm>
            <a:off x="2627640" y="3861000"/>
            <a:ext cx="3528000" cy="2637360"/>
          </a:xfrm>
          <a:prstGeom prst="rect">
            <a:avLst/>
          </a:prstGeom>
          <a:ln w="38100">
            <a:solidFill>
              <a:srgbClr val="009999"/>
            </a:solidFill>
            <a:round/>
          </a:ln>
        </p:spPr>
      </p:pic>
      <p:sp>
        <p:nvSpPr>
          <p:cNvPr id="245" name="Заголовок 1"/>
          <p:cNvSpPr/>
          <p:nvPr/>
        </p:nvSpPr>
        <p:spPr>
          <a:xfrm>
            <a:off x="3348000" y="1772640"/>
            <a:ext cx="2016000" cy="652680"/>
          </a:xfrm>
          <a:prstGeom prst="rect">
            <a:avLst/>
          </a:prstGeom>
          <a:solidFill>
            <a:srgbClr val="009999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БЫЛО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Заголовок 1"/>
          <p:cNvSpPr/>
          <p:nvPr/>
        </p:nvSpPr>
        <p:spPr>
          <a:xfrm>
            <a:off x="1357200" y="285840"/>
            <a:ext cx="6192360" cy="647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/>
              </a:rPr>
              <a:t>ВИЗУАЛИЗАЦИЯ ПРОБЛЕМЫ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Picture 3" descr="C:\Users\Александра\Desktop\ПРОЕКТ\ФОТО\IMG-20230112-WA0017.jpg"/>
          <p:cNvPicPr/>
          <p:nvPr/>
        </p:nvPicPr>
        <p:blipFill>
          <a:blip r:embed="rId3"/>
          <a:stretch/>
        </p:blipFill>
        <p:spPr>
          <a:xfrm>
            <a:off x="179640" y="1340640"/>
            <a:ext cx="2699640" cy="3599640"/>
          </a:xfrm>
          <a:prstGeom prst="rect">
            <a:avLst/>
          </a:prstGeom>
          <a:ln w="38100">
            <a:solidFill>
              <a:srgbClr val="009999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Num" idx="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buNone/>
            </a:pPr>
            <a:endParaRPr b="0" lang="ru-RU" sz="1200" spc="-1" strike="noStrike">
              <a:solidFill>
                <a:srgbClr val="8b8b8b"/>
              </a:solidFill>
              <a:latin typeface="Arial"/>
            </a:endParaRPr>
          </a:p>
        </p:txBody>
      </p:sp>
      <p:pic>
        <p:nvPicPr>
          <p:cNvPr id="249" name="Picture 5" descr="D:\ФОТО 1\КОНС 1.jpg"/>
          <p:cNvPicPr/>
          <p:nvPr/>
        </p:nvPicPr>
        <p:blipFill>
          <a:blip r:embed="rId1"/>
          <a:stretch/>
        </p:blipFill>
        <p:spPr>
          <a:xfrm>
            <a:off x="395640" y="1124640"/>
            <a:ext cx="3556800" cy="2664000"/>
          </a:xfrm>
          <a:prstGeom prst="rect">
            <a:avLst/>
          </a:prstGeom>
          <a:ln w="38100">
            <a:solidFill>
              <a:srgbClr val="ff6600"/>
            </a:solidFill>
            <a:round/>
          </a:ln>
        </p:spPr>
      </p:pic>
      <p:sp>
        <p:nvSpPr>
          <p:cNvPr id="250" name="Заголовок 1"/>
          <p:cNvSpPr/>
          <p:nvPr/>
        </p:nvSpPr>
        <p:spPr>
          <a:xfrm>
            <a:off x="4212000" y="1268640"/>
            <a:ext cx="2016000" cy="652680"/>
          </a:xfrm>
          <a:prstGeom prst="rect">
            <a:avLst/>
          </a:prstGeom>
          <a:solidFill>
            <a:srgbClr val="ff6600"/>
          </a:solidFill>
          <a:ln w="0">
            <a:noFill/>
          </a:ln>
          <a:effectLst>
            <a:outerShdw algn="ctr" blurRad="19044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СТАЛО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title"/>
          </p:nvPr>
        </p:nvSpPr>
        <p:spPr>
          <a:xfrm>
            <a:off x="1357200" y="285840"/>
            <a:ext cx="6192360" cy="647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solidFill>
              <a:srgbClr val="ffffff"/>
            </a:solidFill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1600" spc="-1" strike="noStrike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Futura PT Medium"/>
              </a:rPr>
              <a:t>ВИЗУАЛИЗАЦИЯ РЕЗУЛЬТАТОВ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Picture 2" descr="C:\Users\Александра\Desktop\ПРОЕКТ\2023-01-12_14-20-01.png"/>
          <p:cNvPicPr/>
          <p:nvPr/>
        </p:nvPicPr>
        <p:blipFill>
          <a:blip r:embed="rId2"/>
          <a:stretch/>
        </p:blipFill>
        <p:spPr>
          <a:xfrm>
            <a:off x="251640" y="4005000"/>
            <a:ext cx="4344480" cy="2699280"/>
          </a:xfrm>
          <a:prstGeom prst="rect">
            <a:avLst/>
          </a:prstGeom>
          <a:ln cap="sq" w="38100">
            <a:solidFill>
              <a:srgbClr val="ff6600"/>
            </a:solidFill>
            <a:miter/>
          </a:ln>
          <a:effectLst>
            <a:outerShdw algn="tl" blurRad="50760" dir="2700000" dist="37674" rotWithShape="0">
              <a:srgbClr val="000000">
                <a:alpha val="43000"/>
              </a:srgbClr>
            </a:outerShdw>
          </a:effectLst>
        </p:spPr>
      </p:pic>
      <p:pic>
        <p:nvPicPr>
          <p:cNvPr id="253" name="Picture 4" descr="C:\Users\Александра\Desktop\ПРОЕКТ\ФОТО\IMG-20230112-WA0012.jpg"/>
          <p:cNvPicPr/>
          <p:nvPr/>
        </p:nvPicPr>
        <p:blipFill>
          <a:blip r:embed="rId3"/>
          <a:stretch/>
        </p:blipFill>
        <p:spPr>
          <a:xfrm>
            <a:off x="4788000" y="3213000"/>
            <a:ext cx="4104000" cy="3078000"/>
          </a:xfrm>
          <a:prstGeom prst="rect">
            <a:avLst/>
          </a:prstGeom>
          <a:ln w="38100">
            <a:solidFill>
              <a:srgbClr val="ff6600"/>
            </a:solidFill>
            <a:round/>
          </a:ln>
        </p:spPr>
      </p:pic>
      <p:pic>
        <p:nvPicPr>
          <p:cNvPr id="254" name="Picture 3" descr=""/>
          <p:cNvPicPr/>
          <p:nvPr/>
        </p:nvPicPr>
        <p:blipFill>
          <a:blip r:embed="rId4"/>
          <a:stretch/>
        </p:blipFill>
        <p:spPr>
          <a:xfrm>
            <a:off x="6516360" y="1989000"/>
            <a:ext cx="2520000" cy="3359880"/>
          </a:xfrm>
          <a:prstGeom prst="rect">
            <a:avLst/>
          </a:prstGeom>
          <a:ln w="28575">
            <a:solidFill>
              <a:srgbClr val="ff66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251640" y="2277000"/>
            <a:ext cx="7056360" cy="1938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6000" spc="-1" strike="noStrike">
                <a:solidFill>
                  <a:srgbClr val="0070c0"/>
                </a:solidFill>
                <a:latin typeface="Futura PT Medium"/>
              </a:rPr>
              <a:t>Спасибо </a:t>
            </a:r>
            <a:br>
              <a:rPr sz="6000"/>
            </a:br>
            <a:r>
              <a:rPr b="1" lang="ru-RU" sz="6000" spc="-1" strike="noStrike">
                <a:solidFill>
                  <a:srgbClr val="0070c0"/>
                </a:solidFill>
                <a:latin typeface="Futura PT Medium"/>
              </a:rPr>
              <a:t>за внимание!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Прямоугольник 7"/>
          <p:cNvSpPr/>
          <p:nvPr/>
        </p:nvSpPr>
        <p:spPr>
          <a:xfrm>
            <a:off x="755640" y="116640"/>
            <a:ext cx="1511640" cy="14396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257" name="Picture 2" descr="C:\Users\Александра\Desktop\300 лет эмблема\лысая девочка_origin_thumbnail (1).png"/>
          <p:cNvPicPr/>
          <p:nvPr/>
        </p:nvPicPr>
        <p:blipFill>
          <a:blip r:embed="rId1"/>
          <a:stretch/>
        </p:blipFill>
        <p:spPr>
          <a:xfrm>
            <a:off x="251640" y="260640"/>
            <a:ext cx="2376000" cy="132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" name="Объект 4"/>
          <p:cNvGraphicFramePr/>
          <p:nvPr/>
        </p:nvGraphicFramePr>
        <p:xfrm>
          <a:off x="143640" y="1869840"/>
          <a:ext cx="8784720" cy="4895640"/>
        </p:xfrm>
        <a:graphic>
          <a:graphicData uri="http://schemas.openxmlformats.org/drawingml/2006/table">
            <a:tbl>
              <a:tblPr/>
              <a:tblGrid>
                <a:gridCol w="1296000"/>
                <a:gridCol w="1224000"/>
                <a:gridCol w="1224000"/>
                <a:gridCol w="1366560"/>
                <a:gridCol w="3673800"/>
              </a:tblGrid>
              <a:tr h="-3276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 u="sng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Общие данные: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Обоснование: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Заказчик: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Директор МКУ СРЦН «Теплый дом»  – А.Н. Петрова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5">
                  <a:txBody>
                    <a:bodyPr lIns="6840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 Длительное количество времени  на подготовку консультации гражданам при оказании социальных услуг в МКУ СРЦН «Теплый дом».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 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Процесс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консультирование граждан по предоставлению социальных услуг  в МКУ СРЦН «Теплый дом».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Границы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процесса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с момента звонка гражданину (родителю или законному представителю) до предоставления социальных услуг в форме консультирования.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98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Руководитель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 </a:t>
                      </a: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проекта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Зырянова Татьяна Алексеевна – заведующий приемным отделением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672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Команда проекта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: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gridSpan="3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А.В. Семкина – психолог в социальной сфере,  В.С. Насонова – социальный педагог, Т.Г. Сутемьева – специалист по социальной работе, А.Ю. Чумаченко - специалист по социальной работе.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4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Цели и эффекты: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Сроки: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indent="-457200" algn="just">
                        <a:lnSpc>
                          <a:spcPct val="115000"/>
                        </a:lnSpc>
                        <a:tabLst>
                          <a:tab algn="l" pos="0"/>
                        </a:tabLst>
                      </a:pP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</a:tr>
              <a:tr h="3398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Наименование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цели, единицы измерения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Текущий показатель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5160" rIns="6840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Целевой 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516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 rowSpan="4"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1. Согласование паспорта лин-проекта  – 01.05.2022 г.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2. Картирование текущего состояния (с 01.06.2022 г.  по 20.06.2022 г.)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3. Анализ проблем и потерь (с 24.06.2022 г.  по 30.07.2022 г.).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4. Составление карты целевого состояния (с 01.08.2022 г.  по 22.08.2022г.).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5. Разработка плана мероприятий (с 24.06.2022 г.  по 08.07. 2022 г.).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6. Защита плана мероприятий перед заказчиком (с 17.10.2022 г. по24.10.2022г.).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7. Внедрение улучшений (с 25.10.2022 г.  по 01.11.2022 г.).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8. Мониторинг результатов (с 01.11.2022г.  по 04.11.2022 г.).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9. Закрытие лин-проекта (01.11.2022г.).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10. Мониторинг стабильности достигнутых результатов (01.02.2023г.).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518040">
                <a:tc gridSpan="2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Сокращение количества времени на предоставления социальных услуг в форме консультирования граждан в МКУ СРЦН «Теплый дом» (на 1 получателя)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en-US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120 мин.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max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. 450 мин.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en-US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min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. 95 мин.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max</a:t>
                      </a:r>
                      <a:r>
                        <a:rPr b="0" lang="ru-RU" sz="1000" spc="-1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</a:rPr>
                        <a:t>. 340 мин</a:t>
                      </a: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.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1240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000" spc="-1" strike="noStrike" u="sng">
                          <a:solidFill>
                            <a:srgbClr val="ffffff"/>
                          </a:solidFill>
                          <a:uFillTx/>
                          <a:latin typeface="Times New Roman"/>
                        </a:rPr>
                        <a:t>Эффекты:</a:t>
                      </a: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558ed5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7480">
                <a:tc gridSpan="4"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Повышение</a:t>
                      </a:r>
                      <a:r>
                        <a:rPr b="0" lang="ru-RU" sz="9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эффективности практической деятельности специалистов.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9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Повышение удовлетворенности заявителей качеством оказания социальных услуг.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36" name="Прямоугольник 5"/>
          <p:cNvSpPr/>
          <p:nvPr/>
        </p:nvSpPr>
        <p:spPr>
          <a:xfrm>
            <a:off x="857160" y="1052640"/>
            <a:ext cx="6643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003366"/>
                </a:solidFill>
                <a:latin typeface="Futura PT Medium"/>
              </a:rPr>
              <a:t>Оптимизация процесса консультирования граждан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900" spc="-1" strike="noStrike">
                <a:solidFill>
                  <a:srgbClr val="003366"/>
                </a:solidFill>
                <a:latin typeface="Futura PT Medium"/>
              </a:rPr>
              <a:t> </a:t>
            </a:r>
            <a:r>
              <a:rPr b="1" lang="ru-RU" sz="900" spc="-1" strike="noStrike">
                <a:solidFill>
                  <a:srgbClr val="003366"/>
                </a:solidFill>
                <a:latin typeface="Futura PT Medium"/>
              </a:rPr>
              <a:t>по предоставлению социальных услуг 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Прямоугольник 6"/>
          <p:cNvSpPr/>
          <p:nvPr/>
        </p:nvSpPr>
        <p:spPr>
          <a:xfrm>
            <a:off x="0" y="620640"/>
            <a:ext cx="8493120" cy="4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М</a:t>
            </a: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униципальное казенное учреждение  «Социально-реабилитационный центр для несовершеннолетних  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Times New Roman"/>
              </a:rPr>
              <a:t>«Теплый дом» Беловского городского округа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475640" y="116640"/>
            <a:ext cx="6408360" cy="503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Arial"/>
              </a:rPr>
              <a:t>ПАСПОРТ   ПРОЕКТА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6351840" y="1260000"/>
            <a:ext cx="2288160" cy="57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Утверждаю: ________________________</a:t>
            </a:r>
            <a:endParaRPr b="0" lang="ru-RU" sz="1000" spc="-1" strike="noStrike">
              <a:solidFill>
                <a:srgbClr val="000000"/>
              </a:solidFill>
              <a:latin typeface="Arial"/>
              <a:ea typeface="Tahoma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Петрова А.Н.</a:t>
            </a:r>
            <a:endParaRPr b="0" lang="ru-RU" sz="1000" spc="-1" strike="noStrike">
              <a:solidFill>
                <a:srgbClr val="000000"/>
              </a:solidFill>
              <a:latin typeface="Arial"/>
              <a:ea typeface="Tahoma"/>
            </a:endParaRPr>
          </a:p>
          <a:p>
            <a:pPr>
              <a:lnSpc>
                <a:spcPct val="100000"/>
              </a:lnSpc>
            </a:pPr>
            <a:r>
              <a:rPr b="0" lang="ru-RU" sz="1000" spc="-1" strike="noStrike">
                <a:solidFill>
                  <a:srgbClr val="000000"/>
                </a:solidFill>
                <a:latin typeface="PT Serif"/>
                <a:ea typeface="Tahoma"/>
              </a:rPr>
              <a:t>Директор МКУ СРЦН «Теплый дом»</a:t>
            </a:r>
            <a:endParaRPr b="0" lang="ru-RU" sz="1000" spc="-1" strike="noStrike">
              <a:solidFill>
                <a:srgbClr val="000000"/>
              </a:solidFill>
              <a:latin typeface="Arial"/>
              <a:ea typeface="Tahom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971640" y="188640"/>
            <a:ext cx="6634800" cy="647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КОМАНДА ПРОЕКТА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2786040" y="4786200"/>
            <a:ext cx="5050440" cy="1412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Т.А. Зырянова – заведующий приемным отделением 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З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В.С. Насонова – социальный педагог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СП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А.В. Семкина – психолог в социальной сфере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П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Т. Г. Сутемьева – специалист по социальной работе 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СР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  <a:p>
            <a:pPr marL="343080"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А.Ю. Чумаченко– специалист по социальной работе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СР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714240" y="1000080"/>
            <a:ext cx="1800000" cy="1711440"/>
          </a:xfrm>
          <a:prstGeom prst="rect">
            <a:avLst/>
          </a:prstGeom>
          <a:ln w="57150">
            <a:solidFill>
              <a:srgbClr val="327fbe"/>
            </a:solidFill>
            <a:miter/>
          </a:ln>
          <a:effectLst>
            <a:outerShdw algn="tl" blurRad="57240" dir="2700000" dist="50402" rotWithShape="0">
              <a:srgbClr val="000000">
                <a:alpha val="40000"/>
              </a:srgbClr>
            </a:outerShdw>
          </a:effectLst>
        </p:spPr>
      </p:pic>
      <p:pic>
        <p:nvPicPr>
          <p:cNvPr id="143" name="Picture 3" descr="D:\ФОТО 1\Ком 1.jpg"/>
          <p:cNvPicPr/>
          <p:nvPr/>
        </p:nvPicPr>
        <p:blipFill>
          <a:blip r:embed="rId2"/>
          <a:stretch/>
        </p:blipFill>
        <p:spPr>
          <a:xfrm>
            <a:off x="2786040" y="2357280"/>
            <a:ext cx="5112360" cy="2283120"/>
          </a:xfrm>
          <a:prstGeom prst="rect">
            <a:avLst/>
          </a:prstGeom>
          <a:ln w="57150">
            <a:solidFill>
              <a:srgbClr val="ff6600"/>
            </a:solidFill>
            <a:round/>
          </a:ln>
        </p:spPr>
      </p:pic>
      <p:sp>
        <p:nvSpPr>
          <p:cNvPr id="144" name="TextBox 7"/>
          <p:cNvSpPr/>
          <p:nvPr/>
        </p:nvSpPr>
        <p:spPr>
          <a:xfrm>
            <a:off x="2548080" y="980640"/>
            <a:ext cx="49287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15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Руководитель проекта: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А.Н . Петрова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-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директор,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МКУ СРЦН «Теплый дом» Беловского городского округа  (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Д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Прямоугольник 8"/>
          <p:cNvSpPr/>
          <p:nvPr/>
        </p:nvSpPr>
        <p:spPr>
          <a:xfrm>
            <a:off x="4507560" y="1928880"/>
            <a:ext cx="163512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15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Tahoma"/>
              </a:rPr>
              <a:t>Команда проекта: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9"/>
          <p:cNvSpPr/>
          <p:nvPr/>
        </p:nvSpPr>
        <p:spPr>
          <a:xfrm>
            <a:off x="3357720" y="6215040"/>
            <a:ext cx="37144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Родитель (гражданин)  -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Р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475640" y="404640"/>
            <a:ext cx="5832360" cy="652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ffffff"/>
                </a:solidFill>
                <a:latin typeface="Arial"/>
              </a:rPr>
              <a:t>КАРТИРОВАНИЕ ПРОЕКТА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18757440" y="3141000"/>
            <a:ext cx="3578760" cy="2684160"/>
          </a:xfrm>
          <a:prstGeom prst="rect">
            <a:avLst/>
          </a:prstGeom>
          <a:ln w="0">
            <a:noFill/>
          </a:ln>
        </p:spPr>
      </p:pic>
      <p:sp>
        <p:nvSpPr>
          <p:cNvPr id="149" name="Picture 2"/>
          <p:cNvSpPr/>
          <p:nvPr/>
        </p:nvSpPr>
        <p:spPr>
          <a:xfrm>
            <a:off x="395640" y="1412640"/>
            <a:ext cx="4526640" cy="316800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2"/>
            <a:srcRect/>
            <a:stretch/>
          </a:blipFill>
          <a:ln cap="sq" w="88900">
            <a:solidFill>
              <a:srgbClr val="009999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icture 2"/>
          <p:cNvSpPr/>
          <p:nvPr/>
        </p:nvSpPr>
        <p:spPr>
          <a:xfrm>
            <a:off x="4140000" y="3285000"/>
            <a:ext cx="4711680" cy="3168000"/>
          </a:xfrm>
          <a:prstGeom prst="round2DiagRect">
            <a:avLst>
              <a:gd name="adj1" fmla="val 0"/>
              <a:gd name="adj2" fmla="val 20128"/>
            </a:avLst>
          </a:prstGeom>
          <a:blipFill rotWithShape="0">
            <a:blip r:embed="rId3"/>
            <a:srcRect/>
            <a:stretch/>
          </a:blipFill>
          <a:ln cap="sq" w="88900">
            <a:solidFill>
              <a:srgbClr val="ff6600"/>
            </a:solidFill>
            <a:miter/>
          </a:ln>
          <a:effectLst>
            <a:outerShdw algn="tl" blurRad="25416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Группа 4"/>
          <p:cNvGrpSpPr/>
          <p:nvPr/>
        </p:nvGrpSpPr>
        <p:grpSpPr>
          <a:xfrm>
            <a:off x="357120" y="1357200"/>
            <a:ext cx="3928680" cy="1386360"/>
            <a:chOff x="357120" y="1357200"/>
            <a:chExt cx="3928680" cy="1386360"/>
          </a:xfrm>
        </p:grpSpPr>
        <p:sp>
          <p:nvSpPr>
            <p:cNvPr id="152" name="Скругленный прямоугольник 5"/>
            <p:cNvSpPr/>
            <p:nvPr/>
          </p:nvSpPr>
          <p:spPr>
            <a:xfrm>
              <a:off x="691560" y="1357200"/>
              <a:ext cx="3594240" cy="1386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3" name="Скругленный прямоугольник 4"/>
            <p:cNvSpPr/>
            <p:nvPr/>
          </p:nvSpPr>
          <p:spPr>
            <a:xfrm>
              <a:off x="357120" y="1357200"/>
              <a:ext cx="3882600" cy="1345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</a:rPr>
                <a:t>    </a:t>
              </a: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</a:rPr>
                <a:t>Назначение специалистом времени  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</a:rPr>
                <a:t>      </a:t>
              </a: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</a:rPr>
                <a:t>и даты для встречи гражданину ( родителю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</a:rPr>
                <a:t> </a:t>
              </a: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</a:rPr>
                <a:t>(законным представителем)  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</a:rPr>
                <a:t>по телефону/ по месту жительства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</a:rPr>
                <a:t>от 10 мин. До 120 мин. 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</a:rPr>
                <a:t>                                                                          </a:t>
              </a: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</a:rPr>
                <a:t>СР, Р</a:t>
              </a: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</a:rPr>
                <a:t> 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54" name="Группа 7"/>
          <p:cNvGrpSpPr/>
          <p:nvPr/>
        </p:nvGrpSpPr>
        <p:grpSpPr>
          <a:xfrm>
            <a:off x="6215040" y="2928960"/>
            <a:ext cx="3071520" cy="1428480"/>
            <a:chOff x="6215040" y="2928960"/>
            <a:chExt cx="3071520" cy="1428480"/>
          </a:xfrm>
        </p:grpSpPr>
        <p:sp>
          <p:nvSpPr>
            <p:cNvPr id="155" name="Скругленный прямоугольник 8"/>
            <p:cNvSpPr/>
            <p:nvPr/>
          </p:nvSpPr>
          <p:spPr>
            <a:xfrm>
              <a:off x="6215040" y="2928960"/>
              <a:ext cx="2689560" cy="14284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</a:rPr>
                <a:t>Сбор информации  о проблеме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ffff"/>
                  </a:solidFill>
                  <a:latin typeface="Times New Roman"/>
                </a:rPr>
                <a:t>в семье и  семейных дисфункций от специалистов учреждений системы профилактики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</a:rPr>
                <a:t>от 20 мин.  до 60 мин</a:t>
              </a: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</a:rPr>
                <a:t>. 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ru-RU" sz="1200" spc="-1" strike="noStrike">
                  <a:solidFill>
                    <a:srgbClr val="000000"/>
                  </a:solidFill>
                  <a:latin typeface="Times New Roman"/>
                </a:rPr>
                <a:t>                                                          </a:t>
              </a:r>
              <a:r>
                <a:rPr b="1" lang="ru-RU" sz="1200" spc="-1" strike="noStrike">
                  <a:solidFill>
                    <a:srgbClr val="000000"/>
                  </a:solidFill>
                  <a:latin typeface="Times New Roman"/>
                </a:rPr>
                <a:t>СР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</a:rPr>
                <a:t>                                                  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Скругленный прямоугольник 4"/>
            <p:cNvSpPr/>
            <p:nvPr/>
          </p:nvSpPr>
          <p:spPr>
            <a:xfrm>
              <a:off x="6500880" y="3071880"/>
              <a:ext cx="2785680" cy="115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</a:pPr>
              <a:endParaRPr b="1" lang="ru-RU" sz="1400" spc="-1" strike="noStrike">
                <a:solidFill>
                  <a:srgbClr val="ffff00"/>
                </a:solidFill>
                <a:latin typeface="Times New Roman"/>
              </a:endParaRPr>
            </a:p>
          </p:txBody>
        </p:sp>
      </p:grpSp>
      <p:grpSp>
        <p:nvGrpSpPr>
          <p:cNvPr id="157" name="Группа 10"/>
          <p:cNvGrpSpPr/>
          <p:nvPr/>
        </p:nvGrpSpPr>
        <p:grpSpPr>
          <a:xfrm>
            <a:off x="6215040" y="4500720"/>
            <a:ext cx="2752200" cy="3263400"/>
            <a:chOff x="6215040" y="4500720"/>
            <a:chExt cx="2752200" cy="3263400"/>
          </a:xfrm>
        </p:grpSpPr>
        <p:sp>
          <p:nvSpPr>
            <p:cNvPr id="158" name="Скругленный прямоугольник 11"/>
            <p:cNvSpPr/>
            <p:nvPr/>
          </p:nvSpPr>
          <p:spPr>
            <a:xfrm>
              <a:off x="6224760" y="4500720"/>
              <a:ext cx="2742480" cy="17856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ru-RU" sz="1200" spc="-1" strike="noStrike">
                  <a:solidFill>
                    <a:srgbClr val="ffffff"/>
                  </a:solidFill>
                  <a:latin typeface="Times New Roman"/>
                </a:rPr>
                <a:t>Консилиум со специалистами отделения  по  решению семейных проблем,  определение направления консультации  и подключение специалиста, или специалистов, которые будут проводить консультацию  с клиентом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1" lang="ru-RU" sz="1200" spc="-1" strike="noStrike">
                  <a:solidFill>
                    <a:srgbClr val="ffc000"/>
                  </a:solidFill>
                  <a:latin typeface="Times New Roman"/>
                </a:rPr>
                <a:t>          </a:t>
              </a:r>
              <a:r>
                <a:rPr b="1" lang="ru-RU" sz="1200" spc="-1" strike="noStrike">
                  <a:solidFill>
                    <a:srgbClr val="ffc000"/>
                  </a:solidFill>
                  <a:latin typeface="Times New Roman"/>
                </a:rPr>
                <a:t>от 20 мин.  до 40 мин</a:t>
              </a:r>
              <a:r>
                <a:rPr b="1" lang="ru-RU" sz="1200" spc="-1" strike="noStrike">
                  <a:solidFill>
                    <a:srgbClr val="ffff00"/>
                  </a:solidFill>
                  <a:latin typeface="Times New Roman"/>
                </a:rPr>
                <a:t>.           </a:t>
              </a:r>
              <a:r>
                <a:rPr b="1" lang="ru-RU" sz="1400" spc="-1" strike="noStrike">
                  <a:solidFill>
                    <a:srgbClr val="000000"/>
                  </a:solidFill>
                  <a:latin typeface="Times New Roman"/>
                </a:rPr>
                <a:t> З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9" name="Скругленный прямоугольник 4"/>
            <p:cNvSpPr/>
            <p:nvPr/>
          </p:nvSpPr>
          <p:spPr>
            <a:xfrm>
              <a:off x="6215040" y="6201000"/>
              <a:ext cx="2644920" cy="156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endParaRPr b="1" lang="ru-RU" sz="1200" spc="-1" strike="noStrike">
                <a:solidFill>
                  <a:srgbClr val="ffff00"/>
                </a:solidFill>
                <a:latin typeface="Times New Roman"/>
              </a:endParaRPr>
            </a:p>
          </p:txBody>
        </p:sp>
      </p:grpSp>
      <p:grpSp>
        <p:nvGrpSpPr>
          <p:cNvPr id="160" name="Группа 13"/>
          <p:cNvGrpSpPr/>
          <p:nvPr/>
        </p:nvGrpSpPr>
        <p:grpSpPr>
          <a:xfrm>
            <a:off x="251640" y="3071880"/>
            <a:ext cx="2548080" cy="1297800"/>
            <a:chOff x="251640" y="3071880"/>
            <a:chExt cx="2548080" cy="1297800"/>
          </a:xfrm>
        </p:grpSpPr>
        <p:sp>
          <p:nvSpPr>
            <p:cNvPr id="161" name="Скругленный прямоугольник 14"/>
            <p:cNvSpPr/>
            <p:nvPr/>
          </p:nvSpPr>
          <p:spPr>
            <a:xfrm>
              <a:off x="251640" y="3071880"/>
              <a:ext cx="2548080" cy="12978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2" name="Скругленный прямоугольник 4"/>
            <p:cNvSpPr/>
            <p:nvPr/>
          </p:nvSpPr>
          <p:spPr>
            <a:xfrm>
              <a:off x="283320" y="3109680"/>
              <a:ext cx="2484360" cy="1221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</a:rPr>
                <a:t>Встреча  с  клиентом , помощь в осознании его проблем посредствам консультирования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</a:rPr>
                <a:t>от 20 мин.  до 60 мин.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3" name="Группа 16"/>
          <p:cNvGrpSpPr/>
          <p:nvPr/>
        </p:nvGrpSpPr>
        <p:grpSpPr>
          <a:xfrm>
            <a:off x="251640" y="4725000"/>
            <a:ext cx="2468160" cy="1560960"/>
            <a:chOff x="251640" y="4725000"/>
            <a:chExt cx="2468160" cy="1560960"/>
          </a:xfrm>
        </p:grpSpPr>
        <p:sp>
          <p:nvSpPr>
            <p:cNvPr id="164" name="Скругленный прямоугольник 17"/>
            <p:cNvSpPr/>
            <p:nvPr/>
          </p:nvSpPr>
          <p:spPr>
            <a:xfrm>
              <a:off x="251640" y="4725000"/>
              <a:ext cx="2468160" cy="15609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5" name="Скругленный прямоугольник 4"/>
            <p:cNvSpPr/>
            <p:nvPr/>
          </p:nvSpPr>
          <p:spPr>
            <a:xfrm>
              <a:off x="251640" y="4725000"/>
              <a:ext cx="2380680" cy="1469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</a:rPr>
                <a:t>Выстраивание алгоритма  проведения консультации специалистами с клиентом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</a:rPr>
                <a:t>от 10 мин.  до 20 мин.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6" name="Группа 19"/>
          <p:cNvGrpSpPr/>
          <p:nvPr/>
        </p:nvGrpSpPr>
        <p:grpSpPr>
          <a:xfrm>
            <a:off x="2915640" y="4581000"/>
            <a:ext cx="3168000" cy="1656000"/>
            <a:chOff x="2915640" y="4581000"/>
            <a:chExt cx="3168000" cy="1656000"/>
          </a:xfrm>
        </p:grpSpPr>
        <p:sp>
          <p:nvSpPr>
            <p:cNvPr id="167" name="Скругленный прямоугольник 20"/>
            <p:cNvSpPr/>
            <p:nvPr/>
          </p:nvSpPr>
          <p:spPr>
            <a:xfrm>
              <a:off x="2915640" y="4581000"/>
              <a:ext cx="3168000" cy="165600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Скругленный прямоугольник 4"/>
            <p:cNvSpPr/>
            <p:nvPr/>
          </p:nvSpPr>
          <p:spPr>
            <a:xfrm>
              <a:off x="2915640" y="4653000"/>
              <a:ext cx="3069360" cy="1558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</a:rPr>
                <a:t>Подбор материала  специалистами для проведения консультации в интернет  -ресурсах,  методической литературе,  подготовка наглядного материала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</a:rPr>
                <a:t> </a:t>
              </a: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</a:rPr>
                <a:t>(памяток , буклетов, бланков)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</a:rPr>
                <a:t>от       </a:t>
              </a: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</a:rPr>
                <a:t>30 мин.  до 120 мин.      </a:t>
              </a:r>
              <a:r>
                <a:rPr b="1" lang="ru-RU" sz="1300" spc="-1" strike="noStrike">
                  <a:solidFill>
                    <a:srgbClr val="000000"/>
                  </a:solidFill>
                  <a:latin typeface="Times New Roman"/>
                </a:rPr>
                <a:t>СП, П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9" name="Скругленный прямоугольник 4"/>
          <p:cNvSpPr/>
          <p:nvPr/>
        </p:nvSpPr>
        <p:spPr>
          <a:xfrm>
            <a:off x="282240" y="1372680"/>
            <a:ext cx="2414160" cy="102132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" rig="threePt">
              <a:rot lat="0" lon="0" rev="7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numCol="1" spcCol="1440" lIns="45720" rIns="45720" anchor="ctr">
            <a:noAutofit/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endParaRPr b="1" lang="ru-R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170" name="Группа 33"/>
          <p:cNvGrpSpPr/>
          <p:nvPr/>
        </p:nvGrpSpPr>
        <p:grpSpPr>
          <a:xfrm>
            <a:off x="4643280" y="1357200"/>
            <a:ext cx="3928680" cy="1428480"/>
            <a:chOff x="4643280" y="1357200"/>
            <a:chExt cx="3928680" cy="1428480"/>
          </a:xfrm>
        </p:grpSpPr>
        <p:sp>
          <p:nvSpPr>
            <p:cNvPr id="171" name="Скругленный прямоугольник 34"/>
            <p:cNvSpPr/>
            <p:nvPr/>
          </p:nvSpPr>
          <p:spPr>
            <a:xfrm>
              <a:off x="4643280" y="1357200"/>
              <a:ext cx="3928680" cy="14284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90000"/>
                </a:lnSpc>
              </a:pP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</a:rPr>
                <a:t>Сбор информации  от родителя (законного представителя) о семейной проблеме 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400" spc="-1" strike="noStrike">
                  <a:solidFill>
                    <a:srgbClr val="ffffff"/>
                  </a:solidFill>
                  <a:latin typeface="Times New Roman"/>
                </a:rPr>
                <a:t>по телефону/ по месту жительства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</a:rPr>
                <a:t>от 10 мин.  до 30 мин.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Скругленный прямоугольник 4"/>
            <p:cNvSpPr/>
            <p:nvPr/>
          </p:nvSpPr>
          <p:spPr>
            <a:xfrm>
              <a:off x="5439600" y="1412640"/>
              <a:ext cx="3132360" cy="12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</a:rPr>
                <a:t>.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043640" y="404640"/>
            <a:ext cx="6480360" cy="724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КАРТА ТЕКУЩЕГО СОСТОЯНИЯ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Скругленный прямоугольник 41"/>
          <p:cNvSpPr/>
          <p:nvPr/>
        </p:nvSpPr>
        <p:spPr>
          <a:xfrm>
            <a:off x="3071880" y="3214800"/>
            <a:ext cx="3024000" cy="100764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solidFill>
              <a:srgbClr val="c0504d"/>
            </a:solidFill>
            <a:round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Calibri"/>
              </a:rPr>
              <a:t>Время протекания процесса 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Calibri"/>
              </a:rPr>
              <a:t>min. </a:t>
            </a:r>
            <a:r>
              <a:rPr b="1" lang="ru-RU" sz="1600" spc="-1" strike="noStrike">
                <a:solidFill>
                  <a:srgbClr val="ffffff"/>
                </a:solidFill>
                <a:latin typeface="Calibri"/>
              </a:rPr>
              <a:t>120 мин.</a:t>
            </a:r>
            <a:r>
              <a:rPr b="1" lang="en-US" sz="16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Calibri"/>
              </a:rPr>
              <a:t>max.</a:t>
            </a:r>
            <a:r>
              <a:rPr b="1" lang="ru-RU" sz="1600" spc="-1" strike="noStrike">
                <a:solidFill>
                  <a:srgbClr val="ffffff"/>
                </a:solidFill>
                <a:latin typeface="Calibri"/>
              </a:rPr>
              <a:t> 450 мин.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Пятно 1 31"/>
          <p:cNvSpPr/>
          <p:nvPr/>
        </p:nvSpPr>
        <p:spPr>
          <a:xfrm>
            <a:off x="8643960" y="3286080"/>
            <a:ext cx="356760" cy="52452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Пятно 1 32"/>
          <p:cNvSpPr/>
          <p:nvPr/>
        </p:nvSpPr>
        <p:spPr>
          <a:xfrm>
            <a:off x="142920" y="5929200"/>
            <a:ext cx="469440" cy="47160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Пятно 1 36"/>
          <p:cNvSpPr/>
          <p:nvPr/>
        </p:nvSpPr>
        <p:spPr>
          <a:xfrm>
            <a:off x="5572080" y="4357800"/>
            <a:ext cx="491040" cy="4726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Пятно 1 37"/>
          <p:cNvSpPr/>
          <p:nvPr/>
        </p:nvSpPr>
        <p:spPr>
          <a:xfrm>
            <a:off x="2928960" y="5857920"/>
            <a:ext cx="439560" cy="5439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Пятно 1 38"/>
          <p:cNvSpPr/>
          <p:nvPr/>
        </p:nvSpPr>
        <p:spPr>
          <a:xfrm>
            <a:off x="8643960" y="4357800"/>
            <a:ext cx="361440" cy="4532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Пятно 1 39"/>
          <p:cNvSpPr/>
          <p:nvPr/>
        </p:nvSpPr>
        <p:spPr>
          <a:xfrm>
            <a:off x="142920" y="4000680"/>
            <a:ext cx="504360" cy="52452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Нашивка 46"/>
          <p:cNvSpPr/>
          <p:nvPr/>
        </p:nvSpPr>
        <p:spPr>
          <a:xfrm rot="10800000">
            <a:off x="2556360" y="515772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182" name="Нашивка 47"/>
          <p:cNvSpPr/>
          <p:nvPr/>
        </p:nvSpPr>
        <p:spPr>
          <a:xfrm rot="10606800">
            <a:off x="5942880" y="501408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183" name="Нашивка 48"/>
          <p:cNvSpPr/>
          <p:nvPr/>
        </p:nvSpPr>
        <p:spPr>
          <a:xfrm rot="5400000">
            <a:off x="7144200" y="257184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184" name="Нашивка 49"/>
          <p:cNvSpPr/>
          <p:nvPr/>
        </p:nvSpPr>
        <p:spPr>
          <a:xfrm rot="5400000">
            <a:off x="7287120" y="414324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185" name="Нашивка 50"/>
          <p:cNvSpPr/>
          <p:nvPr/>
        </p:nvSpPr>
        <p:spPr>
          <a:xfrm>
            <a:off x="4214880" y="185724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186" name="Нашивка 51"/>
          <p:cNvSpPr/>
          <p:nvPr/>
        </p:nvSpPr>
        <p:spPr>
          <a:xfrm>
            <a:off x="2699640" y="350100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187" name="Нашивка 52"/>
          <p:cNvSpPr/>
          <p:nvPr/>
        </p:nvSpPr>
        <p:spPr>
          <a:xfrm rot="16200000">
            <a:off x="1143000" y="428652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188" name="Пятно 1 42"/>
          <p:cNvSpPr/>
          <p:nvPr/>
        </p:nvSpPr>
        <p:spPr>
          <a:xfrm>
            <a:off x="8286840" y="1214280"/>
            <a:ext cx="504360" cy="52452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Пятно 1 43"/>
          <p:cNvSpPr/>
          <p:nvPr/>
        </p:nvSpPr>
        <p:spPr>
          <a:xfrm>
            <a:off x="8286840" y="2214720"/>
            <a:ext cx="395640" cy="524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Прямоугольник 44"/>
          <p:cNvSpPr/>
          <p:nvPr/>
        </p:nvSpPr>
        <p:spPr>
          <a:xfrm>
            <a:off x="7718400" y="2428920"/>
            <a:ext cx="5925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СР, Р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Прямоугольник 53"/>
          <p:cNvSpPr/>
          <p:nvPr/>
        </p:nvSpPr>
        <p:spPr>
          <a:xfrm>
            <a:off x="1933560" y="5929200"/>
            <a:ext cx="638280" cy="2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300" spc="-1" strike="noStrike">
                <a:solidFill>
                  <a:srgbClr val="000000"/>
                </a:solidFill>
                <a:latin typeface="Times New Roman"/>
              </a:rPr>
              <a:t>СП, П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54"/>
          <p:cNvSpPr/>
          <p:nvPr/>
        </p:nvSpPr>
        <p:spPr>
          <a:xfrm>
            <a:off x="2075760" y="4071960"/>
            <a:ext cx="5547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 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Р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ятно 1 45"/>
          <p:cNvSpPr/>
          <p:nvPr/>
        </p:nvSpPr>
        <p:spPr>
          <a:xfrm>
            <a:off x="6215040" y="3929040"/>
            <a:ext cx="395640" cy="524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971921815"/>
              </p:ext>
            </p:extLst>
          </p:nvPr>
        </p:nvGraphicFramePr>
        <p:xfrm>
          <a:off x="323640" y="1340640"/>
          <a:ext cx="6720120" cy="491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94" name="TextBox 5"/>
          <p:cNvSpPr/>
          <p:nvPr/>
        </p:nvSpPr>
        <p:spPr>
          <a:xfrm>
            <a:off x="4860000" y="2133000"/>
            <a:ext cx="4067640" cy="2860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Длительный процесс по сбору информации о проблеме в семье;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Отсутствие работника на рабочем месте;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Потеря во времени сбора материала для консультации;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eriod"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Затрата времени  на подготовку печатной продукции (памятки, буклеты, бланки)  для родителей (законных представителей) по выявленной семейной проблеме.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ятно 1 6"/>
          <p:cNvSpPr/>
          <p:nvPr/>
        </p:nvSpPr>
        <p:spPr>
          <a:xfrm>
            <a:off x="1187640" y="5373360"/>
            <a:ext cx="575640" cy="6674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Пятно 1 7"/>
          <p:cNvSpPr/>
          <p:nvPr/>
        </p:nvSpPr>
        <p:spPr>
          <a:xfrm>
            <a:off x="1979640" y="5445360"/>
            <a:ext cx="575640" cy="6674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Пятно 1 8"/>
          <p:cNvSpPr/>
          <p:nvPr/>
        </p:nvSpPr>
        <p:spPr>
          <a:xfrm>
            <a:off x="2915640" y="5445360"/>
            <a:ext cx="575640" cy="6674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Пятно 1 9"/>
          <p:cNvSpPr/>
          <p:nvPr/>
        </p:nvSpPr>
        <p:spPr>
          <a:xfrm>
            <a:off x="3780000" y="5301360"/>
            <a:ext cx="575640" cy="6674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Заголовок 1"/>
          <p:cNvSpPr/>
          <p:nvPr/>
        </p:nvSpPr>
        <p:spPr>
          <a:xfrm>
            <a:off x="1043640" y="332640"/>
            <a:ext cx="6634800" cy="647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ПИРАМИДА ПРОБЛЕМ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" name="Объект 4"/>
          <p:cNvGraphicFramePr/>
          <p:nvPr/>
        </p:nvGraphicFramePr>
        <p:xfrm>
          <a:off x="323640" y="692640"/>
          <a:ext cx="8712720" cy="5618880"/>
        </p:xfrm>
        <a:graphic>
          <a:graphicData uri="http://schemas.openxmlformats.org/drawingml/2006/table">
            <a:tbl>
              <a:tblPr/>
              <a:tblGrid>
                <a:gridCol w="457200"/>
                <a:gridCol w="1978920"/>
                <a:gridCol w="1845720"/>
                <a:gridCol w="2125800"/>
                <a:gridCol w="1008000"/>
                <a:gridCol w="1296000"/>
              </a:tblGrid>
              <a:tr h="432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№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Выявленная проблема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Причина проблемы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Мероприятие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Срок реализации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imes New Roman"/>
                        </a:rPr>
                        <a:t>Ответственные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252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766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Длительный процесс по сбору информации о проблеме в семье;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indent="-21600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сотовой связи у родителей;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выезд специалистов по  месту жительства для выяснения информации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01.06.2022-25.10.2022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Т.Г. Сутемьева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4a7ebb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9590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Отсутствие работника на рабочем месте;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выходной согласно графику,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срочная работа,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больничный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взаимозаменяемость специалистов отделения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04.07.2022- 07.07.2022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Т.А. Зырянова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</a:tr>
              <a:tr h="13222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Потеря во времени сбора материала для консультации;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-недостаток технического оснащения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нестабильность работы интернет провайдера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отсутствие необходимой литературы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подготовка и систематизация информационных материалов (буклетов, памяток, бланков) для использования в работе всеми специалистами;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каталога информационной продукции для быстрого поиска необходимых тем консультаций по различным направлениям;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OpenSymbol"/>
                        <a:buChar char="-"/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создание электронного банка данных с консультациями и буклетами по разным  направлениям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01.06.2022-01.11.2022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Т.Г. Сутемьева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В.С. Насонова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А.В. Семкина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8169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Затрата времени на подготовку печатной продукции (памятки, буклеты, бланки)  для родителей (законных представителей) по выявленной семейной проблеме.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-недостаток технического оснащения;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хранение информации для буклетов специалистами (психологов, педагогов, спец. по СР) не в едином месте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01.06.2022- 01.02.2023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В.С. Насонова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imes New Roman"/>
                        </a:rPr>
                        <a:t>А.В. Семкина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9360">
                      <a:solidFill>
                        <a:srgbClr val="4a7ebb"/>
                      </a:solidFill>
                      <a:prstDash val="solid"/>
                    </a:lnL>
                    <a:lnR w="9360">
                      <a:solidFill>
                        <a:srgbClr val="4a7ebb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bfd4fe"/>
                    </a:solidFill>
                  </a:tcPr>
                </a:tc>
              </a:tr>
            </a:tbl>
          </a:graphicData>
        </a:graphic>
      </p:graphicFrame>
      <p:sp>
        <p:nvSpPr>
          <p:cNvPr id="201" name="Заголовок 1"/>
          <p:cNvSpPr/>
          <p:nvPr/>
        </p:nvSpPr>
        <p:spPr>
          <a:xfrm>
            <a:off x="1115640" y="116640"/>
            <a:ext cx="6706800" cy="45900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ПЛАН МЕРОПРИЯТИЙ ПО УСТРАНЕНИЮ ПРОБЛЕМ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Группа 4"/>
          <p:cNvGrpSpPr/>
          <p:nvPr/>
        </p:nvGrpSpPr>
        <p:grpSpPr>
          <a:xfrm>
            <a:off x="357120" y="1357200"/>
            <a:ext cx="3928680" cy="1386360"/>
            <a:chOff x="357120" y="1357200"/>
            <a:chExt cx="3928680" cy="1386360"/>
          </a:xfrm>
        </p:grpSpPr>
        <p:sp>
          <p:nvSpPr>
            <p:cNvPr id="203" name="Скругленный прямоугольник 5"/>
            <p:cNvSpPr/>
            <p:nvPr/>
          </p:nvSpPr>
          <p:spPr>
            <a:xfrm>
              <a:off x="691560" y="1357200"/>
              <a:ext cx="3594240" cy="138636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4" name="Скругленный прямоугольник 4"/>
            <p:cNvSpPr/>
            <p:nvPr/>
          </p:nvSpPr>
          <p:spPr>
            <a:xfrm>
              <a:off x="357120" y="1357200"/>
              <a:ext cx="3882600" cy="1345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</a:pPr>
              <a:endParaRPr b="1" lang="ru-RU" sz="1400" spc="-1" strike="noStrike">
                <a:solidFill>
                  <a:srgbClr val="ffc000"/>
                </a:solidFill>
                <a:latin typeface="Times New Roman"/>
              </a:endParaRPr>
            </a:p>
          </p:txBody>
        </p:sp>
      </p:grpSp>
      <p:grpSp>
        <p:nvGrpSpPr>
          <p:cNvPr id="205" name="Группа 7"/>
          <p:cNvGrpSpPr/>
          <p:nvPr/>
        </p:nvGrpSpPr>
        <p:grpSpPr>
          <a:xfrm>
            <a:off x="5857920" y="3071880"/>
            <a:ext cx="3071520" cy="1642680"/>
            <a:chOff x="5857920" y="3071880"/>
            <a:chExt cx="3071520" cy="1642680"/>
          </a:xfrm>
        </p:grpSpPr>
        <p:sp>
          <p:nvSpPr>
            <p:cNvPr id="206" name="Скругленный прямоугольник 8"/>
            <p:cNvSpPr/>
            <p:nvPr/>
          </p:nvSpPr>
          <p:spPr>
            <a:xfrm>
              <a:off x="5857920" y="3071880"/>
              <a:ext cx="2689560" cy="16426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</a:rPr>
                <a:t>Сбор информации  о проблеме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</a:rPr>
                <a:t>в семье и  семейных дисфункций 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</a:rPr>
                <a:t>от специалистов 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</a:rPr>
                <a:t>учреждения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</a:rPr>
                <a:t>системы профилактики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Скругленный прямоугольник 4"/>
            <p:cNvSpPr/>
            <p:nvPr/>
          </p:nvSpPr>
          <p:spPr>
            <a:xfrm>
              <a:off x="6143760" y="3243240"/>
              <a:ext cx="2785680" cy="1380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</a:pPr>
              <a:endParaRPr b="1" lang="ru-RU" sz="1400" spc="-1" strike="noStrike">
                <a:solidFill>
                  <a:srgbClr val="ffff00"/>
                </a:solidFill>
                <a:latin typeface="Times New Roman"/>
              </a:endParaRPr>
            </a:p>
          </p:txBody>
        </p:sp>
      </p:grpSp>
      <p:grpSp>
        <p:nvGrpSpPr>
          <p:cNvPr id="208" name="Группа 10"/>
          <p:cNvGrpSpPr/>
          <p:nvPr/>
        </p:nvGrpSpPr>
        <p:grpSpPr>
          <a:xfrm>
            <a:off x="3000240" y="3071880"/>
            <a:ext cx="2930760" cy="3191760"/>
            <a:chOff x="3000240" y="3071880"/>
            <a:chExt cx="2930760" cy="3191760"/>
          </a:xfrm>
        </p:grpSpPr>
        <p:sp>
          <p:nvSpPr>
            <p:cNvPr id="209" name="Скругленный прямоугольник 11"/>
            <p:cNvSpPr/>
            <p:nvPr/>
          </p:nvSpPr>
          <p:spPr>
            <a:xfrm>
              <a:off x="3000240" y="3071880"/>
              <a:ext cx="2742480" cy="16603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b="1" lang="ru-RU" sz="1300" spc="-1" strike="noStrike">
                  <a:solidFill>
                    <a:srgbClr val="ffff00"/>
                  </a:solidFill>
                  <a:latin typeface="Times New Roman"/>
                </a:rPr>
                <a:t>Консилиум со специалистами отделения  по  определению направления консультации, выстраивание алгоритма  проведения консультации специалистами с клиентом 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b="1" lang="ru-RU" sz="1300" spc="-1" strike="noStrike">
                  <a:solidFill>
                    <a:srgbClr val="ffc000"/>
                  </a:solidFill>
                  <a:latin typeface="Times New Roman"/>
                </a:rPr>
                <a:t>от 35 мин.  до 70 мин</a:t>
              </a:r>
              <a:endParaRPr b="0" lang="ru-RU" sz="13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Скругленный прямоугольник 4"/>
            <p:cNvSpPr/>
            <p:nvPr/>
          </p:nvSpPr>
          <p:spPr>
            <a:xfrm>
              <a:off x="3286080" y="4700520"/>
              <a:ext cx="2644920" cy="156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endParaRPr b="1" lang="ru-RU" sz="1200" spc="-1" strike="noStrike">
                <a:solidFill>
                  <a:srgbClr val="ffff00"/>
                </a:solidFill>
                <a:latin typeface="Times New Roman"/>
              </a:endParaRPr>
            </a:p>
          </p:txBody>
        </p:sp>
      </p:grpSp>
      <p:grpSp>
        <p:nvGrpSpPr>
          <p:cNvPr id="211" name="Группа 13"/>
          <p:cNvGrpSpPr/>
          <p:nvPr/>
        </p:nvGrpSpPr>
        <p:grpSpPr>
          <a:xfrm>
            <a:off x="285840" y="3071880"/>
            <a:ext cx="2548080" cy="1642680"/>
            <a:chOff x="285840" y="3071880"/>
            <a:chExt cx="2548080" cy="1642680"/>
          </a:xfrm>
        </p:grpSpPr>
        <p:sp>
          <p:nvSpPr>
            <p:cNvPr id="212" name="Скругленный прямоугольник 14"/>
            <p:cNvSpPr/>
            <p:nvPr/>
          </p:nvSpPr>
          <p:spPr>
            <a:xfrm>
              <a:off x="285840" y="3071880"/>
              <a:ext cx="2548080" cy="16426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3" name="Скругленный прямоугольник 4"/>
            <p:cNvSpPr/>
            <p:nvPr/>
          </p:nvSpPr>
          <p:spPr>
            <a:xfrm>
              <a:off x="317520" y="3119760"/>
              <a:ext cx="2484360" cy="1546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endParaRPr b="1" lang="ru-RU" sz="1400" spc="-1" strike="noStrike">
                <a:solidFill>
                  <a:srgbClr val="ffc000"/>
                </a:solidFill>
                <a:latin typeface="Times New Roman"/>
              </a:endParaRPr>
            </a:p>
          </p:txBody>
        </p:sp>
      </p:grpSp>
      <p:sp>
        <p:nvSpPr>
          <p:cNvPr id="214" name="Скругленный прямоугольник 4"/>
          <p:cNvSpPr/>
          <p:nvPr/>
        </p:nvSpPr>
        <p:spPr>
          <a:xfrm>
            <a:off x="251640" y="4725000"/>
            <a:ext cx="2380680" cy="146952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" rig="threePt">
              <a:rot lat="0" lon="0" rev="7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numCol="1" spcCol="1440" lIns="45720" rIns="45720" anchor="ctr">
            <a:noAutofit/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endParaRPr b="1" lang="ru-RU" sz="1400" spc="-1" strike="noStrike">
              <a:solidFill>
                <a:srgbClr val="ffc000"/>
              </a:solidFill>
              <a:latin typeface="Times New Roman"/>
            </a:endParaRPr>
          </a:p>
        </p:txBody>
      </p:sp>
      <p:sp>
        <p:nvSpPr>
          <p:cNvPr id="215" name="Скругленный прямоугольник 4"/>
          <p:cNvSpPr/>
          <p:nvPr/>
        </p:nvSpPr>
        <p:spPr>
          <a:xfrm>
            <a:off x="282240" y="1372680"/>
            <a:ext cx="2414160" cy="1021320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dir="t" rig="threePt">
              <a:rot lat="0" lon="0" rev="75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numCol="1" spcCol="1440" lIns="45720" rIns="45720" anchor="ctr">
            <a:noAutofit/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endParaRPr b="1" lang="ru-RU" sz="1400" spc="-1" strike="noStrike">
              <a:solidFill>
                <a:srgbClr val="ffffff"/>
              </a:solidFill>
              <a:latin typeface="Times New Roman"/>
            </a:endParaRPr>
          </a:p>
        </p:txBody>
      </p:sp>
      <p:grpSp>
        <p:nvGrpSpPr>
          <p:cNvPr id="216" name="Группа 33"/>
          <p:cNvGrpSpPr/>
          <p:nvPr/>
        </p:nvGrpSpPr>
        <p:grpSpPr>
          <a:xfrm>
            <a:off x="4714920" y="1357200"/>
            <a:ext cx="3928680" cy="1428480"/>
            <a:chOff x="4714920" y="1357200"/>
            <a:chExt cx="3928680" cy="1428480"/>
          </a:xfrm>
        </p:grpSpPr>
        <p:sp>
          <p:nvSpPr>
            <p:cNvPr id="217" name="Скругленный прямоугольник 34"/>
            <p:cNvSpPr/>
            <p:nvPr/>
          </p:nvSpPr>
          <p:spPr>
            <a:xfrm>
              <a:off x="4714920" y="1357200"/>
              <a:ext cx="3928680" cy="14284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2e5f99"/>
                </a:gs>
                <a:gs pos="100000">
                  <a:srgbClr val="3c7ac7"/>
                </a:gs>
              </a:gsLst>
              <a:lin ang="16200000"/>
            </a:gradFill>
            <a:ln w="0">
              <a:noFill/>
            </a:ln>
            <a:effectLst>
              <a:outerShdw blurRad="39960" dir="5400000" dist="2304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 prstMaterial="plastic">
              <a:bevelT prst="relaxedInset"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pPr algn="ctr">
                <a:lnSpc>
                  <a:spcPct val="90000"/>
                </a:lnSpc>
              </a:pPr>
              <a:endParaRPr b="1" lang="ru-RU" sz="1400" spc="-1" strike="noStrike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8" name="Скругленный прямоугольник 4"/>
            <p:cNvSpPr/>
            <p:nvPr/>
          </p:nvSpPr>
          <p:spPr>
            <a:xfrm>
              <a:off x="5511240" y="1412640"/>
              <a:ext cx="3132360" cy="1295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1440" lIns="45720" rIns="45720" anchor="ctr">
              <a:noAutofit/>
            </a:bodyPr>
            <a:p>
              <a:pPr algn="ctr">
                <a:lnSpc>
                  <a:spcPct val="90000"/>
                </a:lnSpc>
              </a:pPr>
              <a:r>
                <a:rPr b="1" lang="ru-RU" sz="1400" spc="-1" strike="noStrike">
                  <a:solidFill>
                    <a:srgbClr val="ffc000"/>
                  </a:solidFill>
                  <a:latin typeface="Times New Roman"/>
                </a:rPr>
                <a:t>.</a:t>
              </a:r>
              <a:endParaRPr b="0" lang="ru-RU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043640" y="404640"/>
            <a:ext cx="6480360" cy="72468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dist="23040" dir="5400000" blurRad="39960" rotWithShape="0">
              <a:srgbClr val="000000">
                <a:alpha val="35000"/>
              </a:srgbClr>
            </a:outerShdw>
          </a:effectLst>
        </p:spPr>
        <p:txBody>
          <a:bodyPr anchor="ctr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КАРТА ЦЕЛЕВОГО СОСТОЯНИЯ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Скругленный прямоугольник 41"/>
          <p:cNvSpPr/>
          <p:nvPr/>
        </p:nvSpPr>
        <p:spPr>
          <a:xfrm>
            <a:off x="214200" y="5143680"/>
            <a:ext cx="3024000" cy="100764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>
            <a:solidFill>
              <a:srgbClr val="c0504d"/>
            </a:solidFill>
            <a:round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numCol="1" spcCol="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chemeClr val="dk1"/>
                </a:solidFill>
                <a:latin typeface="Calibri"/>
              </a:rPr>
              <a:t>Время протекания процесса 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Calibri"/>
              </a:rPr>
              <a:t>min. </a:t>
            </a:r>
            <a:r>
              <a:rPr b="1" lang="ru-RU" sz="1600" spc="-1" strike="noStrike">
                <a:solidFill>
                  <a:srgbClr val="ffffff"/>
                </a:solidFill>
                <a:latin typeface="Calibri"/>
              </a:rPr>
              <a:t>95 мин.</a:t>
            </a:r>
            <a:r>
              <a:rPr b="1" lang="en-US" sz="16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ffff"/>
                </a:solidFill>
                <a:latin typeface="Calibri"/>
              </a:rPr>
              <a:t>max.</a:t>
            </a:r>
            <a:r>
              <a:rPr b="1" lang="ru-RU" sz="1600" spc="-1" strike="noStrike">
                <a:solidFill>
                  <a:srgbClr val="ffffff"/>
                </a:solidFill>
                <a:latin typeface="Calibri"/>
              </a:rPr>
              <a:t> 340 мин.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Пятно 1 31"/>
          <p:cNvSpPr/>
          <p:nvPr/>
        </p:nvSpPr>
        <p:spPr>
          <a:xfrm>
            <a:off x="6286680" y="4500720"/>
            <a:ext cx="428400" cy="49968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Нашивка 47"/>
          <p:cNvSpPr/>
          <p:nvPr/>
        </p:nvSpPr>
        <p:spPr>
          <a:xfrm rot="10606800">
            <a:off x="2656800" y="365652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223" name="Нашивка 48"/>
          <p:cNvSpPr/>
          <p:nvPr/>
        </p:nvSpPr>
        <p:spPr>
          <a:xfrm rot="5400000">
            <a:off x="6930000" y="264312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224" name="Нашивка 50"/>
          <p:cNvSpPr/>
          <p:nvPr/>
        </p:nvSpPr>
        <p:spPr>
          <a:xfrm>
            <a:off x="4214880" y="185724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225" name="Нашивка 51"/>
          <p:cNvSpPr/>
          <p:nvPr/>
        </p:nvSpPr>
        <p:spPr>
          <a:xfrm rot="5400000">
            <a:off x="1226160" y="465480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226" name="Пятно 1 42"/>
          <p:cNvSpPr/>
          <p:nvPr/>
        </p:nvSpPr>
        <p:spPr>
          <a:xfrm>
            <a:off x="8215200" y="1214280"/>
            <a:ext cx="499680" cy="45324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Прямоугольник 44"/>
          <p:cNvSpPr/>
          <p:nvPr/>
        </p:nvSpPr>
        <p:spPr>
          <a:xfrm>
            <a:off x="785880" y="1571760"/>
            <a:ext cx="3357360" cy="10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1" lang="ru-RU" sz="1400" spc="-1" strike="noStrike">
                <a:solidFill>
                  <a:srgbClr val="ffff00"/>
                </a:solidFill>
                <a:latin typeface="Times New Roman"/>
              </a:rPr>
              <a:t>Назначение специалистом времени  и даты для встречи с родителем (законным представителем)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400" spc="-1" strike="noStrike">
                <a:solidFill>
                  <a:srgbClr val="ffff00"/>
                </a:solidFill>
                <a:latin typeface="Times New Roman"/>
              </a:rPr>
              <a:t>по телефону/ по месту жительства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300" spc="-1" strike="noStrike">
                <a:solidFill>
                  <a:srgbClr val="ffc000"/>
                </a:solidFill>
                <a:latin typeface="Times New Roman"/>
              </a:rPr>
              <a:t>                  </a:t>
            </a:r>
            <a:r>
              <a:rPr b="1" lang="ru-RU" sz="1300" spc="-1" strike="noStrike">
                <a:solidFill>
                  <a:srgbClr val="ffc000"/>
                </a:solidFill>
                <a:latin typeface="Times New Roman"/>
              </a:rPr>
              <a:t>от 10 мин. до 120 мин.         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СР, Р</a:t>
            </a:r>
            <a:r>
              <a:rPr b="1" lang="ru-RU" sz="1200" spc="-1" strike="noStrike">
                <a:solidFill>
                  <a:srgbClr val="ffc000"/>
                </a:solidFill>
                <a:latin typeface="Times New Roman"/>
              </a:rPr>
              <a:t> 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Прямоугольник 45"/>
          <p:cNvSpPr/>
          <p:nvPr/>
        </p:nvSpPr>
        <p:spPr>
          <a:xfrm>
            <a:off x="4357800" y="1428840"/>
            <a:ext cx="4571640" cy="104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400" spc="-1" strike="noStrike">
                <a:solidFill>
                  <a:srgbClr val="ffff00"/>
                </a:solidFill>
                <a:latin typeface="Times New Roman"/>
              </a:rPr>
              <a:t>Сбор информации  от родителя (законного представителя) о семейной проблеме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400" spc="-1" strike="noStrike">
                <a:solidFill>
                  <a:srgbClr val="ffff00"/>
                </a:solidFill>
                <a:latin typeface="Times New Roman"/>
              </a:rPr>
              <a:t>по телефону/ по месту жительства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56"/>
              </a:spcAft>
            </a:pPr>
            <a:r>
              <a:rPr b="1" lang="ru-RU" sz="1300" spc="-1" strike="noStrike">
                <a:solidFill>
                  <a:srgbClr val="ffc000"/>
                </a:solidFill>
                <a:latin typeface="Times New Roman"/>
              </a:rPr>
              <a:t>                          </a:t>
            </a:r>
            <a:r>
              <a:rPr b="1" lang="ru-RU" sz="1300" spc="-1" strike="noStrike">
                <a:solidFill>
                  <a:srgbClr val="ffc000"/>
                </a:solidFill>
                <a:latin typeface="Times New Roman"/>
              </a:rPr>
              <a:t>от 10 мин.  до 30 мин.           </a:t>
            </a:r>
            <a:r>
              <a:rPr b="1" lang="ru-RU" sz="1300" spc="-1" strike="noStrike">
                <a:solidFill>
                  <a:srgbClr val="000000"/>
                </a:solidFill>
                <a:latin typeface="Times New Roman"/>
              </a:rPr>
              <a:t>СР, Р</a:t>
            </a:r>
            <a:r>
              <a:rPr b="1" lang="ru-RU" sz="1300" spc="-1" strike="noStrike">
                <a:solidFill>
                  <a:srgbClr val="ffc000"/>
                </a:solidFill>
                <a:latin typeface="Times New Roman"/>
              </a:rPr>
              <a:t> 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Прямоугольник 53"/>
          <p:cNvSpPr/>
          <p:nvPr/>
        </p:nvSpPr>
        <p:spPr>
          <a:xfrm>
            <a:off x="7786800" y="4143240"/>
            <a:ext cx="785520" cy="43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1200" spc="-1" strike="noStrike">
                <a:solidFill>
                  <a:srgbClr val="ffc000"/>
                </a:solidFill>
                <a:latin typeface="Times New Roman"/>
              </a:rPr>
              <a:t>   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</a:rPr>
              <a:t>СР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Прямоугольник 54"/>
          <p:cNvSpPr/>
          <p:nvPr/>
        </p:nvSpPr>
        <p:spPr>
          <a:xfrm>
            <a:off x="5143680" y="4143240"/>
            <a:ext cx="4996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1" lang="ru-RU" sz="1100" spc="-1" strike="noStrike">
                <a:solidFill>
                  <a:srgbClr val="ffc000"/>
                </a:solidFill>
                <a:latin typeface="Times New Roman"/>
              </a:rPr>
              <a:t>       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З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Прямоугольник 55"/>
          <p:cNvSpPr/>
          <p:nvPr/>
        </p:nvSpPr>
        <p:spPr>
          <a:xfrm>
            <a:off x="3143160" y="4572000"/>
            <a:ext cx="2857320" cy="33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Прямоугольник 43"/>
          <p:cNvSpPr/>
          <p:nvPr/>
        </p:nvSpPr>
        <p:spPr>
          <a:xfrm>
            <a:off x="428760" y="3214800"/>
            <a:ext cx="2285640" cy="149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1" lang="ru-RU" sz="1400" spc="-1" strike="noStrike">
                <a:solidFill>
                  <a:srgbClr val="ffff00"/>
                </a:solidFill>
                <a:latin typeface="Times New Roman"/>
              </a:rPr>
              <a:t>Встреча  с  клиентом , помощь в осознании его проблем посредствам консультирования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b="1" lang="ru-RU" sz="1400" spc="-1" strike="noStrike">
                <a:solidFill>
                  <a:srgbClr val="ffc000"/>
                </a:solidFill>
                <a:latin typeface="Times New Roman"/>
              </a:rPr>
              <a:t>          </a:t>
            </a:r>
            <a:r>
              <a:rPr b="1" lang="ru-RU" sz="1300" spc="-1" strike="noStrike">
                <a:solidFill>
                  <a:srgbClr val="ffc000"/>
                </a:solidFill>
                <a:latin typeface="Times New Roman"/>
              </a:rPr>
              <a:t>от 20 мин.  до 60 мин. </a:t>
            </a:r>
            <a:r>
              <a:rPr b="1" lang="ru-RU" sz="1400" spc="-1" strike="noStrike">
                <a:solidFill>
                  <a:srgbClr val="ffc000"/>
                </a:solidFill>
                <a:latin typeface="Times New Roman"/>
              </a:rPr>
              <a:t>                                                                                        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Пятно 1 33"/>
          <p:cNvSpPr/>
          <p:nvPr/>
        </p:nvSpPr>
        <p:spPr>
          <a:xfrm>
            <a:off x="8358120" y="2428920"/>
            <a:ext cx="395640" cy="524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Пятно 1 36"/>
          <p:cNvSpPr/>
          <p:nvPr/>
        </p:nvSpPr>
        <p:spPr>
          <a:xfrm>
            <a:off x="5786280" y="4429080"/>
            <a:ext cx="395640" cy="524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Прямоугольник 37"/>
          <p:cNvSpPr/>
          <p:nvPr/>
        </p:nvSpPr>
        <p:spPr>
          <a:xfrm>
            <a:off x="6363720" y="4214880"/>
            <a:ext cx="161676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c000"/>
                </a:solidFill>
                <a:latin typeface="Times New Roman"/>
              </a:rPr>
              <a:t>от 20 мин.  до 60 мин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Нашивка 38"/>
          <p:cNvSpPr/>
          <p:nvPr/>
        </p:nvSpPr>
        <p:spPr>
          <a:xfrm rot="10800000">
            <a:off x="5572440" y="3643920"/>
            <a:ext cx="484200" cy="484200"/>
          </a:xfrm>
          <a:prstGeom prst="chevron">
            <a:avLst>
              <a:gd name="adj" fmla="val 50000"/>
            </a:avLst>
          </a:prstGeom>
          <a:solidFill>
            <a:srgbClr val="009999"/>
          </a:solidFill>
          <a:ln>
            <a:solidFill>
              <a:srgbClr val="009999"/>
            </a:solidFill>
            <a:round/>
          </a:ln>
          <a:scene3d>
            <a:camera prst="orthographicFront"/>
            <a:lightRig dir="t" rig="threeP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9999"/>
              </a:solidFill>
              <a:latin typeface="Calibri"/>
            </a:endParaRPr>
          </a:p>
        </p:txBody>
      </p:sp>
      <p:sp>
        <p:nvSpPr>
          <p:cNvPr id="237" name="Прямоугольник 39"/>
          <p:cNvSpPr/>
          <p:nvPr/>
        </p:nvSpPr>
        <p:spPr>
          <a:xfrm>
            <a:off x="2359080" y="4286160"/>
            <a:ext cx="2894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</a:rPr>
              <a:t>Р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Пятно 1 46"/>
          <p:cNvSpPr/>
          <p:nvPr/>
        </p:nvSpPr>
        <p:spPr>
          <a:xfrm>
            <a:off x="3000240" y="4357800"/>
            <a:ext cx="395640" cy="524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Пятно 1 52"/>
          <p:cNvSpPr/>
          <p:nvPr/>
        </p:nvSpPr>
        <p:spPr>
          <a:xfrm>
            <a:off x="214200" y="4357800"/>
            <a:ext cx="395640" cy="524160"/>
          </a:xfrm>
          <a:prstGeom prst="irregularSeal1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Диаграмма 1"/>
          <p:cNvGraphicFramePr/>
          <p:nvPr/>
        </p:nvGraphicFramePr>
        <p:xfrm>
          <a:off x="1043640" y="2277000"/>
          <a:ext cx="676836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41" name="TextBox 3"/>
          <p:cNvSpPr/>
          <p:nvPr/>
        </p:nvSpPr>
        <p:spPr>
          <a:xfrm>
            <a:off x="1043640" y="1268640"/>
            <a:ext cx="648036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Сокращение количества времени на предоставления социальных услуг в форме консультирования граждан(час., мин.)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Заголовок 1"/>
          <p:cNvSpPr/>
          <p:nvPr/>
        </p:nvSpPr>
        <p:spPr>
          <a:xfrm>
            <a:off x="971640" y="260640"/>
            <a:ext cx="6634800" cy="647640"/>
          </a:xfrm>
          <a:prstGeom prst="rect">
            <a:avLst/>
          </a:prstGeom>
          <a:gradFill rotWithShape="0">
            <a:gsLst>
              <a:gs pos="0">
                <a:srgbClr val="9c2f2c"/>
              </a:gs>
              <a:gs pos="100000">
                <a:srgbClr val="cb3d39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Arial"/>
                <a:ea typeface="Tahoma"/>
              </a:rPr>
              <a:t>ПОЛУЧЕННЫЕ РЕЗУЛЬТАТЫ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14502</TotalTime>
  <Application>LibreOffice/7.5.6.2$Linux_X86_64 LibreOffice_project/50$Build-2</Application>
  <AppVersion>15.0000</AppVersion>
  <Words>1110</Words>
  <Paragraphs>205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2007-01-29T08:57:19Z</dcterms:created>
  <dc:creator>Арам Аракелян</dc:creator>
  <dc:description/>
  <dc:language>ru-RU</dc:language>
  <cp:lastModifiedBy/>
  <cp:lastPrinted>2019-02-18T01:46:55Z</cp:lastPrinted>
  <dcterms:modified xsi:type="dcterms:W3CDTF">2024-10-11T09:52:52Z</dcterms:modified>
  <cp:revision>923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12</vt:i4>
  </property>
</Properties>
</file>