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0.jpeg" ContentType="image/jpeg"/>
  <Override PartName="/ppt/media/image9.jpeg" ContentType="image/jpeg"/>
  <Override PartName="/ppt/media/image12.jpeg" ContentType="image/jpeg"/>
  <Override PartName="/ppt/media/image7.jpeg" ContentType="image/jpeg"/>
  <Override PartName="/ppt/media/image8.png" ContentType="image/png"/>
  <Override PartName="/ppt/media/image11.jpeg" ContentType="image/jpeg"/>
  <Override PartName="/ppt/media/image6.jpeg" ContentType="image/jpeg"/>
  <Override PartName="/ppt/media/image18.jpeg" ContentType="image/jpeg"/>
  <Override PartName="/ppt/media/image4.png" ContentType="image/png"/>
  <Override PartName="/ppt/media/image17.jpeg" ContentType="image/jpeg"/>
  <Override PartName="/ppt/media/hdphoto2.wdp" ContentType="image/vnd.ms-photo"/>
  <Override PartName="/ppt/media/image16.jpeg" ContentType="image/jpeg"/>
  <Override PartName="/ppt/media/image15.jpeg" ContentType="image/jpeg"/>
  <Override PartName="/ppt/media/image2.png" ContentType="image/png"/>
  <Override PartName="/ppt/media/hdphoto1.wdp" ContentType="image/vnd.ms-photo"/>
  <Override PartName="/ppt/media/image3.jpeg" ContentType="image/jpeg"/>
  <Override PartName="/ppt/media/image14.jpeg" ContentType="image/jpeg"/>
  <Override PartName="/ppt/media/image1.jpeg" ContentType="image/jpeg"/>
  <Override PartName="/ppt/media/image5.png" ContentType="image/png"/>
  <Override PartName="/ppt/media/image13.jpeg" ContentType="image/jpeg"/>
  <Override PartName="/ppt/media/image19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715EEE-4FB3-4A64-8F4C-DA112C3B88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9B9D7F-2A5E-4245-9CC9-2E07BA9087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FA45E8-B2CC-44D3-8ADB-39465E1BBA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3E9EB1-59F6-4669-B3A8-64DF9FC3D3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0F927F-DE76-4847-BE86-DC7A6A3A1E6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AACE0A-E5B8-49EF-BC80-EB1EC72881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EA24A0-0AAE-4346-B7DF-E3F2D11BFA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E229FE-CCE5-43DD-8D5B-227385133D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057FF3-D45C-4191-89DB-0BA9541798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869D86-5A94-4754-B112-A62DB9CB9F1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5D991F-E0C4-4B64-BD0A-496EB40E320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EE3C7D-744E-4B78-8666-A54EC624B96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45FF1BF-3175-4762-948F-76E064B67968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960" cy="126396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480" cy="9306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microsoft.com/office/2007/relationships/hdphoto" Target="../media/hdphoto1.wdp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microsoft.com/office/2007/relationships/hdphoto" Target="../media/hdphoto2.wdp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09920" y="1484640"/>
            <a:ext cx="7174080" cy="2677320"/>
          </a:xfrm>
          <a:prstGeom prst="rect">
            <a:avLst/>
          </a:prstGeom>
          <a:noFill/>
          <a:ln w="2556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3366"/>
                </a:solidFill>
                <a:latin typeface="Futura PT Medium"/>
              </a:rPr>
              <a:t>Оптимизация процесса приема документов для получения социальных услуг  в отделении дневного пребывания Муниципального казенного учреждения  «Социально-реабилитационный центр для несовершеннолетних «Теплый дом» Беловского городского округа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Содержимое 4"/>
          <p:cNvSpPr/>
          <p:nvPr/>
        </p:nvSpPr>
        <p:spPr>
          <a:xfrm>
            <a:off x="7715160" y="214200"/>
            <a:ext cx="928440" cy="92844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65100">
            <a:solidFill>
              <a:srgbClr val="e2cc26"/>
            </a:solidFill>
            <a:round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5"/>
          <p:cNvSpPr/>
          <p:nvPr/>
        </p:nvSpPr>
        <p:spPr>
          <a:xfrm>
            <a:off x="285840" y="5143680"/>
            <a:ext cx="28573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Заведующий отделением дневного пребывания В.А. Евграфова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Picture 2" descr="D:\Work\Bachti\!!!ВНУТРЕННИЕ\декабрь\презентация\gerb_obl.png"/>
          <p:cNvPicPr/>
          <p:nvPr/>
        </p:nvPicPr>
        <p:blipFill>
          <a:blip r:embed="rId2"/>
          <a:stretch/>
        </p:blipFill>
        <p:spPr>
          <a:xfrm>
            <a:off x="571320" y="0"/>
            <a:ext cx="1642680" cy="121392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6" descr="БеловоГО-ПП-04"/>
          <p:cNvPicPr/>
          <p:nvPr/>
        </p:nvPicPr>
        <p:blipFill>
          <a:blip r:embed="rId3"/>
          <a:stretch/>
        </p:blipFill>
        <p:spPr>
          <a:xfrm>
            <a:off x="142920" y="142920"/>
            <a:ext cx="64764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259640" y="764640"/>
            <a:ext cx="5904360" cy="652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1600" spc="-1" strike="noStrike">
                <a:ln>
                  <a:solidFill>
                    <a:srgbClr val="457ab7"/>
                  </a:solidFill>
                </a:ln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Прямоугольник 4"/>
          <p:cNvSpPr/>
          <p:nvPr/>
        </p:nvSpPr>
        <p:spPr>
          <a:xfrm>
            <a:off x="899640" y="2044080"/>
            <a:ext cx="74883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Проблема 1: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потеря времени  на копирование документов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МФУ с функцией копира находится в другом кабинете; ксерокс занят другим специалистом.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icture 2"/>
          <p:cNvSpPr/>
          <p:nvPr/>
        </p:nvSpPr>
        <p:spPr>
          <a:xfrm>
            <a:off x="683640" y="3285000"/>
            <a:ext cx="3168000" cy="23760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cap="sq" w="88900">
            <a:solidFill>
              <a:srgbClr val="00b0f0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Прямоугольник 5"/>
          <p:cNvSpPr/>
          <p:nvPr/>
        </p:nvSpPr>
        <p:spPr>
          <a:xfrm>
            <a:off x="4284000" y="3069000"/>
            <a:ext cx="4320000" cy="23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9" name="Прямоугольник 6"/>
          <p:cNvSpPr/>
          <p:nvPr/>
        </p:nvSpPr>
        <p:spPr>
          <a:xfrm>
            <a:off x="4284000" y="3430800"/>
            <a:ext cx="45716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</a:rPr>
              <a:t>Решение: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Приобретение МФУ в кабинет специалистов отделения дневного пребывания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8F5EE8-0954-484E-9D7E-F8C42E90E4A5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Объект 4"/>
          <p:cNvSpPr/>
          <p:nvPr/>
        </p:nvSpPr>
        <p:spPr>
          <a:xfrm>
            <a:off x="5429160" y="3786120"/>
            <a:ext cx="3428640" cy="27856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357200" y="285840"/>
            <a:ext cx="6192360" cy="647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1600" spc="-1" strike="noStrike">
                <a:ln>
                  <a:solidFill>
                    <a:srgbClr val="457ab7"/>
                  </a:solidFill>
                </a:ln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Прямоугольник 8"/>
          <p:cNvSpPr/>
          <p:nvPr/>
        </p:nvSpPr>
        <p:spPr>
          <a:xfrm>
            <a:off x="428760" y="1214280"/>
            <a:ext cx="8208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Проблема № 2: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клиент принес не все документы, потеря времени на донесение  документов клиентом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клиент не знал  (забыл) перечень  необходимых документов.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Прямоугольник 9"/>
          <p:cNvSpPr/>
          <p:nvPr/>
        </p:nvSpPr>
        <p:spPr>
          <a:xfrm>
            <a:off x="428760" y="2000160"/>
            <a:ext cx="8429400" cy="182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</a:rPr>
              <a:t>Решение: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*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Согласование времени  посещения  клиента по телефону, информирование о необходимом перечне документов. Заведен журнал записи получателей социальных услуг.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*  Разработка информационного буклета с перечнем необходимых документов.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ctr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icture 2"/>
          <p:cNvSpPr/>
          <p:nvPr/>
        </p:nvSpPr>
        <p:spPr>
          <a:xfrm>
            <a:off x="357120" y="3857760"/>
            <a:ext cx="4285800" cy="27493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88C824-243F-468E-86D8-E8F0EED8E07D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Объект 6"/>
          <p:cNvSpPr/>
          <p:nvPr/>
        </p:nvSpPr>
        <p:spPr>
          <a:xfrm>
            <a:off x="6286680" y="1643040"/>
            <a:ext cx="2676600" cy="38667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143000" y="214200"/>
            <a:ext cx="6562800" cy="652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63000"/>
          </a:bodyPr>
          <a:p>
            <a:pPr indent="0" algn="ctr">
              <a:lnSpc>
                <a:spcPct val="100000"/>
              </a:lnSpc>
              <a:buNone/>
            </a:pPr>
            <a:br>
              <a:rPr sz="2000"/>
            </a:br>
            <a:r>
              <a:rPr b="1" lang="ru-RU" sz="2000" spc="-1" strike="noStrike">
                <a:ln>
                  <a:solidFill>
                    <a:srgbClr val="457ab7"/>
                  </a:solidFill>
                </a:ln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Прямоугольник 8"/>
          <p:cNvSpPr/>
          <p:nvPr/>
        </p:nvSpPr>
        <p:spPr>
          <a:xfrm>
            <a:off x="357120" y="1214280"/>
            <a:ext cx="84967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Проблема № 3: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потеря времени на выдачу необходимых документов клиенту, из за  поиска бланков на компьютере и их печати.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нет заранее подготовленных бланков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рямоугольник 9"/>
          <p:cNvSpPr/>
          <p:nvPr/>
        </p:nvSpPr>
        <p:spPr>
          <a:xfrm>
            <a:off x="428760" y="2643120"/>
            <a:ext cx="307152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</a:rPr>
              <a:t>Решение: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Оформление стеллажа  с подготовленными бланками для быстрой выдачи документов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Разработка  инструкции по оказанию услуги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icture 2"/>
          <p:cNvSpPr/>
          <p:nvPr/>
        </p:nvSpPr>
        <p:spPr>
          <a:xfrm>
            <a:off x="4000320" y="3007440"/>
            <a:ext cx="2724120" cy="38502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ACE206-CAAB-4D0E-B2E2-39D72542FEC3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icture 2"/>
          <p:cNvSpPr/>
          <p:nvPr/>
        </p:nvSpPr>
        <p:spPr>
          <a:xfrm>
            <a:off x="5857920" y="2571840"/>
            <a:ext cx="2672280" cy="37306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331640" y="476640"/>
            <a:ext cx="5904360" cy="503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1600" spc="-1" strike="noStrike">
                <a:ln>
                  <a:solidFill>
                    <a:srgbClr val="457ab7"/>
                  </a:solidFill>
                </a:ln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Прямоугольник 6"/>
          <p:cNvSpPr/>
          <p:nvPr/>
        </p:nvSpPr>
        <p:spPr>
          <a:xfrm>
            <a:off x="788760" y="1124640"/>
            <a:ext cx="79268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Проблема № 3: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порча бланков клиентом, повторная распечатка бланков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допущены ошибки при заполнении документов; нет заранее подготовленных бланков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Прямоугольник 7"/>
          <p:cNvSpPr/>
          <p:nvPr/>
        </p:nvSpPr>
        <p:spPr>
          <a:xfrm>
            <a:off x="642960" y="2643120"/>
            <a:ext cx="4571640" cy="24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</a:rPr>
              <a:t>Решение: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Оформление наглядных образцов бланков по заполнению документов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Оформление стеллажа  с подготовленными бланками для быстрой выдачи документов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C71AD1-A3FD-4A2A-AE34-57EB10BAD3E6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043640" y="404640"/>
            <a:ext cx="6264360" cy="791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Futura PT Medium"/>
              </a:rPr>
              <a:t>Достигнутые результаты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5" name="Объект 4"/>
          <p:cNvGraphicFramePr/>
          <p:nvPr/>
        </p:nvGraphicFramePr>
        <p:xfrm>
          <a:off x="285840" y="1555200"/>
          <a:ext cx="8572320" cy="4613760"/>
        </p:xfrm>
        <a:graphic>
          <a:graphicData uri="http://schemas.openxmlformats.org/drawingml/2006/table">
            <a:tbl>
              <a:tblPr/>
              <a:tblGrid>
                <a:gridCol w="5445720"/>
                <a:gridCol w="1563840"/>
                <a:gridCol w="1562400"/>
              </a:tblGrid>
              <a:tr h="858240"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Наименование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цели, единицы измерения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Текущий показатель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Достигнутый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показатель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907920"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132840"/>
                        </a:tabLst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Сокращение количества времени на формирование пакета документов для оказания социальных услуг в отделении дневного пребывания (на 1 получателя)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 1 ч. 32 мин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мах. 26.ч. 20 мин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  <a:r>
                        <a:rPr b="1" lang="ru-RU" sz="18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52 </a:t>
                      </a: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мин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706320"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Оформление наглядного образца бланков по заполнению документов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endParaRPr b="1" lang="ru-RU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839160"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Оформление стеллажа  с подготовленными бланками для быстрой выдачи документов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endParaRPr b="1" lang="ru-RU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301760"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Разработана инструкция по оказанию услуги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endParaRPr b="1" lang="ru-RU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516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214200" y="2357280"/>
            <a:ext cx="7056360" cy="193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6000" spc="-1" strike="noStrike">
                <a:solidFill>
                  <a:srgbClr val="0070c0"/>
                </a:solidFill>
                <a:latin typeface="Futura PT Medium"/>
              </a:rPr>
              <a:t>Спасибо </a:t>
            </a:r>
            <a:br>
              <a:rPr sz="6000"/>
            </a:br>
            <a:r>
              <a:rPr b="1" lang="ru-RU" sz="6000" spc="-1" strike="noStrike">
                <a:solidFill>
                  <a:srgbClr val="0070c0"/>
                </a:solidFill>
                <a:latin typeface="Futura PT Medium"/>
              </a:rPr>
              <a:t>за внимание!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Содержимое 4"/>
          <p:cNvSpPr/>
          <p:nvPr/>
        </p:nvSpPr>
        <p:spPr>
          <a:xfrm>
            <a:off x="571320" y="214200"/>
            <a:ext cx="1428480" cy="142848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65100">
            <a:solidFill>
              <a:srgbClr val="e2cc26"/>
            </a:solidFill>
            <a:round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99640" y="332640"/>
            <a:ext cx="6696360" cy="503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29000"/>
          </a:bodyPr>
          <a:p>
            <a:pPr indent="0" algn="ctr">
              <a:lnSpc>
                <a:spcPct val="100000"/>
              </a:lnSpc>
              <a:buNone/>
            </a:pPr>
            <a:br>
              <a:rPr sz="3600"/>
            </a:br>
            <a:r>
              <a:rPr b="1" lang="ru-RU" sz="2000" spc="-1" strike="noStrike">
                <a:solidFill>
                  <a:srgbClr val="ffffff"/>
                </a:solidFill>
                <a:latin typeface="Futura PT Medium"/>
              </a:rPr>
              <a:t>Паспорт   проекта</a:t>
            </a:r>
            <a:br>
              <a:rPr sz="2000"/>
            </a:b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rcRect l="19503" t="17997" r="23407" b="15502"/>
          <a:stretch/>
        </p:blipFill>
        <p:spPr>
          <a:xfrm rot="21589800">
            <a:off x="316800" y="1272240"/>
            <a:ext cx="8494560" cy="556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43640" y="764640"/>
            <a:ext cx="6634800" cy="647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lt1"/>
                </a:solidFill>
                <a:latin typeface="Times New Roman"/>
              </a:rPr>
              <a:t>Цели и эффекты проекта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</a:rPr>
              <a:t>Цели: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Сокращение количества времени на формирование пакета документов для оказания социальных услуг в отделении дневного пребывания;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Times New Roman"/>
              </a:rPr>
              <a:t>Эффекты: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Повышение эффективности практической деятельности специалистов;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Повышение удовлетворенности  заявителей качеством оказания социальных услуг.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B8724B-31BA-4526-AD8B-FAA26719596E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26120" y="1124640"/>
            <a:ext cx="7764120" cy="719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Процесс, границы и обоснование проекта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Прямоугольник 4"/>
          <p:cNvSpPr/>
          <p:nvPr/>
        </p:nvSpPr>
        <p:spPr>
          <a:xfrm>
            <a:off x="733320" y="2133000"/>
            <a:ext cx="777636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Процесс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: прием документов для получения социальных услуг  в отделении дневного пребывания.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Границы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процесса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: с момента входа заявителя в помещение МКУ СРЦН «Теплый дом» до принятия документов для предоставления социальных услуг в отделении дневного пребывания.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Обоснование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Длительное количество времени на формирование пакета документов для оказания социальных услуг в отделении дневного пребывания.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475640" y="404640"/>
            <a:ext cx="5832360" cy="652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95000"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Составление карты текущего состояния процесса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18757440" y="3141000"/>
            <a:ext cx="3578760" cy="2684160"/>
          </a:xfrm>
          <a:prstGeom prst="rect">
            <a:avLst/>
          </a:prstGeom>
          <a:ln w="0">
            <a:noFill/>
          </a:ln>
        </p:spPr>
      </p:pic>
      <p:sp>
        <p:nvSpPr>
          <p:cNvPr id="138" name="Picture 2"/>
          <p:cNvSpPr/>
          <p:nvPr/>
        </p:nvSpPr>
        <p:spPr>
          <a:xfrm>
            <a:off x="142920" y="1357200"/>
            <a:ext cx="3928680" cy="27856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icture 4"/>
          <p:cNvSpPr/>
          <p:nvPr/>
        </p:nvSpPr>
        <p:spPr>
          <a:xfrm>
            <a:off x="5072040" y="1285920"/>
            <a:ext cx="3928680" cy="27856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icture 5"/>
          <p:cNvSpPr/>
          <p:nvPr/>
        </p:nvSpPr>
        <p:spPr>
          <a:xfrm>
            <a:off x="2411640" y="3643200"/>
            <a:ext cx="4231440" cy="30258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/>
            <a:srcRect/>
            <a:stretch/>
          </a:blipFill>
          <a:ln w="88900">
            <a:noFill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430280" y="260640"/>
            <a:ext cx="5760360" cy="436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83000"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lt1"/>
                </a:solidFill>
                <a:latin typeface="Calibri"/>
              </a:rPr>
              <a:t>Карта текущего состояния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Скругленный прямоугольник 4"/>
          <p:cNvSpPr/>
          <p:nvPr/>
        </p:nvSpPr>
        <p:spPr>
          <a:xfrm>
            <a:off x="316080" y="898200"/>
            <a:ext cx="791640" cy="69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Вход в МКУСРЦН «Теплый дом»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1331640" y="898200"/>
            <a:ext cx="1007640" cy="68724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97000"/>
          </a:bodyPr>
          <a:p>
            <a:pPr indent="0" algn="ctr">
              <a:lnSpc>
                <a:spcPct val="100000"/>
              </a:lnSpc>
              <a:spcBef>
                <a:spcPts val="18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Futura PT Medium"/>
              </a:rPr>
              <a:t>Запись клиента дежурным  </a:t>
            </a:r>
            <a:endParaRPr b="0" lang="ru-RU" sz="9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Futura PT Medium"/>
              </a:rPr>
              <a:t>(10 минут</a:t>
            </a:r>
            <a:r>
              <a:rPr b="1" lang="ru-RU" sz="1200" spc="-1" strike="noStrike">
                <a:solidFill>
                  <a:srgbClr val="000000"/>
                </a:solidFill>
                <a:latin typeface="Futura PT Medium"/>
              </a:rPr>
              <a:t>)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Объект 5"/>
          <p:cNvSpPr/>
          <p:nvPr/>
        </p:nvSpPr>
        <p:spPr>
          <a:xfrm>
            <a:off x="5321880" y="3134160"/>
            <a:ext cx="1892880" cy="63972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>
            <a:normAutofit fontScale="97000"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Futura PT Medium"/>
              </a:rPr>
              <a:t>Итого: от 1 ч. 32 мин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Futura PT Medium"/>
              </a:rPr>
              <a:t>до 26.ч. 20 мин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5" name="Прямая со стрелкой 10"/>
          <p:cNvCxnSpPr>
            <a:endCxn id="143" idx="1"/>
          </p:cNvCxnSpPr>
          <p:nvPr/>
        </p:nvCxnSpPr>
        <p:spPr>
          <a:xfrm>
            <a:off x="1108080" y="1241640"/>
            <a:ext cx="223920" cy="3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sp>
        <p:nvSpPr>
          <p:cNvPr id="146" name="Скругленный прямоугольник 14"/>
          <p:cNvSpPr/>
          <p:nvPr/>
        </p:nvSpPr>
        <p:spPr>
          <a:xfrm>
            <a:off x="5823360" y="903600"/>
            <a:ext cx="1124640" cy="68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Принятие документов у клиента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(5 мин)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Скругленный прямоугольник 15"/>
          <p:cNvSpPr/>
          <p:nvPr/>
        </p:nvSpPr>
        <p:spPr>
          <a:xfrm>
            <a:off x="5664960" y="1889280"/>
            <a:ext cx="1441800" cy="644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 </a:t>
            </a: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Снятие копий  для формирования пакета документов  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 от 15 до 25  мин.)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Скругленный прямоугольник 16"/>
          <p:cNvSpPr/>
          <p:nvPr/>
        </p:nvSpPr>
        <p:spPr>
          <a:xfrm>
            <a:off x="2855880" y="1851840"/>
            <a:ext cx="2392560" cy="884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Подготовка бланков для формирования пакета документов (заявление и договор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о предоставление услуг , заявление об информированном согласии на медицинское вмешательство)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(15  мин)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Объект 5"/>
          <p:cNvSpPr/>
          <p:nvPr/>
        </p:nvSpPr>
        <p:spPr>
          <a:xfrm>
            <a:off x="2611080" y="892800"/>
            <a:ext cx="1229040" cy="69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Звонок дежурного для вызова специалиста  к клиенту  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(5 минут)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0" name="Прямая со стрелкой 25"/>
          <p:cNvCxnSpPr>
            <a:endCxn id="149" idx="1"/>
          </p:cNvCxnSpPr>
          <p:nvPr/>
        </p:nvCxnSpPr>
        <p:spPr>
          <a:xfrm flipV="1">
            <a:off x="2332440" y="1241640"/>
            <a:ext cx="279000" cy="111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sp>
        <p:nvSpPr>
          <p:cNvPr id="151" name="Объект 5"/>
          <p:cNvSpPr/>
          <p:nvPr/>
        </p:nvSpPr>
        <p:spPr>
          <a:xfrm>
            <a:off x="4131720" y="892800"/>
            <a:ext cx="1409400" cy="69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Путь специалиста  и клиента до кабинета для оформления документов  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(5 минут)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2" name="Прямая со стрелкой 29"/>
          <p:cNvCxnSpPr/>
          <p:nvPr/>
        </p:nvCxnSpPr>
        <p:spPr>
          <a:xfrm flipV="1">
            <a:off x="3853440" y="1245960"/>
            <a:ext cx="279000" cy="111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153" name="Прямая со стрелкой 30"/>
          <p:cNvCxnSpPr/>
          <p:nvPr/>
        </p:nvCxnSpPr>
        <p:spPr>
          <a:xfrm flipV="1">
            <a:off x="5541840" y="1252440"/>
            <a:ext cx="279360" cy="1152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sp>
        <p:nvSpPr>
          <p:cNvPr id="154" name="Пятно 1 31"/>
          <p:cNvSpPr/>
          <p:nvPr/>
        </p:nvSpPr>
        <p:spPr>
          <a:xfrm>
            <a:off x="6530040" y="120492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Скругленный прямоугольник 32"/>
          <p:cNvSpPr/>
          <p:nvPr/>
        </p:nvSpPr>
        <p:spPr>
          <a:xfrm>
            <a:off x="7547400" y="1837080"/>
            <a:ext cx="1295640" cy="68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Проверка предоставленных документов у клиента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(5  мин до 24 часов)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6" name="Прямая со стрелкой 33"/>
          <p:cNvCxnSpPr/>
          <p:nvPr/>
        </p:nvCxnSpPr>
        <p:spPr>
          <a:xfrm>
            <a:off x="7035840" y="1241640"/>
            <a:ext cx="1023120" cy="605160"/>
          </a:xfrm>
          <a:prstGeom prst="bentConnector3">
            <a:avLst>
              <a:gd name="adj1" fmla="val 100000"/>
            </a:avLst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157" name="Прямая со стрелкой 36"/>
          <p:cNvCxnSpPr/>
          <p:nvPr/>
        </p:nvCxnSpPr>
        <p:spPr>
          <a:xfrm flipH="1">
            <a:off x="7230240" y="2147760"/>
            <a:ext cx="317160" cy="3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158" name="Прямая со стрелкой 39"/>
          <p:cNvCxnSpPr/>
          <p:nvPr/>
        </p:nvCxnSpPr>
        <p:spPr>
          <a:xfrm flipH="1">
            <a:off x="5248800" y="2025720"/>
            <a:ext cx="416160" cy="3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sp>
        <p:nvSpPr>
          <p:cNvPr id="159" name="Пятно 1 40"/>
          <p:cNvSpPr/>
          <p:nvPr/>
        </p:nvSpPr>
        <p:spPr>
          <a:xfrm>
            <a:off x="8646120" y="207684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Пятно 1 47"/>
          <p:cNvSpPr/>
          <p:nvPr/>
        </p:nvSpPr>
        <p:spPr>
          <a:xfrm>
            <a:off x="8614440" y="172368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Пятно 1 48"/>
          <p:cNvSpPr/>
          <p:nvPr/>
        </p:nvSpPr>
        <p:spPr>
          <a:xfrm>
            <a:off x="6926400" y="196416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ятно 1 49"/>
          <p:cNvSpPr/>
          <p:nvPr/>
        </p:nvSpPr>
        <p:spPr>
          <a:xfrm>
            <a:off x="4615560" y="227664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7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ятно 1 50"/>
          <p:cNvSpPr/>
          <p:nvPr/>
        </p:nvSpPr>
        <p:spPr>
          <a:xfrm>
            <a:off x="4962600" y="204084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Пятно 1 51"/>
          <p:cNvSpPr/>
          <p:nvPr/>
        </p:nvSpPr>
        <p:spPr>
          <a:xfrm>
            <a:off x="6751080" y="230400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Скругленный прямоугольник 61"/>
          <p:cNvSpPr/>
          <p:nvPr/>
        </p:nvSpPr>
        <p:spPr>
          <a:xfrm>
            <a:off x="316080" y="1846800"/>
            <a:ext cx="2155320" cy="1005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Заполнение документов клиентом (заявление и договор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о предоставление услуг , заявление об информированном согласии на медицинское вмешательство)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 от 25  мин до 50 мин)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Пятно 1 52"/>
          <p:cNvSpPr/>
          <p:nvPr/>
        </p:nvSpPr>
        <p:spPr>
          <a:xfrm>
            <a:off x="2203560" y="179856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8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Пятно 1 53"/>
          <p:cNvSpPr/>
          <p:nvPr/>
        </p:nvSpPr>
        <p:spPr>
          <a:xfrm>
            <a:off x="2032200" y="239616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9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8" name="Прямая со стрелкой 64"/>
          <p:cNvCxnSpPr/>
          <p:nvPr/>
        </p:nvCxnSpPr>
        <p:spPr>
          <a:xfrm flipH="1">
            <a:off x="2491560" y="2180520"/>
            <a:ext cx="384480" cy="3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169" name="Прямая со стрелкой 67"/>
          <p:cNvCxnSpPr/>
          <p:nvPr/>
        </p:nvCxnSpPr>
        <p:spPr>
          <a:xfrm>
            <a:off x="1392120" y="2852640"/>
            <a:ext cx="360" cy="3603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sp>
        <p:nvSpPr>
          <p:cNvPr id="170" name="Скругленный прямоугольник 73"/>
          <p:cNvSpPr/>
          <p:nvPr/>
        </p:nvSpPr>
        <p:spPr>
          <a:xfrm>
            <a:off x="551880" y="3191760"/>
            <a:ext cx="1558800" cy="68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Заключительная проверка сформированности пакета документов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(7 мин)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1" name="Прямая со стрелкой 75"/>
          <p:cNvCxnSpPr/>
          <p:nvPr/>
        </p:nvCxnSpPr>
        <p:spPr>
          <a:xfrm>
            <a:off x="2154240" y="3452400"/>
            <a:ext cx="640440" cy="3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sp>
        <p:nvSpPr>
          <p:cNvPr id="172" name="Скругленный прямоугольник 77"/>
          <p:cNvSpPr/>
          <p:nvPr/>
        </p:nvSpPr>
        <p:spPr>
          <a:xfrm>
            <a:off x="357120" y="4429080"/>
            <a:ext cx="8305920" cy="21427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Затрата времени на подготовку документов клиентом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Клиент принес не все документы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Потеря времени на донесение  документов клиентом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Ксерокс находится в другом кабинете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Ксерокс занят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Поиск бланков на компьютере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Распечатка бланков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Порча бланков, так как допущены ошибки при заполнении документов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Повторная распечатка бланков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Скругленный прямоугольник 78"/>
          <p:cNvSpPr/>
          <p:nvPr/>
        </p:nvSpPr>
        <p:spPr>
          <a:xfrm>
            <a:off x="2829600" y="3132360"/>
            <a:ext cx="1558800" cy="68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Пакет документов сформирован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Стрелка вправо с вырезом 81"/>
          <p:cNvSpPr/>
          <p:nvPr/>
        </p:nvSpPr>
        <p:spPr>
          <a:xfrm>
            <a:off x="4489200" y="3344040"/>
            <a:ext cx="694080" cy="26424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17A4AC-EF31-4636-84A3-F6E6465B1850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857240" y="357120"/>
            <a:ext cx="5832360" cy="580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Пирамида проблем (муниципальный уровень)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Равнобедренный треугольник 5"/>
          <p:cNvSpPr/>
          <p:nvPr/>
        </p:nvSpPr>
        <p:spPr>
          <a:xfrm>
            <a:off x="214200" y="1285920"/>
            <a:ext cx="2736000" cy="464328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7" name="Скругленный прямоугольник 1"/>
          <p:cNvSpPr/>
          <p:nvPr/>
        </p:nvSpPr>
        <p:spPr>
          <a:xfrm>
            <a:off x="1071360" y="2071800"/>
            <a:ext cx="1217160" cy="3848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Calibri"/>
              </a:rPr>
              <a:t>Федеральный уровень - 0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Скругленный прямоугольник 7"/>
          <p:cNvSpPr/>
          <p:nvPr/>
        </p:nvSpPr>
        <p:spPr>
          <a:xfrm>
            <a:off x="928800" y="2643120"/>
            <a:ext cx="1439640" cy="5421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solidFill>
              <a:srgbClr val="f7964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Calibri"/>
              </a:rPr>
              <a:t>Региональный уровень - 0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Скругленный прямоугольник 8"/>
          <p:cNvSpPr/>
          <p:nvPr/>
        </p:nvSpPr>
        <p:spPr>
          <a:xfrm>
            <a:off x="785880" y="3429000"/>
            <a:ext cx="1719000" cy="5036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Calibri"/>
              </a:rPr>
              <a:t>Муниципальный  уровень - 9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Скругленный прямоугольник 9"/>
          <p:cNvSpPr/>
          <p:nvPr/>
        </p:nvSpPr>
        <p:spPr>
          <a:xfrm>
            <a:off x="3141720" y="2357280"/>
            <a:ext cx="6001920" cy="307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Затрата времени на подготовку документов клиентом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Клиент принес не все документы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Потеря времени на донесение  документов клиентом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Ксерокс находится в другом кабинете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Ксерокс занят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Поиск бланков на компьютере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Распечатка бланков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Порча бланков, так как допущены ошибки при заполнении документов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200" spc="-1" strike="noStrike">
                <a:solidFill>
                  <a:schemeClr val="dk1"/>
                </a:solidFill>
                <a:latin typeface="Futura PT Medium"/>
              </a:rPr>
              <a:t>Повторная распечатка бланков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Пятно 1 12"/>
          <p:cNvSpPr/>
          <p:nvPr/>
        </p:nvSpPr>
        <p:spPr>
          <a:xfrm>
            <a:off x="2071800" y="535788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9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Пятно 1 13"/>
          <p:cNvSpPr/>
          <p:nvPr/>
        </p:nvSpPr>
        <p:spPr>
          <a:xfrm>
            <a:off x="1357200" y="542916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8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Пятно 1 14"/>
          <p:cNvSpPr/>
          <p:nvPr/>
        </p:nvSpPr>
        <p:spPr>
          <a:xfrm>
            <a:off x="642960" y="542916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7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Пятно 1 15"/>
          <p:cNvSpPr/>
          <p:nvPr/>
        </p:nvSpPr>
        <p:spPr>
          <a:xfrm>
            <a:off x="2000160" y="478620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Пятно 1 16"/>
          <p:cNvSpPr/>
          <p:nvPr/>
        </p:nvSpPr>
        <p:spPr>
          <a:xfrm>
            <a:off x="1357200" y="478620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ятно 1 17"/>
          <p:cNvSpPr/>
          <p:nvPr/>
        </p:nvSpPr>
        <p:spPr>
          <a:xfrm>
            <a:off x="642960" y="478620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ятно 1 18"/>
          <p:cNvSpPr/>
          <p:nvPr/>
        </p:nvSpPr>
        <p:spPr>
          <a:xfrm>
            <a:off x="2000160" y="421488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Пятно 1 19"/>
          <p:cNvSpPr/>
          <p:nvPr/>
        </p:nvSpPr>
        <p:spPr>
          <a:xfrm>
            <a:off x="1428840" y="414324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Пятно 1 20"/>
          <p:cNvSpPr/>
          <p:nvPr/>
        </p:nvSpPr>
        <p:spPr>
          <a:xfrm>
            <a:off x="857160" y="414324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1D8B18-44CE-4193-811B-CCF5AC2B276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115640" y="188640"/>
            <a:ext cx="6480360" cy="431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15000"/>
          </a:bodyPr>
          <a:p>
            <a:pPr indent="0" algn="ctr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r>
              <a:rPr b="1" lang="ru-RU" sz="2000" spc="-1" strike="noStrike">
                <a:ln>
                  <a:solidFill>
                    <a:srgbClr val="457ab7"/>
                  </a:solidFill>
                </a:ln>
                <a:solidFill>
                  <a:srgbClr val="ffffff"/>
                </a:solidFill>
                <a:latin typeface="Futura PT Medium"/>
              </a:rPr>
              <a:t>План мероприятий по устранению проблем</a:t>
            </a:r>
            <a:br>
              <a:rPr sz="88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1" name="Объект 4"/>
          <p:cNvGraphicFramePr/>
          <p:nvPr/>
        </p:nvGraphicFramePr>
        <p:xfrm>
          <a:off x="214200" y="1124640"/>
          <a:ext cx="8715240" cy="4957920"/>
        </p:xfrm>
        <a:graphic>
          <a:graphicData uri="http://schemas.openxmlformats.org/drawingml/2006/table">
            <a:tbl>
              <a:tblPr/>
              <a:tblGrid>
                <a:gridCol w="457200"/>
                <a:gridCol w="1841040"/>
                <a:gridCol w="1819080"/>
                <a:gridCol w="2363760"/>
                <a:gridCol w="991080"/>
                <a:gridCol w="12420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№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п/п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Выявленная проблема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Причина проблемы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Мероприятие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Срок реализации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     </a:t>
                      </a:r>
                      <a:r>
                        <a:rPr b="1" lang="ru-RU" sz="10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Ответственные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Затрата времени на подготовку документов клиентом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Клиент долго достает документы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9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9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9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Клиент принес не все документы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Клиент не знал  (забыл) перечень  необходимых документов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Информирование клиента по телефону о необходимом перечне документов, а также о согласовании времени и даты сдачи пакета документов.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Заведен журнал записи клиента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Февраль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2021 г.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Специалист по социальной работе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Ю.П. Бояркина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Потеря времени на донесение  документов клиентом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Клиент не знал  (забыл) перечень  необходимых документов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Разработать информационный буклет с перечнем необходимых документов.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Февраль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2021 г.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Заведующий отделением дневного пребывания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В.А. Евграфова,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Потери времени на снятие копий  с предоставленных документов. Ксерокс находится в другом кабинете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Нет МФУ  в кабинете специалиста принимающего документы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Приобретение МФУ в  кабинет специалистов  отделения дневного пребывания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 квартал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2021 г.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Директор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Латышкевич Л.А.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Ксерокс занят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Делает копии другой специалист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Поиск бланков на компьютере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Нет  заранее распечатанных бланков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Оформление стеллажа  с подготовленными бланками для быстрой выдачи документов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Разработать  инструкцию по оказанию услуги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Февраль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2021 г.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rowSpan="4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Заведующий отделением дневного пребывания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В.А. Евграфова, 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Специалист по социальной работе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Ю.П. Бояркина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7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Распечатка бланков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8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Порча бланков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Допущены ошибки при заполнении документов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Оформить наглядные образцы бланков по заполнению документов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Февраль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2021 г.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9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Повторная распечатка бланков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Нет  заранее распечатанных бланков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Оформление стеллажа  с подготовленными бланками для быстрой выдачи документов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Февраль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2021 г.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3346E9-E161-4598-B2D9-D2478579E40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259640" y="260640"/>
            <a:ext cx="5616360" cy="503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chemeClr val="lt1"/>
                </a:solidFill>
                <a:latin typeface="Calibri"/>
              </a:rPr>
              <a:t>Карта целевого состояния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Скругленный прямоугольник 18"/>
          <p:cNvSpPr/>
          <p:nvPr/>
        </p:nvSpPr>
        <p:spPr>
          <a:xfrm>
            <a:off x="251640" y="1414080"/>
            <a:ext cx="791640" cy="69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Вход в МКУСРЦН «Теплый дом»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1492920" y="1457640"/>
            <a:ext cx="1007640" cy="68724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anchor="ctr">
            <a:normAutofit fontScale="97000"/>
          </a:bodyPr>
          <a:p>
            <a:pPr indent="0" algn="ctr">
              <a:lnSpc>
                <a:spcPct val="100000"/>
              </a:lnSpc>
              <a:spcBef>
                <a:spcPts val="18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Futura PT Medium"/>
              </a:rPr>
              <a:t>Запись клиента дежурным  </a:t>
            </a:r>
            <a:endParaRPr b="0" lang="ru-RU" sz="9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900" spc="-1" strike="noStrike">
                <a:solidFill>
                  <a:srgbClr val="000000"/>
                </a:solidFill>
                <a:latin typeface="Futura PT Medium"/>
              </a:rPr>
              <a:t>(10 минут</a:t>
            </a:r>
            <a:r>
              <a:rPr b="1" lang="ru-RU" sz="1200" spc="-1" strike="noStrike">
                <a:solidFill>
                  <a:srgbClr val="000000"/>
                </a:solidFill>
                <a:latin typeface="Futura PT Medium"/>
              </a:rPr>
              <a:t>)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Объект 5"/>
          <p:cNvSpPr/>
          <p:nvPr/>
        </p:nvSpPr>
        <p:spPr>
          <a:xfrm>
            <a:off x="2791440" y="1414080"/>
            <a:ext cx="1229040" cy="69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Звонок дежурного для вызова специалиста  к клиенту  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(5 минут)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Объект 5"/>
          <p:cNvSpPr/>
          <p:nvPr/>
        </p:nvSpPr>
        <p:spPr>
          <a:xfrm>
            <a:off x="4322880" y="1451880"/>
            <a:ext cx="1409400" cy="69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Путь специалиста  и клиента до кабинета для оформления документов  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(5 минут)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Скругленный прямоугольник 23"/>
          <p:cNvSpPr/>
          <p:nvPr/>
        </p:nvSpPr>
        <p:spPr>
          <a:xfrm>
            <a:off x="7410600" y="2576520"/>
            <a:ext cx="1295640" cy="722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Принятие и проверка предоставленных документов у клиента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(3  мин 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Скругленный прямоугольник 25"/>
          <p:cNvSpPr/>
          <p:nvPr/>
        </p:nvSpPr>
        <p:spPr>
          <a:xfrm>
            <a:off x="5664960" y="2654280"/>
            <a:ext cx="1441800" cy="644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 </a:t>
            </a: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Снятие копий  для формирования пакета документов  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( 5  мин.)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Скругленный прямоугольник 26"/>
          <p:cNvSpPr/>
          <p:nvPr/>
        </p:nvSpPr>
        <p:spPr>
          <a:xfrm>
            <a:off x="2861640" y="2534400"/>
            <a:ext cx="2392560" cy="884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Подготовка бланков для формирования пакета документов (заявление и договор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о предоставление услуг , заявление об информированном согласии на медицинское вмешательство)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(2 мин)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Скругленный прямоугольник 27"/>
          <p:cNvSpPr/>
          <p:nvPr/>
        </p:nvSpPr>
        <p:spPr>
          <a:xfrm>
            <a:off x="370080" y="2524320"/>
            <a:ext cx="2155320" cy="1005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Заполнение документов клиентом (заявление и договор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о предоставление услуг , заявление об информированном согласии на медицинское вмешательство)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( 15  мин)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Скругленный прямоугольник 28"/>
          <p:cNvSpPr/>
          <p:nvPr/>
        </p:nvSpPr>
        <p:spPr>
          <a:xfrm>
            <a:off x="2446200" y="4005000"/>
            <a:ext cx="1558800" cy="68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Пакет документов сформирован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Объект 5"/>
          <p:cNvSpPr/>
          <p:nvPr/>
        </p:nvSpPr>
        <p:spPr>
          <a:xfrm>
            <a:off x="5027760" y="4052520"/>
            <a:ext cx="1195920" cy="63972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Futura PT Medium"/>
              </a:rPr>
              <a:t>Итого:52 мин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Скругленный прямоугольник 35"/>
          <p:cNvSpPr/>
          <p:nvPr/>
        </p:nvSpPr>
        <p:spPr>
          <a:xfrm>
            <a:off x="440280" y="4005000"/>
            <a:ext cx="1558800" cy="68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Заключительная проверка сформированности пакета документов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(7 мин)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Стрелка вправо с вырезом 36"/>
          <p:cNvSpPr/>
          <p:nvPr/>
        </p:nvSpPr>
        <p:spPr>
          <a:xfrm>
            <a:off x="4165200" y="4216680"/>
            <a:ext cx="694080" cy="26424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205" name="Прямая со стрелкой 37"/>
          <p:cNvCxnSpPr/>
          <p:nvPr/>
        </p:nvCxnSpPr>
        <p:spPr>
          <a:xfrm>
            <a:off x="1115280" y="1728360"/>
            <a:ext cx="328320" cy="3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206" name="Прямая со стрелкой 38"/>
          <p:cNvCxnSpPr/>
          <p:nvPr/>
        </p:nvCxnSpPr>
        <p:spPr>
          <a:xfrm>
            <a:off x="2559960" y="1762920"/>
            <a:ext cx="223560" cy="3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207" name="Прямая со стрелкой 39"/>
          <p:cNvCxnSpPr/>
          <p:nvPr/>
        </p:nvCxnSpPr>
        <p:spPr>
          <a:xfrm>
            <a:off x="4053240" y="1762920"/>
            <a:ext cx="223560" cy="3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208" name="Прямая со стрелкой 33"/>
          <p:cNvCxnSpPr/>
          <p:nvPr/>
        </p:nvCxnSpPr>
        <p:spPr>
          <a:xfrm>
            <a:off x="5796000" y="1801080"/>
            <a:ext cx="2517480" cy="605160"/>
          </a:xfrm>
          <a:prstGeom prst="bentConnector3">
            <a:avLst>
              <a:gd name="adj1" fmla="val 100028"/>
            </a:avLst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209" name="Прямая со стрелкой 42"/>
          <p:cNvCxnSpPr/>
          <p:nvPr/>
        </p:nvCxnSpPr>
        <p:spPr>
          <a:xfrm flipH="1">
            <a:off x="2559960" y="2924640"/>
            <a:ext cx="302040" cy="1260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210" name="Прямая со стрелкой 43"/>
          <p:cNvCxnSpPr/>
          <p:nvPr/>
        </p:nvCxnSpPr>
        <p:spPr>
          <a:xfrm flipH="1">
            <a:off x="5292000" y="2897280"/>
            <a:ext cx="372960" cy="3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211" name="Прямая со стрелкой 44"/>
          <p:cNvCxnSpPr/>
          <p:nvPr/>
        </p:nvCxnSpPr>
        <p:spPr>
          <a:xfrm flipH="1">
            <a:off x="7106760" y="2860920"/>
            <a:ext cx="345240" cy="36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212" name="Прямая со стрелкой 45"/>
          <p:cNvCxnSpPr/>
          <p:nvPr/>
        </p:nvCxnSpPr>
        <p:spPr>
          <a:xfrm>
            <a:off x="1219680" y="3573000"/>
            <a:ext cx="360" cy="33912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cxnSp>
        <p:nvCxnSpPr>
          <p:cNvPr id="213" name="Прямая со стрелкой 48"/>
          <p:cNvCxnSpPr/>
          <p:nvPr/>
        </p:nvCxnSpPr>
        <p:spPr>
          <a:xfrm>
            <a:off x="2084040" y="4216320"/>
            <a:ext cx="276480" cy="3600"/>
          </a:xfrm>
          <a:prstGeom prst="straightConnector1">
            <a:avLst/>
          </a:prstGeom>
          <a:ln>
            <a:solidFill>
              <a:srgbClr val="4f81bd"/>
            </a:solidFill>
            <a:round/>
            <a:tailEnd len="med" type="arrow" w="med"/>
          </a:ln>
        </p:spPr>
      </p:cxnSp>
      <p:sp>
        <p:nvSpPr>
          <p:cNvPr id="214" name="Пятно 1 24"/>
          <p:cNvSpPr/>
          <p:nvPr/>
        </p:nvSpPr>
        <p:spPr>
          <a:xfrm>
            <a:off x="8501040" y="2357280"/>
            <a:ext cx="441720" cy="495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F77306-B934-4E4B-A2F5-CC6C417F96C7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13154</TotalTime>
  <Application>LibreOffice/7.5.6.2$Linux_X86_64 LibreOffice_project/50$Build-2</Application>
  <AppVersion>15.0000</AppVersion>
  <Words>1053</Words>
  <Paragraphs>261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cp:lastPrinted>2019-02-18T01:46:55Z</cp:lastPrinted>
  <dcterms:modified xsi:type="dcterms:W3CDTF">2024-10-11T10:25:14Z</dcterms:modified>
  <cp:revision>800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15</vt:i4>
  </property>
</Properties>
</file>