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92" r:id="rId4"/>
    <p:sldId id="277" r:id="rId5"/>
    <p:sldId id="259" r:id="rId6"/>
    <p:sldId id="290" r:id="rId7"/>
    <p:sldId id="297" r:id="rId8"/>
    <p:sldId id="293" r:id="rId9"/>
    <p:sldId id="291" r:id="rId10"/>
    <p:sldId id="294" r:id="rId11"/>
    <p:sldId id="295" r:id="rId12"/>
    <p:sldId id="296" r:id="rId13"/>
    <p:sldId id="262" r:id="rId14"/>
    <p:sldId id="276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003366"/>
    <a:srgbClr val="009999"/>
    <a:srgbClr val="006666"/>
    <a:srgbClr val="FFCC66"/>
    <a:srgbClr val="E5F6FB"/>
    <a:srgbClr val="327FBE"/>
    <a:srgbClr val="E2CC26"/>
    <a:srgbClr val="AF9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9645" autoAdjust="0"/>
  </p:normalViewPr>
  <p:slideViewPr>
    <p:cSldViewPr>
      <p:cViewPr>
        <p:scale>
          <a:sx n="100" d="100"/>
          <a:sy n="100" d="100"/>
        </p:scale>
        <p:origin x="-37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5908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6158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8953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1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5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5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1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5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5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1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50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1833" y="760349"/>
            <a:ext cx="3592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1"/>
            <a:ext cx="778356" cy="1264491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50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71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75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4839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68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785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5571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6873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92C3-4BA5-4D61-9901-A7D1698D4F5B}" type="datetimeFigureOut">
              <a:rPr lang="ru-RU" smtClean="0"/>
              <a:pPr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0ABC-FD91-4341-B51C-9F9B177CF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0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5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854117"/>
            <a:ext cx="7174361" cy="193899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Оптимизация рабочего процесса по подготовке педагога к образовательной деятельности Муниципального казенного учреждения  «Социально-реабилитационный центр для несовершеннолетних «Теплый дом»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Беловского </a:t>
            </a:r>
            <a:r>
              <a:rPr lang="ru-RU" sz="2000" b="1" dirty="0">
                <a:solidFill>
                  <a:srgbClr val="002060"/>
                </a:solidFill>
              </a:rPr>
              <a:t>городского округа</a:t>
            </a:r>
          </a:p>
        </p:txBody>
      </p:sp>
      <p:pic>
        <p:nvPicPr>
          <p:cNvPr id="5" name="Содержимое 4" descr="IMG-20200211-WA0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9016" t="16711" r="23546" b="33743"/>
          <a:stretch>
            <a:fillRect/>
          </a:stretch>
        </p:blipFill>
        <p:spPr>
          <a:xfrm>
            <a:off x="7715272" y="214290"/>
            <a:ext cx="928694" cy="928694"/>
          </a:xfrm>
          <a:prstGeom prst="ellipse">
            <a:avLst/>
          </a:prstGeom>
          <a:ln w="165100" cap="rnd">
            <a:solidFill>
              <a:srgbClr val="E2CC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0"/>
            <a:ext cx="1643074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БеловоГО-ПП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64807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904656" cy="652934"/>
          </a:xfr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  <a:t>ВИЗУАЛИЗАЦИЯ РЕЗУЛЬТАТОВ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0414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1: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систематизации хранения конспектов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</a:t>
            </a:r>
          </a:p>
          <a:p>
            <a:pPr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конспектов занятий в папке хаотичное, нет содержания и нумерации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068960"/>
            <a:ext cx="4320480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5661248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 конспекты занятий по разным папкам с указанием направления развивающей работы.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содержания с указанием вида деятельности, нумерация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лин проект Бровко Н.В\IMG_20230511_134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6998"/>
            <a:ext cx="3168353" cy="280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лин проект Бровко Н.В\IMG_20230511_142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3491880" y="2466998"/>
            <a:ext cx="2610988" cy="280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0245" y="1752825"/>
            <a:ext cx="1406885" cy="5726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776240"/>
            <a:ext cx="1406885" cy="5726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лин проект Бровко Н.В\IMG_20230511_1556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13883"/>
          <a:stretch/>
        </p:blipFill>
        <p:spPr bwMode="auto">
          <a:xfrm>
            <a:off x="6444207" y="1998139"/>
            <a:ext cx="2160241" cy="34772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478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192688" cy="648072"/>
          </a:xfr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  <a:t>ВИЗУАЛИЗАЦИЯ РЕЗУЛЬТАТОВ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1442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 2: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места хранения  демонстрационного и раздаточного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</a:p>
          <a:p>
            <a:pPr marL="0" indent="0" algn="just">
              <a:buNone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дополнительного места хранения демонстрационного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раздаточного материала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групповой комнате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824" y="5373216"/>
            <a:ext cx="84296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места хранения для демонстрационного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в групповой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лин проект Бровко Н.В\IMG_20230620_085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6" y="2307986"/>
            <a:ext cx="3654503" cy="2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307986"/>
            <a:ext cx="3654504" cy="274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1953086"/>
            <a:ext cx="1406885" cy="5726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972597"/>
            <a:ext cx="1406885" cy="5726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3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63072" cy="406398"/>
          </a:xfr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  <a:t>ВИЗУАЛИЗАЦИЯ РЕЗУЛЬТАТОВ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/>
            </a:r>
            <a:b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68587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 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хранение дидактического и демонстрационного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картотеки дидактического и демонстрационного материала.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460" y="5301208"/>
            <a:ext cx="56996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демонстрационного материала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лин проект Бровко Н.В\20230511_1525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-2682" r="26166" b="1"/>
          <a:stretch/>
        </p:blipFill>
        <p:spPr bwMode="auto">
          <a:xfrm rot="5400000">
            <a:off x="-37594" y="2083334"/>
            <a:ext cx="3600403" cy="28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лин проект Бровко Н.В\20230511_15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78" y="1714919"/>
            <a:ext cx="2985958" cy="36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лин проект Бровко Н.В\IMG_20230511_1558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" r="18137" b="3548"/>
          <a:stretch/>
        </p:blipFill>
        <p:spPr bwMode="auto">
          <a:xfrm>
            <a:off x="6372199" y="1772816"/>
            <a:ext cx="2686857" cy="4408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1051871" y="1229546"/>
            <a:ext cx="1406885" cy="5726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1229546"/>
            <a:ext cx="1406885" cy="5726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4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264696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utura PT Medium"/>
                <a:cs typeface="Times New Roman" panose="02020603050405020304" pitchFamily="18" charset="0"/>
              </a:rPr>
              <a:t>Д</a:t>
            </a:r>
            <a:r>
              <a:rPr lang="ru-RU" sz="1800" b="1" dirty="0" smtClean="0">
                <a:solidFill>
                  <a:schemeClr val="bg1"/>
                </a:solidFill>
                <a:latin typeface="Futura PT Medium"/>
                <a:cs typeface="Times New Roman" panose="02020603050405020304" pitchFamily="18" charset="0"/>
              </a:rPr>
              <a:t>остигнутые результаты</a:t>
            </a:r>
            <a:endParaRPr lang="ru-RU" sz="1800" dirty="0">
              <a:solidFill>
                <a:schemeClr val="bg1"/>
              </a:solidFill>
              <a:latin typeface="Futura PT Medium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045224"/>
              </p:ext>
            </p:extLst>
          </p:nvPr>
        </p:nvGraphicFramePr>
        <p:xfrm>
          <a:off x="285720" y="1555288"/>
          <a:ext cx="8572560" cy="5055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5940"/>
                <a:gridCol w="1563861"/>
                <a:gridCol w="1562759"/>
              </a:tblGrid>
              <a:tr h="858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цели, единицы измерения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Достигнутый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</a:tr>
              <a:tr h="907944"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времени на подготовку педагога к организованной образовательной деятельности. </a:t>
                      </a: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мин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15-20 мин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</a:tr>
              <a:tr h="706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Оформлены папки с методическими пособиями  с указанием (направления развивающей работы,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содержания вида деятельности, нумерация страниц)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</a:tr>
              <a:tr h="839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Поставлен дополнительный шкаф для хранения демонстрационного и дидактического материала в групповой комнате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</a:tr>
              <a:tr h="1301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картотека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дидактического и демонстрационного материала.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7056784" cy="193899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4" descr="IMG-20200211-WA0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9016" t="16711" r="23546" b="33743"/>
          <a:stretch>
            <a:fillRect/>
          </a:stretch>
        </p:blipFill>
        <p:spPr>
          <a:xfrm>
            <a:off x="571472" y="214290"/>
            <a:ext cx="1428760" cy="1428760"/>
          </a:xfrm>
          <a:prstGeom prst="ellipse">
            <a:avLst/>
          </a:prstGeom>
          <a:ln w="165100" cap="rnd">
            <a:solidFill>
              <a:srgbClr val="E2CC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96743" cy="504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Паспорт   проекта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Futura PT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лин проект Бровко Н.В\МКУ СРЦН Теплый дом.  Паспорт лин-проекта  Бровко Н.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2" y="1124744"/>
            <a:ext cx="69621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635080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эффекты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времени на подготовку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к организованной образовательной деятельности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дидактического, методического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демонстрационного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</a:p>
          <a:p>
            <a:pPr marL="0" indent="0" algn="just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образовательного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взаимодействие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на творческую педагогическую деятельность.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960" y="1124744"/>
            <a:ext cx="7764614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границы и обоснование 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220" y="2132856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птимизация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процесса по подготовке педагога к образовательной деятельности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 сбора материала для организованной образовательной деятельности до ее проведения.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подготовки педагога к проведению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832648" cy="6529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карты текущего состояния процесса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576" y="3140968"/>
            <a:ext cx="3579229" cy="26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лин проект Бровко Н.В\20230511_132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r="2393"/>
          <a:stretch/>
        </p:blipFill>
        <p:spPr bwMode="auto">
          <a:xfrm>
            <a:off x="899592" y="1196752"/>
            <a:ext cx="3536007" cy="2730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лин проект Бровко Н.В\20230511_133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1031"/>
            <a:ext cx="3522887" cy="2621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лин проект Бровко Н.В\20230511_133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72638"/>
            <a:ext cx="3528392" cy="262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109" y="260648"/>
            <a:ext cx="5760640" cy="4369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Карта текущего состояния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764704"/>
            <a:ext cx="928830" cy="10339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Путь от рабочего стола педагога до шкафа с документацией (1 мин.)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0347" y="1117768"/>
            <a:ext cx="1352238" cy="10339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Поиск нужного конспекта  для проведения образовательного процесса</a:t>
            </a:r>
          </a:p>
          <a:p>
            <a:pPr marL="0" indent="0" algn="ctr">
              <a:buNone/>
            </a:pP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(10 мин.)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69959" y="3384954"/>
            <a:ext cx="1893340" cy="52180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Итого: 47 мин 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1" name="Прямая со стрелкой 10"/>
          <p:cNvCxnSpPr>
            <a:stCxn id="5" idx="3"/>
            <a:endCxn id="6" idx="1"/>
          </p:cNvCxnSpPr>
          <p:nvPr/>
        </p:nvCxnSpPr>
        <p:spPr>
          <a:xfrm>
            <a:off x="1108342" y="1281676"/>
            <a:ext cx="432005" cy="353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78240" y="1034751"/>
            <a:ext cx="1573847" cy="11172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5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Подбор необходимого дидактического и демонстрационного материала в соответствии  с конспектом занятия</a:t>
            </a:r>
          </a:p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(15 мин)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1623" y="2522558"/>
            <a:ext cx="1441988" cy="862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5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 Подготовить раздаточный материал для образовательной деятельности</a:t>
            </a:r>
          </a:p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( 10 </a:t>
            </a:r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мин</a:t>
            </a: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.)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4537" y="2522558"/>
            <a:ext cx="2392861" cy="8849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Подготовка рабочего  места для воспитанников с целью организации образовательной деятельности</a:t>
            </a:r>
          </a:p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(5  мин)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3266089" y="1117661"/>
            <a:ext cx="1782177" cy="9590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Путь педагога от групповой  комнаты до метод. кабинета с целью подбора дидактического и демонстрационного материала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(3 мин)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933839" y="1597202"/>
            <a:ext cx="2787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061266" y="1629303"/>
            <a:ext cx="327723" cy="5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ятно 1 31"/>
          <p:cNvSpPr/>
          <p:nvPr/>
        </p:nvSpPr>
        <p:spPr>
          <a:xfrm>
            <a:off x="2491798" y="1720556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1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33204" y="2506942"/>
            <a:ext cx="1350665" cy="757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50" b="1" dirty="0" smtClean="0">
              <a:solidFill>
                <a:schemeClr val="tx1"/>
              </a:solidFill>
              <a:latin typeface="Futura PT Medium"/>
            </a:endParaRPr>
          </a:p>
          <a:p>
            <a:endParaRPr lang="ru-RU" sz="800" b="1" dirty="0" smtClean="0">
              <a:solidFill>
                <a:schemeClr val="tx1"/>
              </a:solidFill>
              <a:latin typeface="Futura PT Medium"/>
            </a:endParaRPr>
          </a:p>
          <a:p>
            <a:pPr fontAlgn="auto"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Путь педагога </a:t>
            </a: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от метод</a:t>
            </a:r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. кабинета </a:t>
            </a: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до групповой  комнаты</a:t>
            </a:r>
            <a:endParaRPr lang="ru-RU" sz="800" b="1" dirty="0">
              <a:solidFill>
                <a:schemeClr val="tx1"/>
              </a:solidFill>
              <a:latin typeface="Futura PT Medium"/>
            </a:endParaRPr>
          </a:p>
          <a:p>
            <a:pPr fontAlgn="auto"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(3 мин)</a:t>
            </a:r>
          </a:p>
          <a:p>
            <a:pPr algn="ctr"/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884322" y="1634740"/>
            <a:ext cx="1022572" cy="60483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793611" y="2836710"/>
            <a:ext cx="3169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935581" y="2836710"/>
            <a:ext cx="4160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Пятно 1 40"/>
          <p:cNvSpPr/>
          <p:nvPr/>
        </p:nvSpPr>
        <p:spPr>
          <a:xfrm>
            <a:off x="4450552" y="1689235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Пятно 1 47"/>
          <p:cNvSpPr/>
          <p:nvPr/>
        </p:nvSpPr>
        <p:spPr>
          <a:xfrm>
            <a:off x="4822235" y="1720556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" name="Пятно 1 48"/>
          <p:cNvSpPr/>
          <p:nvPr/>
        </p:nvSpPr>
        <p:spPr>
          <a:xfrm>
            <a:off x="6674399" y="1720556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57159" y="4429132"/>
            <a:ext cx="8126710" cy="15201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just">
              <a:buAutoNum type="arabicPeriod"/>
            </a:pPr>
            <a:r>
              <a:rPr lang="ru-RU" sz="1200" dirty="0" smtClean="0">
                <a:latin typeface="Futura PT Medium"/>
              </a:rPr>
              <a:t>Отсутствие систематизации хранения конспектов занятий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Futura PT Medium"/>
              </a:rPr>
              <a:t>Необоснованная потеря времени на путь из групповой комнаты до методического кабинета и обратно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Futura PT Medium"/>
              </a:rPr>
              <a:t>Отсутствие места хранения  демонстрационного и раздаточного материала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Futura PT Medium"/>
              </a:rPr>
              <a:t>Неправильное хранение дидактического и демонстрационного материала</a:t>
            </a:r>
          </a:p>
        </p:txBody>
      </p:sp>
      <p:sp>
        <p:nvSpPr>
          <p:cNvPr id="82" name="Стрелка вправо с вырезом 81"/>
          <p:cNvSpPr/>
          <p:nvPr/>
        </p:nvSpPr>
        <p:spPr>
          <a:xfrm rot="9443935">
            <a:off x="1765950" y="2997068"/>
            <a:ext cx="694403" cy="264613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ятно 1 44"/>
          <p:cNvSpPr/>
          <p:nvPr/>
        </p:nvSpPr>
        <p:spPr>
          <a:xfrm>
            <a:off x="8041828" y="2953756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041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832648" cy="5809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 (муниципальный уровень)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282" y="1285860"/>
            <a:ext cx="3565630" cy="502346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24418" y="2071678"/>
            <a:ext cx="1217663" cy="3851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Федеральный уровень - 0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3071" y="2643182"/>
            <a:ext cx="1440159" cy="54252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Региональный уровень - 0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3398" y="3429000"/>
            <a:ext cx="1719506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Муниципальный  уровень - 4</a:t>
            </a:r>
            <a:endParaRPr lang="ru-RU" sz="1200" b="1" dirty="0"/>
          </a:p>
        </p:txBody>
      </p:sp>
      <p:sp>
        <p:nvSpPr>
          <p:cNvPr id="18" name="Пятно 1 17"/>
          <p:cNvSpPr/>
          <p:nvPr/>
        </p:nvSpPr>
        <p:spPr>
          <a:xfrm>
            <a:off x="2492608" y="4086506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1914276" y="4086506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1423817" y="4067732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882377" y="4067732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1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9872" y="3501008"/>
            <a:ext cx="5256584" cy="1728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систематизации хранения конспектов занятий.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Необоснованная потеря времени на путь из групповой комнаты до методического кабинета и обратно.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места хранения  демонстрационного и раздаточного материала.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картотеки дидактического и демонстрационного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22571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480720" cy="4320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  <a:t>П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Futura PT Medium"/>
              </a:rPr>
              <a:t>лан мероприятий по устранению проблем</a:t>
            </a: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/>
            </a:r>
            <a:b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96244"/>
              </p:ext>
            </p:extLst>
          </p:nvPr>
        </p:nvGraphicFramePr>
        <p:xfrm>
          <a:off x="251520" y="1412776"/>
          <a:ext cx="8715437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54"/>
                <a:gridCol w="1841171"/>
                <a:gridCol w="2058993"/>
                <a:gridCol w="2124298"/>
                <a:gridCol w="991367"/>
                <a:gridCol w="1242054"/>
              </a:tblGrid>
              <a:tr h="51282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</a:t>
                      </a:r>
                    </a:p>
                    <a:p>
                      <a:r>
                        <a:rPr lang="ru-RU" sz="1000" dirty="0" smtClean="0"/>
                        <a:t>п/п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Выявленная проблема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Причина проблемы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Срок реализации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   Ответственные </a:t>
                      </a:r>
                      <a:endParaRPr lang="ru-RU" sz="1000" dirty="0"/>
                    </a:p>
                  </a:txBody>
                  <a:tcPr/>
                </a:tc>
              </a:tr>
              <a:tr h="10059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систематизации хранения конспектов занятий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конспектов занятий в папке хаотичное, нет содержания и нумерации страниц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Разделить  конспекты занятий по разным папкам с указанием направления развивающей работы.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содержания с указанием вида деятельности, нумерация страниц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Н.В. Бровко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 Шергина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84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Необоснованная потеря времени на путь из групповой комнаты до методического кабинета и обратно.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Демонстрационный и 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дидактический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 находится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другом кабинете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Высвобождение дополнительного места хранения для демонстрационного и дидактического материала в групповой комнате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отделением дневного пребывания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В.А. Евграфова,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Н.В. Бровко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84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места хранения  демонстрационного и раздаточного материала.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дополнительного 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хранения демонстрационного и дидактического материала в групповой комнате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095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Неправильное хранение дидактического и демонстрационного материала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картотеки дидактического и демонстрационного материала.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картотеки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дидактического и демонстрационного материала.</a:t>
                      </a: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Н.В. Бровко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 в социальной сфере 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Т.С. Панченко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12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616624" cy="504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Карта </a:t>
            </a:r>
            <a:r>
              <a:rPr lang="ru-RU" sz="2800" dirty="0" smtClean="0"/>
              <a:t>целевого состояния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6800" y="1891783"/>
            <a:ext cx="1191767" cy="9742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Путь от рабочего стола педагога до шкафа с документацией </a:t>
            </a:r>
            <a:endParaRPr lang="ru-RU" sz="80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(1 </a:t>
            </a:r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мин.)</a:t>
            </a:r>
          </a:p>
        </p:txBody>
      </p:sp>
      <p:sp>
        <p:nvSpPr>
          <p:cNvPr id="20" name="Объект 5"/>
          <p:cNvSpPr>
            <a:spLocks noGrp="1"/>
          </p:cNvSpPr>
          <p:nvPr>
            <p:ph idx="1"/>
          </p:nvPr>
        </p:nvSpPr>
        <p:spPr>
          <a:xfrm>
            <a:off x="1909351" y="1886493"/>
            <a:ext cx="1316570" cy="917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нужного конспекта  для проведения образовательного процесса</a:t>
            </a:r>
          </a:p>
          <a:p>
            <a:pPr marL="0" indent="0" algn="ctr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мин.)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849195" y="1891783"/>
            <a:ext cx="1874933" cy="9816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необходимого дидактического и демонстрационного материала в 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конспектом занятия  (3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</a:t>
            </a: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6300192" y="1909570"/>
            <a:ext cx="1861476" cy="984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 для образовательной 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мин.)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92080" y="3843524"/>
            <a:ext cx="2016224" cy="9864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50" b="1" dirty="0" smtClean="0">
              <a:solidFill>
                <a:schemeClr val="tx1"/>
              </a:solidFill>
              <a:latin typeface="Futura PT Medium"/>
            </a:endParaRPr>
          </a:p>
          <a:p>
            <a:endParaRPr lang="ru-RU" sz="800" b="1" dirty="0" smtClean="0">
              <a:solidFill>
                <a:schemeClr val="tx1"/>
              </a:solidFill>
              <a:latin typeface="Futura PT Medium"/>
            </a:endParaRPr>
          </a:p>
          <a:p>
            <a:pPr algn="l"/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Подготовка рабочего  места для воспитанников с целью организации образовательной </a:t>
            </a:r>
            <a:r>
              <a:rPr lang="ru-RU" sz="800" b="1" dirty="0" smtClean="0">
                <a:solidFill>
                  <a:schemeClr val="tx1"/>
                </a:solidFill>
                <a:latin typeface="Futura PT Medium"/>
              </a:rPr>
              <a:t>деятельности (5  </a:t>
            </a:r>
            <a:r>
              <a:rPr lang="ru-RU" sz="800" b="1" dirty="0">
                <a:solidFill>
                  <a:schemeClr val="tx1"/>
                </a:solidFill>
                <a:latin typeface="Futura PT Medium"/>
              </a:rPr>
              <a:t>мин)</a:t>
            </a:r>
          </a:p>
          <a:p>
            <a:pPr algn="ctr"/>
            <a:endParaRPr lang="ru-RU" dirty="0"/>
          </a:p>
        </p:txBody>
      </p:sp>
      <p:sp>
        <p:nvSpPr>
          <p:cNvPr id="30" name="Объект 5"/>
          <p:cNvSpPr txBox="1">
            <a:spLocks/>
          </p:cNvSpPr>
          <p:nvPr/>
        </p:nvSpPr>
        <p:spPr>
          <a:xfrm>
            <a:off x="2816510" y="4149080"/>
            <a:ext cx="1196430" cy="63995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Итого: 15-20 мин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37" name="Стрелка вправо с вырезом 36"/>
          <p:cNvSpPr/>
          <p:nvPr/>
        </p:nvSpPr>
        <p:spPr>
          <a:xfrm rot="10800000">
            <a:off x="4283968" y="4336752"/>
            <a:ext cx="694403" cy="264613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20837" y="2378913"/>
            <a:ext cx="3276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288763" y="2357336"/>
            <a:ext cx="419141" cy="29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724128" y="2357336"/>
            <a:ext cx="442192" cy="10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33"/>
          <p:cNvCxnSpPr/>
          <p:nvPr/>
        </p:nvCxnSpPr>
        <p:spPr>
          <a:xfrm rot="5400000">
            <a:off x="6245316" y="3120011"/>
            <a:ext cx="901842" cy="5040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8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14151</TotalTime>
  <Words>748</Words>
  <Application>Microsoft Office PowerPoint</Application>
  <PresentationFormat>Экран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Оптимизация рабочего процесса по подготовке педагога к образовательной деятельности Муниципального казенного учреждения  «Социально-реабилитационный центр для несовершеннолетних «Теплый дом»  Беловского городского округа</vt:lpstr>
      <vt:lpstr> Паспорт   проекта  </vt:lpstr>
      <vt:lpstr>Цели и эффекты проекта</vt:lpstr>
      <vt:lpstr>Процесс, границы и обоснование проекта</vt:lpstr>
      <vt:lpstr> Составление карты текущего состояния процесса</vt:lpstr>
      <vt:lpstr>Карта текущего состояния</vt:lpstr>
      <vt:lpstr>Пирамида проблем (муниципальный уровень) </vt:lpstr>
      <vt:lpstr>  План мероприятий по устранению проблем </vt:lpstr>
      <vt:lpstr>Карта целевого состояния</vt:lpstr>
      <vt:lpstr>ВИЗУАЛИЗАЦИЯ РЕЗУЛЬТАТОВ</vt:lpstr>
      <vt:lpstr>ВИЗУАЛИЗАЦИЯ РЕЗУЛЬТАТОВ</vt:lpstr>
      <vt:lpstr> ВИЗУАЛИЗАЦИЯ РЕЗУЛЬТАТОВ </vt:lpstr>
      <vt:lpstr>Достигнутые результаты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851</cp:revision>
  <cp:lastPrinted>2023-05-10T07:58:55Z</cp:lastPrinted>
  <dcterms:created xsi:type="dcterms:W3CDTF">2007-01-29T08:57:19Z</dcterms:created>
  <dcterms:modified xsi:type="dcterms:W3CDTF">2023-12-28T01:28:54Z</dcterms:modified>
</cp:coreProperties>
</file>