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0.jpeg" ContentType="image/jpeg"/>
  <Override PartName="/ppt/media/image21.png" ContentType="image/png"/>
  <Override PartName="/ppt/media/image12.jpeg" ContentType="image/jpeg"/>
  <Override PartName="/ppt/media/image17.png" ContentType="image/png"/>
  <Override PartName="/ppt/media/image7.jpeg" ContentType="image/jpeg"/>
  <Override PartName="/ppt/media/image11.jpeg" ContentType="image/jpeg"/>
  <Override PartName="/ppt/media/image15.png" ContentType="image/png"/>
  <Override PartName="/ppt/media/image6.jpeg" ContentType="image/jpeg"/>
  <Override PartName="/ppt/media/image13.jpeg" ContentType="image/jpeg"/>
  <Override PartName="/ppt/media/image8.jpeg" ContentType="image/jpeg"/>
  <Override PartName="/ppt/media/image5.png" ContentType="image/png"/>
  <Override PartName="/ppt/media/image23.jpeg" ContentType="image/jpeg"/>
  <Override PartName="/ppt/media/image4.png" ContentType="image/png"/>
  <Override PartName="/ppt/media/image22.jpeg" ContentType="image/jpeg"/>
  <Override PartName="/ppt/media/image20.png" ContentType="image/png"/>
  <Override PartName="/ppt/media/image19.jpeg" ContentType="image/jpeg"/>
  <Override PartName="/ppt/media/image14.png" ContentType="image/png"/>
  <Override PartName="/ppt/media/image1.jpeg" ContentType="image/jpeg"/>
  <Override PartName="/ppt/media/image9.png" ContentType="image/png"/>
  <Override PartName="/ppt/media/image18.png" ContentType="image/png"/>
  <Override PartName="/ppt/media/image24.png" ContentType="image/png"/>
  <Override PartName="/ppt/media/image16.png" ContentType="image/png"/>
  <Override PartName="/ppt/media/image2.png" ContentType="image/png"/>
  <Override PartName="/ppt/media/image3.jpeg" ContentType="image/jpe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min ДО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0</c:f>
              <c:numCache>
                <c:formatCode>General</c:formatCode>
                <c:ptCount val="4"/>
                <c:pt idx="0">
                  <c:v>15.4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max ДО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1</c:f>
              <c:numCache>
                <c:formatCode>General</c:formatCode>
                <c:ptCount val="4"/>
                <c:pt idx="1">
                  <c:v>252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2</c:f>
              <c:numCache>
                <c:formatCode>General</c:formatCode>
                <c:ptCount val="4"/>
              </c:numCache>
            </c:numRef>
          </c:val>
        </c:ser>
        <c:gapWidth val="150"/>
        <c:shape val="cylinder"/>
        <c:axId val="19692354"/>
        <c:axId val="68031336"/>
        <c:axId val="0"/>
      </c:bar3DChart>
      <c:catAx>
        <c:axId val="1969235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8031336"/>
        <c:crosses val="autoZero"/>
        <c:auto val="1"/>
        <c:lblAlgn val="ctr"/>
        <c:lblOffset val="100"/>
        <c:noMultiLvlLbl val="0"/>
      </c:catAx>
      <c:valAx>
        <c:axId val="68031336"/>
        <c:scaling>
          <c:orientation val="minMax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9692354"/>
        <c:crossBetween val="between"/>
      </c:valAx>
    </c:plotArea>
    <c:legend>
      <c:legendPos val="r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759729438290364"/>
          <c:y val="0.0343084847895811"/>
          <c:w val="0.642780119596118"/>
          <c:h val="0.8939644280299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min ПОСЛЕ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0</c:f>
              <c:numCache>
                <c:formatCode>General</c:formatCode>
                <c:ptCount val="4"/>
                <c:pt idx="0">
                  <c:v>7.2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max ПОСЛЕ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1</c:f>
              <c:numCache>
                <c:formatCode>General</c:formatCode>
                <c:ptCount val="4"/>
                <c:pt idx="1">
                  <c:v>36.4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2</c:f>
              <c:numCache>
                <c:formatCode>General</c:formatCode>
                <c:ptCount val="4"/>
              </c:numCache>
            </c:numRef>
          </c:val>
        </c:ser>
        <c:gapWidth val="150"/>
        <c:shape val="cylinder"/>
        <c:axId val="76660133"/>
        <c:axId val="30305285"/>
        <c:axId val="0"/>
      </c:bar3DChart>
      <c:catAx>
        <c:axId val="7666013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0305285"/>
        <c:crosses val="autoZero"/>
        <c:auto val="1"/>
        <c:lblAlgn val="ctr"/>
        <c:lblOffset val="100"/>
        <c:noMultiLvlLbl val="0"/>
      </c:catAx>
      <c:valAx>
        <c:axId val="30305285"/>
        <c:scaling>
          <c:orientation val="minMax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6660133"/>
        <c:crossBetween val="between"/>
      </c:valAx>
    </c:plotArea>
    <c:legend>
      <c:legendPos val="r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BCCD518-9824-4785-AF70-A990297D04F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7"/>
          </p:nvPr>
        </p:nvSpPr>
        <p:spPr>
          <a:xfrm>
            <a:off x="3851280" y="94280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26ECEA-CCEB-4A8A-89DC-AB62B23269A9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730575-6F9E-4150-AA39-7F8B78CA58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EBF245-1A47-45D0-9C4E-2D89387BDD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8A97A8-9EAE-4D22-A6D9-2FC1A7572C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1B2B32-CEAA-43C6-B7BF-0AB9F6A806F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2B7308-68AF-44F0-9F46-F3E9930E77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03CE0D-2EC4-4710-8113-864D57FD63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2B47D8-FA93-438F-8840-3D8CE9B003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4B1EEE-94AA-4A02-BDE3-D8AE50E42A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2E2635-92C5-463B-9402-0418C18985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F291E3-AB12-4CD1-BA5F-5C7A44FC102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275888-E052-405D-80F3-8520A7AA525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1D5BD4C-3614-4A41-AC2A-AB7E14489A0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3226929-C060-48AE-B3D4-993FAB94C605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960" cy="12639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480" cy="9306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1640" y="2061000"/>
            <a:ext cx="8640720" cy="1384560"/>
          </a:xfrm>
          <a:prstGeom prst="rect">
            <a:avLst/>
          </a:prstGeom>
          <a:noFill/>
          <a:ln w="2556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3b4555"/>
                </a:solidFill>
                <a:latin typeface="Times New Roman"/>
              </a:rPr>
              <a:t>«Оптимизация процесса внесения данных в портфолио педагога и их обработки в единой электронной базе»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Содержимое 4"/>
          <p:cNvSpPr/>
          <p:nvPr/>
        </p:nvSpPr>
        <p:spPr>
          <a:xfrm>
            <a:off x="7715160" y="214200"/>
            <a:ext cx="928440" cy="92844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9050">
            <a:solidFill>
              <a:srgbClr val="ffff00"/>
            </a:solidFill>
            <a:round/>
          </a:ln>
          <a:effectLst>
            <a:outerShdw blurRad="38088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2" descr="D:\Work\Bachti\!!!ВНУТРЕННИЕ\декабрь\презентация\gerb_obl.png"/>
          <p:cNvPicPr/>
          <p:nvPr/>
        </p:nvPicPr>
        <p:blipFill>
          <a:blip r:embed="rId2"/>
          <a:stretch/>
        </p:blipFill>
        <p:spPr>
          <a:xfrm>
            <a:off x="571320" y="0"/>
            <a:ext cx="1642680" cy="121392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6" descr="БеловоГО-ПП-04"/>
          <p:cNvPicPr/>
          <p:nvPr/>
        </p:nvPicPr>
        <p:blipFill>
          <a:blip r:embed="rId3"/>
          <a:stretch/>
        </p:blipFill>
        <p:spPr>
          <a:xfrm>
            <a:off x="142920" y="142920"/>
            <a:ext cx="647640" cy="1079640"/>
          </a:xfrm>
          <a:prstGeom prst="rect">
            <a:avLst/>
          </a:prstGeom>
          <a:ln w="0">
            <a:noFill/>
          </a:ln>
        </p:spPr>
      </p:pic>
      <p:sp>
        <p:nvSpPr>
          <p:cNvPr id="135" name="TextBox 5"/>
          <p:cNvSpPr/>
          <p:nvPr/>
        </p:nvSpPr>
        <p:spPr>
          <a:xfrm>
            <a:off x="179640" y="5085360"/>
            <a:ext cx="324000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Муниципальное казенное учреждение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«Социально-реабилитационный центр для несовершеннолетних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«Теплый дом» 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Беловского городского округа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36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ПРОБЛЕМ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Прямоугольник 5"/>
          <p:cNvSpPr/>
          <p:nvPr/>
        </p:nvSpPr>
        <p:spPr>
          <a:xfrm>
            <a:off x="4356000" y="2349000"/>
            <a:ext cx="4320000" cy="23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1" name="Заголовок 1"/>
          <p:cNvSpPr/>
          <p:nvPr/>
        </p:nvSpPr>
        <p:spPr>
          <a:xfrm>
            <a:off x="930240" y="5477400"/>
            <a:ext cx="201600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БЫЛО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icture 2"/>
          <p:cNvSpPr/>
          <p:nvPr/>
        </p:nvSpPr>
        <p:spPr>
          <a:xfrm>
            <a:off x="930240" y="1674000"/>
            <a:ext cx="3425400" cy="305064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1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icture 3"/>
          <p:cNvSpPr/>
          <p:nvPr/>
        </p:nvSpPr>
        <p:spPr>
          <a:xfrm rot="756000">
            <a:off x="5057280" y="1478880"/>
            <a:ext cx="3506760" cy="233568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2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icture 4"/>
          <p:cNvSpPr/>
          <p:nvPr/>
        </p:nvSpPr>
        <p:spPr>
          <a:xfrm>
            <a:off x="3515040" y="3717000"/>
            <a:ext cx="5261400" cy="295956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3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91D82B-75BC-44C2-B7DA-AD9110A88D72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36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Box 5"/>
          <p:cNvSpPr/>
          <p:nvPr/>
        </p:nvSpPr>
        <p:spPr>
          <a:xfrm>
            <a:off x="1152360" y="1196640"/>
            <a:ext cx="6496560" cy="5162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</a:rPr>
              <a:t>Дистанционное обучение специалистов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Заголовок 1"/>
          <p:cNvSpPr/>
          <p:nvPr/>
        </p:nvSpPr>
        <p:spPr>
          <a:xfrm>
            <a:off x="5679360" y="5478120"/>
            <a:ext cx="201600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СТАЛО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Picture 2" descr=""/>
          <p:cNvPicPr/>
          <p:nvPr/>
        </p:nvPicPr>
        <p:blipFill>
          <a:blip r:embed="rId1"/>
          <a:srcRect l="0" t="0" r="17856" b="0"/>
          <a:stretch/>
        </p:blipFill>
        <p:spPr>
          <a:xfrm>
            <a:off x="683640" y="2277000"/>
            <a:ext cx="3049200" cy="208800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3" descr=""/>
          <p:cNvPicPr/>
          <p:nvPr/>
        </p:nvPicPr>
        <p:blipFill>
          <a:blip r:embed="rId2"/>
          <a:srcRect l="7445" t="0" r="10949" b="0"/>
          <a:stretch/>
        </p:blipFill>
        <p:spPr>
          <a:xfrm>
            <a:off x="1678680" y="4293000"/>
            <a:ext cx="3015720" cy="20786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4" descr="C:\Users\Marina\Downloads\Безымянный2.jpg"/>
          <p:cNvPicPr/>
          <p:nvPr/>
        </p:nvPicPr>
        <p:blipFill>
          <a:blip r:embed="rId3"/>
          <a:stretch/>
        </p:blipFill>
        <p:spPr>
          <a:xfrm>
            <a:off x="6012000" y="1917000"/>
            <a:ext cx="2520360" cy="18162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5" descr="C:\Users\Marina\Downloads\Безымянный1.jpg"/>
          <p:cNvPicPr/>
          <p:nvPr/>
        </p:nvPicPr>
        <p:blipFill>
          <a:blip r:embed="rId4"/>
          <a:stretch/>
        </p:blipFill>
        <p:spPr>
          <a:xfrm>
            <a:off x="4722120" y="3321000"/>
            <a:ext cx="3165480" cy="17794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4C8083-7CA4-4DB9-8BE8-6FD2EB3D2EBD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043640" y="1628640"/>
            <a:ext cx="7056360" cy="2307960"/>
          </a:xfrm>
          <a:prstGeom prst="rect">
            <a:avLst/>
          </a:prstGeom>
          <a:noFill/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Спасибо </a:t>
            </a:r>
            <a:br>
              <a:rPr sz="7200"/>
            </a:b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за внимание!</a:t>
            </a: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539640" y="0"/>
            <a:ext cx="1642680" cy="1213920"/>
          </a:xfrm>
          <a:prstGeom prst="rect">
            <a:avLst/>
          </a:prstGeom>
          <a:ln w="0">
            <a:noFill/>
          </a:ln>
        </p:spPr>
      </p:pic>
      <p:pic>
        <p:nvPicPr>
          <p:cNvPr id="264" name="Рисунок 3" descr="БеловоГО-ПП-04"/>
          <p:cNvPicPr/>
          <p:nvPr/>
        </p:nvPicPr>
        <p:blipFill>
          <a:blip r:embed="rId2"/>
          <a:stretch/>
        </p:blipFill>
        <p:spPr>
          <a:xfrm>
            <a:off x="142920" y="142920"/>
            <a:ext cx="647640" cy="1079640"/>
          </a:xfrm>
          <a:prstGeom prst="rect">
            <a:avLst/>
          </a:prstGeom>
          <a:ln w="0">
            <a:noFill/>
          </a:ln>
        </p:spPr>
      </p:pic>
      <p:sp>
        <p:nvSpPr>
          <p:cNvPr id="265" name="Содержимое 4"/>
          <p:cNvSpPr/>
          <p:nvPr/>
        </p:nvSpPr>
        <p:spPr>
          <a:xfrm>
            <a:off x="1907640" y="260640"/>
            <a:ext cx="996480" cy="996480"/>
          </a:xfrm>
          <a:prstGeom prst="ellipse">
            <a:avLst/>
          </a:prstGeom>
          <a:blipFill rotWithShape="0">
            <a:blip r:embed="rId3"/>
            <a:srcRect/>
            <a:stretch/>
          </a:blipFill>
          <a:ln cap="rnd" w="28575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Объект 4"/>
          <p:cNvGraphicFramePr/>
          <p:nvPr/>
        </p:nvGraphicFramePr>
        <p:xfrm>
          <a:off x="134640" y="2204640"/>
          <a:ext cx="8784720" cy="4429080"/>
        </p:xfrm>
        <a:graphic>
          <a:graphicData uri="http://schemas.openxmlformats.org/drawingml/2006/table">
            <a:tbl>
              <a:tblPr/>
              <a:tblGrid>
                <a:gridCol w="1296000"/>
                <a:gridCol w="1224000"/>
                <a:gridCol w="1224000"/>
                <a:gridCol w="1366560"/>
                <a:gridCol w="3673800"/>
              </a:tblGrid>
              <a:tr h="348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Общие данные: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Обоснование: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Заказчик: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 МКУ СРЦН «Теплый дом» – А.Н. Петрова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 Большие затраты времени на оформление папки портфолио (бумажный вариант)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Процесс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Внесение данных в портфолио педагога и их обработка в единой электронной базе МКУ СРЦН «Теплый дом»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Границы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процесса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момента выхода педагога на рабочее место и  до момента внесения  данных в портфолио педагога в единой электронной базе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Руководитель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проекта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Павлова Юлия Николаевна – заведующий отделением социальной реабилитации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Команда проекта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М.В. Пожидаева, Т.А. Зырянова, В.А. Евграфова, Д.В. Шитяева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4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Цели и эффекты: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Сроки: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</a:tr>
              <a:tr h="3398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Текущий показатель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Целевой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rowSpan="5"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 Согласование паспорта лин-проекта  – 01.09.2022  г.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2. Картирование текущего состояния (с 12.09.2022 по 07.10.222г.).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3. Анализ проблем и потерь (с 11.10.2022 по 21.10.2022г.).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4. Составление карты целевого состояния (с 01.11.2022 по 11.11.2022г.).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5. Разработка плана мероприятий (с 14.11.2022 по 30.11.2022г.).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6. Защита плана мероприятий перед заказчиком  ( 05.12.2022 г).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7. Внедрение улучшений (с 12.12.2022 по 27.01.2023г.).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8. Мониторинг результатов (с 30.01.2023 по 22.02.2023г.).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9. Закрытие лин-проекта (24.02.2023г.).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10. Мониторинг стабильности достигнутых результатов  (17.04.2023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5180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Сокращение времени на внесение данных в портфолио педагога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 час.40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252час.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час. 20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 36 час. 40 мин.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78920">
                <a:tc gridSpan="2">
                  <a:txBody>
                    <a:bodyPr anchor="t">
                      <a:noAutofit/>
                    </a:bodyPr>
                    <a:p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2400">
                <a:tc gridSpan="4">
                  <a:txBody>
                    <a:bodyPr anchor="t">
                      <a:noAutofit/>
                    </a:bodyPr>
                    <a:p>
                      <a:endParaRPr b="1" lang="ru-RU" sz="1000" spc="-1" strike="noStrike" u="sng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7480">
                <a:tc gridSpan="4">
                  <a:txBody>
                    <a:bodyPr anchor="t">
                      <a:noAutofit/>
                    </a:bodyPr>
                    <a:p>
                      <a:endParaRPr b="0" lang="ru-RU" sz="9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37" name="Прямоугольник 5"/>
          <p:cNvSpPr/>
          <p:nvPr/>
        </p:nvSpPr>
        <p:spPr>
          <a:xfrm>
            <a:off x="78840" y="829080"/>
            <a:ext cx="8786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Оптимизация процесса внесения данных в портфолио педагога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и их обработки в единой электронной базе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Прямоугольник 6"/>
          <p:cNvSpPr/>
          <p:nvPr/>
        </p:nvSpPr>
        <p:spPr>
          <a:xfrm>
            <a:off x="-75600" y="367560"/>
            <a:ext cx="85687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Муниципальное казенное учреждение  «Социально-реабилитационный центр для несовершеннолетних 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«Теплый дом» Беловского городского округа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043640" y="44640"/>
            <a:ext cx="6938640" cy="3492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Паспорт   проекта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6480000" y="1440000"/>
            <a:ext cx="228816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</a:rPr>
              <a:t>Утверждаю: ________________________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</a:rPr>
              <a:t>Петрова А.Н.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</a:rPr>
              <a:t>Директор МКУ СРЦН «Теплый дом»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5" descr="C:\Users\79511\Downloads\IMG_20221215_134820_216.jpg"/>
          <p:cNvPicPr/>
          <p:nvPr/>
        </p:nvPicPr>
        <p:blipFill>
          <a:blip r:embed="rId1"/>
          <a:srcRect l="18723" t="0" r="0" b="0"/>
          <a:stretch/>
        </p:blipFill>
        <p:spPr>
          <a:xfrm>
            <a:off x="3780720" y="1305000"/>
            <a:ext cx="2006280" cy="191700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67640" y="1268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3000"/>
          </a:bodyPr>
          <a:p>
            <a:pPr indent="0" algn="ctr">
              <a:lnSpc>
                <a:spcPct val="100000"/>
              </a:lnSpc>
              <a:buNone/>
            </a:pPr>
            <a:br>
              <a:rPr sz="4400"/>
            </a:b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Заголовок 1"/>
          <p:cNvSpPr/>
          <p:nvPr/>
        </p:nvSpPr>
        <p:spPr>
          <a:xfrm>
            <a:off x="873720" y="217800"/>
            <a:ext cx="6696360" cy="7196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Команда проекта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2"/>
          <a:stretch/>
        </p:blipFill>
        <p:spPr>
          <a:xfrm>
            <a:off x="696600" y="1268640"/>
            <a:ext cx="1961280" cy="1865160"/>
          </a:xfrm>
          <a:prstGeom prst="rect">
            <a:avLst/>
          </a:prstGeom>
          <a:ln w="19050">
            <a:solidFill>
              <a:srgbClr val="327fbe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sp>
        <p:nvSpPr>
          <p:cNvPr id="145" name="TextBox 14"/>
          <p:cNvSpPr/>
          <p:nvPr/>
        </p:nvSpPr>
        <p:spPr>
          <a:xfrm>
            <a:off x="5379120" y="6488640"/>
            <a:ext cx="26956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педагоги учреждения  -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П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6" descr="C:\Users\79511\Downloads\IMG-20221215-WA0017.jpg"/>
          <p:cNvPicPr/>
          <p:nvPr/>
        </p:nvPicPr>
        <p:blipFill>
          <a:blip r:embed="rId3"/>
          <a:srcRect l="19423" t="20212" r="0" b="16436"/>
          <a:stretch/>
        </p:blipFill>
        <p:spPr>
          <a:xfrm>
            <a:off x="6574680" y="3886920"/>
            <a:ext cx="1991520" cy="208728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sp>
        <p:nvSpPr>
          <p:cNvPr id="147" name="Прямоугольник 6"/>
          <p:cNvSpPr/>
          <p:nvPr/>
        </p:nvSpPr>
        <p:spPr>
          <a:xfrm>
            <a:off x="466920" y="3175920"/>
            <a:ext cx="24483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Директор (Д)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Прямоугольник 7"/>
          <p:cNvSpPr/>
          <p:nvPr/>
        </p:nvSpPr>
        <p:spPr>
          <a:xfrm>
            <a:off x="3641040" y="3197520"/>
            <a:ext cx="22856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Заместитель директора по ВиРР (ВР)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Прямоугольник 12"/>
          <p:cNvSpPr/>
          <p:nvPr/>
        </p:nvSpPr>
        <p:spPr>
          <a:xfrm>
            <a:off x="6739200" y="5956200"/>
            <a:ext cx="1816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Программист (ПК)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Прямоугольник 13"/>
          <p:cNvSpPr/>
          <p:nvPr/>
        </p:nvSpPr>
        <p:spPr>
          <a:xfrm>
            <a:off x="6865560" y="5658840"/>
            <a:ext cx="14202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Д.В. Шитяева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23"/>
          <p:cNvSpPr/>
          <p:nvPr/>
        </p:nvSpPr>
        <p:spPr>
          <a:xfrm>
            <a:off x="872640" y="2768400"/>
            <a:ext cx="13392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А.Н. Петрова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оугольник 24"/>
          <p:cNvSpPr/>
          <p:nvPr/>
        </p:nvSpPr>
        <p:spPr>
          <a:xfrm>
            <a:off x="3981600" y="2837160"/>
            <a:ext cx="160452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М.В. Пожидаева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2" descr="C:\Users\Marina\Downloads\20201113_093444.jpg"/>
          <p:cNvPicPr/>
          <p:nvPr/>
        </p:nvPicPr>
        <p:blipFill>
          <a:blip r:embed="rId4"/>
          <a:stretch/>
        </p:blipFill>
        <p:spPr>
          <a:xfrm rot="5400000">
            <a:off x="6680520" y="1484280"/>
            <a:ext cx="1934640" cy="1509120"/>
          </a:xfrm>
          <a:prstGeom prst="rect">
            <a:avLst/>
          </a:prstGeom>
          <a:ln w="0">
            <a:noFill/>
          </a:ln>
        </p:spPr>
      </p:pic>
      <p:sp>
        <p:nvSpPr>
          <p:cNvPr id="154" name="Прямоугольник 25"/>
          <p:cNvSpPr/>
          <p:nvPr/>
        </p:nvSpPr>
        <p:spPr>
          <a:xfrm>
            <a:off x="6921360" y="2883960"/>
            <a:ext cx="140184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Ю.Н. Павлова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26"/>
          <p:cNvSpPr/>
          <p:nvPr/>
        </p:nvSpPr>
        <p:spPr>
          <a:xfrm>
            <a:off x="6042600" y="3103920"/>
            <a:ext cx="310104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Руководитель проекта. Завидующий отделение социальной реабилитации (З)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3" descr="C:\Users\Marina\Downloads\1.jpg"/>
          <p:cNvPicPr/>
          <p:nvPr/>
        </p:nvPicPr>
        <p:blipFill>
          <a:blip r:embed="rId5"/>
          <a:srcRect l="0" t="0" r="0" b="16090"/>
          <a:stretch/>
        </p:blipFill>
        <p:spPr>
          <a:xfrm>
            <a:off x="696600" y="3925440"/>
            <a:ext cx="1944720" cy="2030760"/>
          </a:xfrm>
          <a:prstGeom prst="rect">
            <a:avLst/>
          </a:prstGeom>
          <a:ln w="0">
            <a:noFill/>
          </a:ln>
        </p:spPr>
      </p:pic>
      <p:sp>
        <p:nvSpPr>
          <p:cNvPr id="157" name="Прямоугольник 27"/>
          <p:cNvSpPr/>
          <p:nvPr/>
        </p:nvSpPr>
        <p:spPr>
          <a:xfrm>
            <a:off x="928440" y="5617800"/>
            <a:ext cx="152532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В.А. Евграфова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Прямоугольник 28"/>
          <p:cNvSpPr/>
          <p:nvPr/>
        </p:nvSpPr>
        <p:spPr>
          <a:xfrm>
            <a:off x="464040" y="5956200"/>
            <a:ext cx="26434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Завидующий отделение дневного пребывания (З)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Picture 4" descr="C:\Users\Marina\Downloads\3 (1).jpg"/>
          <p:cNvPicPr/>
          <p:nvPr/>
        </p:nvPicPr>
        <p:blipFill>
          <a:blip r:embed="rId6"/>
          <a:srcRect l="0" t="0" r="15101" b="0"/>
          <a:stretch/>
        </p:blipFill>
        <p:spPr>
          <a:xfrm>
            <a:off x="3492000" y="3892680"/>
            <a:ext cx="2295360" cy="2092320"/>
          </a:xfrm>
          <a:prstGeom prst="rect">
            <a:avLst/>
          </a:prstGeom>
          <a:ln w="0">
            <a:noFill/>
          </a:ln>
        </p:spPr>
      </p:pic>
      <p:sp>
        <p:nvSpPr>
          <p:cNvPr id="160" name="Прямоугольник 30"/>
          <p:cNvSpPr/>
          <p:nvPr/>
        </p:nvSpPr>
        <p:spPr>
          <a:xfrm>
            <a:off x="3398760" y="5907960"/>
            <a:ext cx="26434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Завидующий приемным отделением (З)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рямоугольник 31"/>
          <p:cNvSpPr/>
          <p:nvPr/>
        </p:nvSpPr>
        <p:spPr>
          <a:xfrm>
            <a:off x="4019760" y="5667840"/>
            <a:ext cx="140796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Т.А. Зырянова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A05CBB-28EE-4EDD-96DD-A5D7D2D2467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Заголовок 1"/>
          <p:cNvSpPr/>
          <p:nvPr/>
        </p:nvSpPr>
        <p:spPr>
          <a:xfrm>
            <a:off x="1087920" y="188640"/>
            <a:ext cx="6618240" cy="76716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Картирование проекта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icture 2"/>
          <p:cNvSpPr/>
          <p:nvPr/>
        </p:nvSpPr>
        <p:spPr>
          <a:xfrm>
            <a:off x="179640" y="1380600"/>
            <a:ext cx="2782080" cy="306108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1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icture 3"/>
          <p:cNvSpPr/>
          <p:nvPr/>
        </p:nvSpPr>
        <p:spPr>
          <a:xfrm>
            <a:off x="3276000" y="2205000"/>
            <a:ext cx="2772360" cy="296712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2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icture 4"/>
          <p:cNvSpPr/>
          <p:nvPr/>
        </p:nvSpPr>
        <p:spPr>
          <a:xfrm>
            <a:off x="6228360" y="3069000"/>
            <a:ext cx="2748600" cy="331776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3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130E0C-A10E-4C4F-BD75-BB8BF39F1215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Прямая со стрелкой 98"/>
          <p:cNvCxnSpPr/>
          <p:nvPr/>
        </p:nvCxnSpPr>
        <p:spPr>
          <a:xfrm flipH="1">
            <a:off x="6026760" y="5924880"/>
            <a:ext cx="634680" cy="9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67" name="Прямая со стрелкой 96"/>
          <p:cNvCxnSpPr/>
          <p:nvPr/>
        </p:nvCxnSpPr>
        <p:spPr>
          <a:xfrm>
            <a:off x="4879080" y="1525680"/>
            <a:ext cx="45540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68" name="Прямая со стрелкой 190"/>
          <p:cNvCxnSpPr/>
          <p:nvPr/>
        </p:nvCxnSpPr>
        <p:spPr>
          <a:xfrm>
            <a:off x="1884600" y="3706920"/>
            <a:ext cx="1227600" cy="360"/>
          </a:xfrm>
          <a:prstGeom prst="straightConnector1">
            <a:avLst/>
          </a:prstGeom>
          <a:ln w="76200">
            <a:solidFill>
              <a:srgbClr val="c0504d"/>
            </a:solidFill>
            <a:round/>
            <a:tailEnd len="med" type="arrow" w="med"/>
          </a:ln>
        </p:spPr>
      </p:cxnSp>
      <p:cxnSp>
        <p:nvCxnSpPr>
          <p:cNvPr id="169" name="Прямая со стрелкой 174"/>
          <p:cNvCxnSpPr/>
          <p:nvPr/>
        </p:nvCxnSpPr>
        <p:spPr>
          <a:xfrm flipH="1">
            <a:off x="6518520" y="6036480"/>
            <a:ext cx="71172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70" name="Прямая со стрелкой 63"/>
          <p:cNvCxnSpPr/>
          <p:nvPr/>
        </p:nvCxnSpPr>
        <p:spPr>
          <a:xfrm flipH="1">
            <a:off x="7772760" y="4511520"/>
            <a:ext cx="6480" cy="73620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71" name="Скругленный прямоугольник 4"/>
          <p:cNvSpPr/>
          <p:nvPr/>
        </p:nvSpPr>
        <p:spPr>
          <a:xfrm>
            <a:off x="788040" y="832680"/>
            <a:ext cx="1905120" cy="13093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Выход педагога на работу в  МКУ СРЦН «Теплый дом</a:t>
            </a:r>
            <a:r>
              <a:rPr b="1" lang="ru-RU" sz="1000" spc="-1" strike="noStrike">
                <a:solidFill>
                  <a:srgbClr val="ffffff"/>
                </a:solidFill>
                <a:latin typeface="Times New Roman"/>
              </a:rPr>
              <a:t>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2" name="Прямая со стрелкой 217"/>
          <p:cNvCxnSpPr/>
          <p:nvPr/>
        </p:nvCxnSpPr>
        <p:spPr>
          <a:xfrm>
            <a:off x="7907760" y="1635120"/>
            <a:ext cx="360" cy="576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73" name="Прямая со стрелкой 29"/>
          <p:cNvCxnSpPr/>
          <p:nvPr/>
        </p:nvCxnSpPr>
        <p:spPr>
          <a:xfrm flipV="1">
            <a:off x="4303080" y="1509120"/>
            <a:ext cx="57636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423440" y="183600"/>
            <a:ext cx="6093720" cy="436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 fontScale="62000"/>
          </a:bodyPr>
          <a:p>
            <a:pPr indent="0" algn="ctr">
              <a:lnSpc>
                <a:spcPct val="100000"/>
              </a:lnSpc>
              <a:buNone/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Карта текущего состояния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502320" y="5293800"/>
            <a:ext cx="2292840" cy="1375200"/>
          </a:xfrm>
          <a:prstGeom prst="rect">
            <a:avLst/>
          </a:prstGeom>
          <a:solidFill>
            <a:srgbClr val="327fbe"/>
          </a:soli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Создание электронной почты педагоа</a:t>
            </a:r>
            <a:endParaRPr b="0" lang="ru-RU" sz="1000" spc="-1" strike="noStrike">
              <a:solidFill>
                <a:srgbClr val="000000"/>
              </a:solidFill>
              <a:latin typeface="Calibri"/>
            </a:endParaRPr>
          </a:p>
          <a:p>
            <a:pPr indent="0"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Д, ГБ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Объект 5"/>
          <p:cNvSpPr/>
          <p:nvPr/>
        </p:nvSpPr>
        <p:spPr>
          <a:xfrm>
            <a:off x="3591720" y="5280840"/>
            <a:ext cx="2359800" cy="14058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Сбор методических материалов для размещения в блоке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педагога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Скругленный прямоугольник 42"/>
          <p:cNvSpPr/>
          <p:nvPr/>
        </p:nvSpPr>
        <p:spPr>
          <a:xfrm>
            <a:off x="134640" y="3013920"/>
            <a:ext cx="2365920" cy="1462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Внесения и обработка  данных в портфолио педагога в единой электронной  базе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1 часа до 42 часов)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chemeClr val="lt1"/>
                </a:solidFill>
                <a:latin typeface="Times New Roman"/>
              </a:rPr>
              <a:t>ПК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8" name="Прямая со стрелкой 200"/>
          <p:cNvCxnSpPr/>
          <p:nvPr/>
        </p:nvCxnSpPr>
        <p:spPr>
          <a:xfrm flipV="1">
            <a:off x="1740600" y="4502880"/>
            <a:ext cx="360" cy="77832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79" name="Прямая со стрелкой 212"/>
          <p:cNvCxnSpPr/>
          <p:nvPr/>
        </p:nvCxnSpPr>
        <p:spPr>
          <a:xfrm>
            <a:off x="2709720" y="1514520"/>
            <a:ext cx="48744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80" name="Прямая со стрелкой 59"/>
          <p:cNvCxnSpPr/>
          <p:nvPr/>
        </p:nvCxnSpPr>
        <p:spPr>
          <a:xfrm>
            <a:off x="7772760" y="3387600"/>
            <a:ext cx="360" cy="3927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81" name="Прямая со стрелкой 86"/>
          <p:cNvCxnSpPr/>
          <p:nvPr/>
        </p:nvCxnSpPr>
        <p:spPr>
          <a:xfrm>
            <a:off x="6518520" y="1525680"/>
            <a:ext cx="64584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82" name="Объект 5"/>
          <p:cNvSpPr/>
          <p:nvPr/>
        </p:nvSpPr>
        <p:spPr>
          <a:xfrm>
            <a:off x="3217320" y="866880"/>
            <a:ext cx="1792800" cy="12754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Определение темы самообразования педагога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6 до 30 часов)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                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3" name="Прямая со стрелкой 67"/>
          <p:cNvCxnSpPr/>
          <p:nvPr/>
        </p:nvCxnSpPr>
        <p:spPr>
          <a:xfrm flipH="1">
            <a:off x="4686480" y="6006960"/>
            <a:ext cx="64800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84" name="Объект 5"/>
          <p:cNvSpPr/>
          <p:nvPr/>
        </p:nvSpPr>
        <p:spPr>
          <a:xfrm>
            <a:off x="5334480" y="832680"/>
            <a:ext cx="2045520" cy="12650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Предоставление темы самообразования педагогом заведующему отделением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10 минут до 42 часов)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П,З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Объект 5"/>
          <p:cNvSpPr/>
          <p:nvPr/>
        </p:nvSpPr>
        <p:spPr>
          <a:xfrm>
            <a:off x="6626520" y="2279520"/>
            <a:ext cx="2292840" cy="12553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Взаимодействие с программистом учреждения по созданию личного блока педагога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10 минут до 42 часов)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П, ПК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Объект 5"/>
          <p:cNvSpPr/>
          <p:nvPr/>
        </p:nvSpPr>
        <p:spPr>
          <a:xfrm>
            <a:off x="6580440" y="3745440"/>
            <a:ext cx="2292840" cy="13161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Создание личного блока педагога на официальном сайте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10 минут до 18 часов)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ПК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Скругленный прямоугольник 66"/>
          <p:cNvSpPr/>
          <p:nvPr/>
        </p:nvSpPr>
        <p:spPr>
          <a:xfrm>
            <a:off x="3112200" y="2709000"/>
            <a:ext cx="2958120" cy="208584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Время протекания процесса 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</a:rPr>
              <a:t>min. 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15 часов 40 мин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</a:rPr>
              <a:t>max.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  252 часа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Скругленный прямоугольник 61"/>
          <p:cNvSpPr/>
          <p:nvPr/>
        </p:nvSpPr>
        <p:spPr>
          <a:xfrm>
            <a:off x="618840" y="5203080"/>
            <a:ext cx="2301120" cy="14256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Отправление материалов по электронной почте программисту учреждения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5 мин до 18 часов)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Объект 5"/>
          <p:cNvSpPr/>
          <p:nvPr/>
        </p:nvSpPr>
        <p:spPr>
          <a:xfrm>
            <a:off x="6518520" y="5237280"/>
            <a:ext cx="2292840" cy="13752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Создание электронной почты педагога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5 минут до 18 часов)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П,ПК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Объект 5"/>
          <p:cNvSpPr/>
          <p:nvPr/>
        </p:nvSpPr>
        <p:spPr>
          <a:xfrm>
            <a:off x="3608280" y="5270400"/>
            <a:ext cx="2359800" cy="14058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Сбор методических материалов  (в электронном виде) для размещения в блоке педагога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 18 часов  до 42 часов)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ятно 1 76"/>
          <p:cNvSpPr/>
          <p:nvPr/>
        </p:nvSpPr>
        <p:spPr>
          <a:xfrm>
            <a:off x="3709800" y="17035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ятно 1 77"/>
          <p:cNvSpPr/>
          <p:nvPr/>
        </p:nvSpPr>
        <p:spPr>
          <a:xfrm>
            <a:off x="5854680" y="18831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ятно 1 79"/>
          <p:cNvSpPr/>
          <p:nvPr/>
        </p:nvSpPr>
        <p:spPr>
          <a:xfrm>
            <a:off x="8657640" y="30996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ятно 1 80"/>
          <p:cNvSpPr/>
          <p:nvPr/>
        </p:nvSpPr>
        <p:spPr>
          <a:xfrm>
            <a:off x="8700840" y="27090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ятно 1 82"/>
          <p:cNvSpPr/>
          <p:nvPr/>
        </p:nvSpPr>
        <p:spPr>
          <a:xfrm>
            <a:off x="8580240" y="46753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ятно 1 83"/>
          <p:cNvSpPr/>
          <p:nvPr/>
        </p:nvSpPr>
        <p:spPr>
          <a:xfrm>
            <a:off x="6401160" y="42411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Пятно 1 84"/>
          <p:cNvSpPr/>
          <p:nvPr/>
        </p:nvSpPr>
        <p:spPr>
          <a:xfrm>
            <a:off x="8674560" y="40694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Пятно 1 85"/>
          <p:cNvSpPr/>
          <p:nvPr/>
        </p:nvSpPr>
        <p:spPr>
          <a:xfrm>
            <a:off x="6496560" y="28983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Пятно 1 87"/>
          <p:cNvSpPr/>
          <p:nvPr/>
        </p:nvSpPr>
        <p:spPr>
          <a:xfrm>
            <a:off x="8075520" y="62337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Пятно 1 88"/>
          <p:cNvSpPr/>
          <p:nvPr/>
        </p:nvSpPr>
        <p:spPr>
          <a:xfrm>
            <a:off x="6858360" y="62618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Пятно 1 89"/>
          <p:cNvSpPr/>
          <p:nvPr/>
        </p:nvSpPr>
        <p:spPr>
          <a:xfrm>
            <a:off x="3608280" y="61239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Пятно 1 90"/>
          <p:cNvSpPr/>
          <p:nvPr/>
        </p:nvSpPr>
        <p:spPr>
          <a:xfrm>
            <a:off x="2463840" y="62337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Пятно 1 91"/>
          <p:cNvSpPr/>
          <p:nvPr/>
        </p:nvSpPr>
        <p:spPr>
          <a:xfrm>
            <a:off x="588240" y="62499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Пятно 1 92"/>
          <p:cNvSpPr/>
          <p:nvPr/>
        </p:nvSpPr>
        <p:spPr>
          <a:xfrm>
            <a:off x="1972080" y="27882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Пятно 1 93"/>
          <p:cNvSpPr/>
          <p:nvPr/>
        </p:nvSpPr>
        <p:spPr>
          <a:xfrm>
            <a:off x="27360" y="36018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Пятно 1 94"/>
          <p:cNvSpPr/>
          <p:nvPr/>
        </p:nvSpPr>
        <p:spPr>
          <a:xfrm>
            <a:off x="114480" y="29077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7" name="Прямая со стрелкой 97"/>
          <p:cNvCxnSpPr/>
          <p:nvPr/>
        </p:nvCxnSpPr>
        <p:spPr>
          <a:xfrm>
            <a:off x="7380000" y="1514520"/>
            <a:ext cx="528120" cy="1152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08" name="Прямая со стрелкой 100"/>
          <p:cNvCxnSpPr/>
          <p:nvPr/>
        </p:nvCxnSpPr>
        <p:spPr>
          <a:xfrm flipH="1">
            <a:off x="2987280" y="6036480"/>
            <a:ext cx="634680" cy="9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09" name="Пятно 1 101"/>
          <p:cNvSpPr/>
          <p:nvPr/>
        </p:nvSpPr>
        <p:spPr>
          <a:xfrm>
            <a:off x="6580440" y="2142720"/>
            <a:ext cx="424440" cy="470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ятно 1 102"/>
          <p:cNvSpPr/>
          <p:nvPr/>
        </p:nvSpPr>
        <p:spPr>
          <a:xfrm>
            <a:off x="5613840" y="5973480"/>
            <a:ext cx="424440" cy="470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ятно 1 103"/>
          <p:cNvSpPr/>
          <p:nvPr/>
        </p:nvSpPr>
        <p:spPr>
          <a:xfrm>
            <a:off x="385560" y="5771880"/>
            <a:ext cx="424440" cy="470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8240" cy="76716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Пирамида проблем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(муниципальный уровень)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Равнобедренный треугольник 5"/>
          <p:cNvSpPr/>
          <p:nvPr/>
        </p:nvSpPr>
        <p:spPr>
          <a:xfrm>
            <a:off x="181440" y="1268640"/>
            <a:ext cx="3240000" cy="53283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4" name="Скругленный прямоугольник 1"/>
          <p:cNvSpPr/>
          <p:nvPr/>
        </p:nvSpPr>
        <p:spPr>
          <a:xfrm>
            <a:off x="1040760" y="2278800"/>
            <a:ext cx="1521360" cy="384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</a:rPr>
              <a:t>Федеральный уровень - 0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Скругленный прямоугольник 7"/>
          <p:cNvSpPr/>
          <p:nvPr/>
        </p:nvSpPr>
        <p:spPr>
          <a:xfrm>
            <a:off x="673200" y="3390480"/>
            <a:ext cx="2255760" cy="54216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Региональный уровень - 0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Скругленный прямоугольник 8"/>
          <p:cNvSpPr/>
          <p:nvPr/>
        </p:nvSpPr>
        <p:spPr>
          <a:xfrm>
            <a:off x="447840" y="4575600"/>
            <a:ext cx="2808000" cy="5036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Местный  уровень</a:t>
            </a:r>
            <a:br>
              <a:rPr sz="1600"/>
            </a:b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(организации) - 3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Скругленный прямоугольник 9"/>
          <p:cNvSpPr/>
          <p:nvPr/>
        </p:nvSpPr>
        <p:spPr>
          <a:xfrm>
            <a:off x="3576960" y="1877400"/>
            <a:ext cx="4861440" cy="40316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Затруднение в выборе актуальной  темы самообразования педагогом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Отсутствие работника на рабочем месте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Неисправность (отсутствие) компьютера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Отсутствие Интернат – соединения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Отсутствие навыков работы на ПК.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Пятно 1 12"/>
          <p:cNvSpPr/>
          <p:nvPr/>
        </p:nvSpPr>
        <p:spPr>
          <a:xfrm>
            <a:off x="479880" y="5474520"/>
            <a:ext cx="575640" cy="6674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Пятно 1 13"/>
          <p:cNvSpPr/>
          <p:nvPr/>
        </p:nvSpPr>
        <p:spPr>
          <a:xfrm>
            <a:off x="1133640" y="5131440"/>
            <a:ext cx="523080" cy="6015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Пятно 1 14"/>
          <p:cNvSpPr/>
          <p:nvPr/>
        </p:nvSpPr>
        <p:spPr>
          <a:xfrm>
            <a:off x="1852200" y="5095440"/>
            <a:ext cx="574560" cy="6735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Пятно 1 23"/>
          <p:cNvSpPr/>
          <p:nvPr/>
        </p:nvSpPr>
        <p:spPr>
          <a:xfrm>
            <a:off x="2369160" y="5569560"/>
            <a:ext cx="658080" cy="6800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Пятно 1 15"/>
          <p:cNvSpPr/>
          <p:nvPr/>
        </p:nvSpPr>
        <p:spPr>
          <a:xfrm>
            <a:off x="1540440" y="5877360"/>
            <a:ext cx="521640" cy="6613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A396A1-162B-46A2-8558-8A6A6B0F8D56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187640" y="188640"/>
            <a:ext cx="6480360" cy="4316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558ed5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15000"/>
          </a:bodyPr>
          <a:p>
            <a:pPr indent="0" algn="ctr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План мероприятий по устранению проблем</a:t>
            </a:r>
            <a:br>
              <a:rPr sz="88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4" name="Объект 4"/>
          <p:cNvGraphicFramePr/>
          <p:nvPr/>
        </p:nvGraphicFramePr>
        <p:xfrm>
          <a:off x="395640" y="1124640"/>
          <a:ext cx="8496720" cy="4982400"/>
        </p:xfrm>
        <a:graphic>
          <a:graphicData uri="http://schemas.openxmlformats.org/drawingml/2006/table">
            <a:tbl>
              <a:tblPr/>
              <a:tblGrid>
                <a:gridCol w="432000"/>
                <a:gridCol w="1512000"/>
                <a:gridCol w="2088000"/>
                <a:gridCol w="1800000"/>
                <a:gridCol w="1453320"/>
                <a:gridCol w="1210680"/>
              </a:tblGrid>
              <a:tr h="293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Причина проблемы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Ответственные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70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Затруднение в выборе актуальной  темы самообразования педагогом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Недостаточная компетентность в области самоопределения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Оказание методической помощи со стороны заведующего отделением.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01.10.2022  - 07.10.2022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Ю.Н. Павлова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В.А. Евграфова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866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работника на рабочем месте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выходной согласно графику,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срочная работа,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Больничный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семейные обстоятельства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Осуществление дистанционного взаимодействия педагога с заведующим отделением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08.10.2022 – 12.10.2022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Ю.Н. Павлова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В.А. Евграфова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</a:tr>
              <a:tr h="5277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Неисправность (отсутствие) компьютера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Низкий материальный уровень. Большие затраты на ремонт компьютерной техники.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Техническая неисправность.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возможности для использования компьютера на рабочем месте.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01.12.2022 – 07.12.2022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Педагоги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Д.В.Шитяева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636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Интернат – соединения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51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навыков работы на ПК.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Возрастная категория сотрудников, отсутствие необходимости по должностным обязанностям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Прохождение курсов пользования ПК, закрепление наставника для помощи в получении компьютерной грамотности на практике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10.01.2023 – 28.02.2023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Д.В. Шитяева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Ю.Н. Павлова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В.А. Евграфова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50A47C-170E-4FA0-9240-4BB4AF68975E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Прямая со стрелкой 54"/>
          <p:cNvCxnSpPr/>
          <p:nvPr/>
        </p:nvCxnSpPr>
        <p:spPr>
          <a:xfrm flipV="1">
            <a:off x="2099160" y="4863960"/>
            <a:ext cx="360" cy="52272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26" name="Прямая со стрелкой 51"/>
          <p:cNvCxnSpPr/>
          <p:nvPr/>
        </p:nvCxnSpPr>
        <p:spPr>
          <a:xfrm>
            <a:off x="7308000" y="4976640"/>
            <a:ext cx="360" cy="3927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27" name="Скругленный прямоугольник 4"/>
          <p:cNvSpPr/>
          <p:nvPr/>
        </p:nvSpPr>
        <p:spPr>
          <a:xfrm>
            <a:off x="1344600" y="1029240"/>
            <a:ext cx="1905120" cy="13093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Выход педагога на работу в  МКУ СРЦН «Теплый дом</a:t>
            </a:r>
            <a:r>
              <a:rPr b="1" lang="ru-RU" sz="1000" spc="-1" strike="noStrike">
                <a:solidFill>
                  <a:srgbClr val="ffffff"/>
                </a:solidFill>
                <a:latin typeface="Times New Roman"/>
              </a:rPr>
              <a:t>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8" name="Прямая со стрелкой 217"/>
          <p:cNvCxnSpPr/>
          <p:nvPr/>
        </p:nvCxnSpPr>
        <p:spPr>
          <a:xfrm>
            <a:off x="7907760" y="1635120"/>
            <a:ext cx="360" cy="576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29" name="Прямая со стрелкой 29"/>
          <p:cNvCxnSpPr/>
          <p:nvPr/>
        </p:nvCxnSpPr>
        <p:spPr>
          <a:xfrm>
            <a:off x="3479040" y="1519920"/>
            <a:ext cx="276084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423440" y="183600"/>
            <a:ext cx="6093720" cy="436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 fontScale="64000"/>
          </a:bodyPr>
          <a:p>
            <a:pPr indent="0" algn="ctr">
              <a:lnSpc>
                <a:spcPct val="100000"/>
              </a:lnSpc>
              <a:buNone/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Карта целевого состояния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Скругленный прямоугольник 42"/>
          <p:cNvSpPr/>
          <p:nvPr/>
        </p:nvSpPr>
        <p:spPr>
          <a:xfrm>
            <a:off x="1114200" y="5282640"/>
            <a:ext cx="2365920" cy="1462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Внесения и обработка  данных в портфолио педагога в единой электронной  базе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1 часа до  6 часов)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chemeClr val="lt1"/>
                </a:solidFill>
                <a:latin typeface="Times New Roman"/>
              </a:rPr>
              <a:t>ПК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2" name="Прямая со стрелкой 200"/>
          <p:cNvCxnSpPr/>
          <p:nvPr/>
        </p:nvCxnSpPr>
        <p:spPr>
          <a:xfrm flipH="1">
            <a:off x="3559320" y="6082200"/>
            <a:ext cx="211500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33" name="Прямая со стрелкой 59"/>
          <p:cNvCxnSpPr/>
          <p:nvPr/>
        </p:nvCxnSpPr>
        <p:spPr>
          <a:xfrm>
            <a:off x="7308000" y="2447640"/>
            <a:ext cx="360" cy="39312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34" name="Объект 5"/>
          <p:cNvSpPr/>
          <p:nvPr/>
        </p:nvSpPr>
        <p:spPr>
          <a:xfrm>
            <a:off x="6260400" y="1143360"/>
            <a:ext cx="1792800" cy="13424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Определение темы самообразования педагога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6 до 30 часов)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                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Объект 5"/>
          <p:cNvSpPr/>
          <p:nvPr/>
        </p:nvSpPr>
        <p:spPr>
          <a:xfrm>
            <a:off x="4654440" y="2907720"/>
            <a:ext cx="3399120" cy="21456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Предоставление темы самообразования  и методических материалов  в  электронном виде для размещения в блоке педагога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10 минут до 20 минут)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П,З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Объект 5"/>
          <p:cNvSpPr/>
          <p:nvPr/>
        </p:nvSpPr>
        <p:spPr>
          <a:xfrm>
            <a:off x="5824440" y="5386680"/>
            <a:ext cx="2292840" cy="13590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Взаимодействие с программистом учреждения по созданию личного блока педагога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(от 10 минут 20 минут)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П, ПК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Скругленный прямоугольник 66"/>
          <p:cNvSpPr/>
          <p:nvPr/>
        </p:nvSpPr>
        <p:spPr>
          <a:xfrm>
            <a:off x="600840" y="2750040"/>
            <a:ext cx="2958120" cy="208584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Время протекания процесса 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</a:rPr>
              <a:t>min. 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7 часов 20 мин.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</a:rPr>
              <a:t>max.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  36 часов 40 мин.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Пятно 1 76"/>
          <p:cNvSpPr/>
          <p:nvPr/>
        </p:nvSpPr>
        <p:spPr>
          <a:xfrm>
            <a:off x="6539040" y="20682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Пятно 1 77"/>
          <p:cNvSpPr/>
          <p:nvPr/>
        </p:nvSpPr>
        <p:spPr>
          <a:xfrm>
            <a:off x="7901640" y="15343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Пятно 1 79"/>
          <p:cNvSpPr/>
          <p:nvPr/>
        </p:nvSpPr>
        <p:spPr>
          <a:xfrm>
            <a:off x="6604200" y="29750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Пятно 1 80"/>
          <p:cNvSpPr/>
          <p:nvPr/>
        </p:nvSpPr>
        <p:spPr>
          <a:xfrm>
            <a:off x="5662440" y="61466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ятно 1 93"/>
          <p:cNvSpPr/>
          <p:nvPr/>
        </p:nvSpPr>
        <p:spPr>
          <a:xfrm>
            <a:off x="7387920" y="432468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ятно 1 94"/>
          <p:cNvSpPr/>
          <p:nvPr/>
        </p:nvSpPr>
        <p:spPr>
          <a:xfrm>
            <a:off x="5136120" y="285948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ятно 1 101"/>
          <p:cNvSpPr/>
          <p:nvPr/>
        </p:nvSpPr>
        <p:spPr>
          <a:xfrm>
            <a:off x="940320" y="5779080"/>
            <a:ext cx="424440" cy="470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Пятно 1 102"/>
          <p:cNvSpPr/>
          <p:nvPr/>
        </p:nvSpPr>
        <p:spPr>
          <a:xfrm>
            <a:off x="5136120" y="4494240"/>
            <a:ext cx="424440" cy="470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8240" cy="76716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Полученные результаты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7" name="Диаграмма 11"/>
          <p:cNvGraphicFramePr/>
          <p:nvPr/>
        </p:nvGraphicFramePr>
        <p:xfrm>
          <a:off x="755640" y="1268640"/>
          <a:ext cx="3839760" cy="411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48" name="Диаграмма 12"/>
          <p:cNvGraphicFramePr/>
          <p:nvPr/>
        </p:nvGraphicFramePr>
        <p:xfrm>
          <a:off x="5220000" y="1700640"/>
          <a:ext cx="3672000" cy="370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16791</TotalTime>
  <Application>LibreOffice/7.5.6.2$Linux_X86_64 LibreOffice_project/50$Build-2</Application>
  <AppVersion>15.0000</AppVersion>
  <Words>900</Words>
  <Paragraphs>229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2024-10-11T09:50:54Z</dcterms:modified>
  <cp:revision>1005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12</vt:i4>
  </property>
</Properties>
</file>