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294" r:id="rId4"/>
    <p:sldId id="290" r:id="rId5"/>
    <p:sldId id="298" r:id="rId6"/>
    <p:sldId id="299" r:id="rId7"/>
    <p:sldId id="316" r:id="rId8"/>
    <p:sldId id="314" r:id="rId9"/>
    <p:sldId id="278" r:id="rId10"/>
    <p:sldId id="281" r:id="rId11"/>
    <p:sldId id="279" r:id="rId12"/>
    <p:sldId id="313" r:id="rId13"/>
    <p:sldId id="305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7FBE"/>
    <a:srgbClr val="FF6600"/>
    <a:srgbClr val="006666"/>
    <a:srgbClr val="009999"/>
    <a:srgbClr val="FFFF99"/>
    <a:srgbClr val="FFCC66"/>
    <a:srgbClr val="E2CC26"/>
    <a:srgbClr val="E5F6FB"/>
    <a:srgbClr val="003366"/>
    <a:srgbClr val="AF90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9645" autoAdjust="0"/>
  </p:normalViewPr>
  <p:slideViewPr>
    <p:cSldViewPr>
      <p:cViewPr>
        <p:scale>
          <a:sx n="110" d="100"/>
          <a:sy n="110" d="100"/>
        </p:scale>
        <p:origin x="-16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cat>
            <c:strRef>
              <c:f>Лист1!$A$2:$A$4</c:f>
              <c:strCache>
                <c:ptCount val="3"/>
                <c:pt idx="0">
                  <c:v>участие родителей</c:v>
                </c:pt>
                <c:pt idx="1">
                  <c:v>передача информации</c:v>
                </c:pt>
                <c:pt idx="2">
                  <c:v>временные затраты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cat>
            <c:strRef>
              <c:f>Лист1!$A$2:$A$4</c:f>
              <c:strCache>
                <c:ptCount val="3"/>
                <c:pt idx="0">
                  <c:v>участие родителей</c:v>
                </c:pt>
                <c:pt idx="1">
                  <c:v>передача информации</c:v>
                </c:pt>
                <c:pt idx="2">
                  <c:v>временные затраты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axId val="200548352"/>
        <c:axId val="200549888"/>
      </c:barChart>
      <c:catAx>
        <c:axId val="200548352"/>
        <c:scaling>
          <c:orientation val="minMax"/>
        </c:scaling>
        <c:axPos val="b"/>
        <c:tickLblPos val="nextTo"/>
        <c:crossAx val="200549888"/>
        <c:crosses val="autoZero"/>
        <c:auto val="1"/>
        <c:lblAlgn val="ctr"/>
        <c:lblOffset val="100"/>
      </c:catAx>
      <c:valAx>
        <c:axId val="2005498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00548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5908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6158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8953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1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5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5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1833" y="760349"/>
            <a:ext cx="359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4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67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75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4839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568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785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5571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6873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92C3-4BA5-4D61-9901-A7D1698D4F5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0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5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82579"/>
            <a:ext cx="7174361" cy="3046988"/>
          </a:xfrm>
        </p:spPr>
        <p:txBody>
          <a:bodyPr/>
          <a:lstStyle/>
          <a:p>
            <a: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взаимодействия педагогов учреждения с родителями воспитанников </a:t>
            </a:r>
            <a:br>
              <a:rPr 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/>
            </a:r>
            <a:br>
              <a:rPr 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</a:br>
            <a:endParaRPr lang="ru-RU" sz="32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Medium"/>
            </a:endParaRPr>
          </a:p>
        </p:txBody>
      </p:sp>
      <p:pic>
        <p:nvPicPr>
          <p:cNvPr id="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3817" y="61525"/>
            <a:ext cx="1513339" cy="111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2309877" y="165321"/>
            <a:ext cx="990244" cy="990244"/>
          </a:xfrm>
          <a:prstGeom prst="ellipse">
            <a:avLst/>
          </a:prstGeom>
          <a:ln w="635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60"/>
            <a:ext cx="64807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293096"/>
            <a:ext cx="3775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учреждение</a:t>
            </a:r>
          </a:p>
          <a:p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«Социально-реабилитационный центр для несовершеннолетних</a:t>
            </a:r>
          </a:p>
          <a:p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«Теплый дом» </a:t>
            </a:r>
          </a:p>
          <a:p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Беловского городского округа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37112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949280"/>
            <a:ext cx="6106171" cy="646331"/>
          </a:xfrm>
          <a:prstGeom prst="rect">
            <a:avLst/>
          </a:prstGeom>
          <a:ln>
            <a:solidFill>
              <a:srgbClr val="0066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Размещение информации для родителей на информационных стендах на бумажном носителе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04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необходимой информации профилактической направленности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3074" name="Picture 2" descr="C:\Users\Александра\Desktop\лин 2023 до декабря\проект осд 2023\фото к презентации\0e113fa4-ca8e-4bf0-888c-ff763764ab7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0001" r="8501"/>
          <a:stretch>
            <a:fillRect/>
          </a:stretch>
        </p:blipFill>
        <p:spPr bwMode="auto">
          <a:xfrm>
            <a:off x="3275856" y="1700808"/>
            <a:ext cx="2952328" cy="3622566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C:\Users\Александра\Desktop\лин 2023 до декабря\проект осд 2023\фото к презентации\1390b376-9576-464f-8af6-99319978bae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0002" r="2989" b="3989"/>
          <a:stretch>
            <a:fillRect/>
          </a:stretch>
        </p:blipFill>
        <p:spPr bwMode="auto">
          <a:xfrm>
            <a:off x="323528" y="1340768"/>
            <a:ext cx="3312368" cy="2595257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3" descr="C:\Users\Александра\Desktop\лин 2023 до декабря\проект осд 2023\фото к презентации\1d269409-f7b0-4c9e-8c70-3fc498eac6fc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516216" y="1412776"/>
            <a:ext cx="1944216" cy="1944216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5" descr="C:\Users\Александра\Desktop\лин 2023 до декабря\проект осд 2023\фото к презентации\0b766074-5bb4-4542-b4bc-1a02d041b098.jpg"/>
          <p:cNvPicPr>
            <a:picLocks noChangeAspect="1" noChangeArrowheads="1"/>
          </p:cNvPicPr>
          <p:nvPr/>
        </p:nvPicPr>
        <p:blipFill>
          <a:blip r:embed="rId5" cstate="print"/>
          <a:srcRect t="9093" r="3162" b="3666"/>
          <a:stretch>
            <a:fillRect/>
          </a:stretch>
        </p:blipFill>
        <p:spPr bwMode="auto">
          <a:xfrm>
            <a:off x="5724128" y="3789040"/>
            <a:ext cx="2664296" cy="1800200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613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301208"/>
            <a:ext cx="1476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64807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Создание групп 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Telegram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для родителей воспитанников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необходимой информации профилактической направленности</a:t>
            </a:r>
            <a:endParaRPr lang="ru-RU" sz="2400" dirty="0"/>
          </a:p>
        </p:txBody>
      </p:sp>
      <p:pic>
        <p:nvPicPr>
          <p:cNvPr id="4099" name="Picture 3" descr="C:\Users\Александра\Desktop\лин 2023 до декабря\проект осд 2023\фото к презентации\(70).jpg"/>
          <p:cNvPicPr>
            <a:picLocks noChangeAspect="1" noChangeArrowheads="1"/>
          </p:cNvPicPr>
          <p:nvPr/>
        </p:nvPicPr>
        <p:blipFill>
          <a:blip r:embed="rId2" cstate="print"/>
          <a:srcRect r="51057"/>
          <a:stretch>
            <a:fillRect/>
          </a:stretch>
        </p:blipFill>
        <p:spPr bwMode="auto">
          <a:xfrm>
            <a:off x="395536" y="3212976"/>
            <a:ext cx="1628120" cy="18712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3968" y="6165304"/>
            <a:ext cx="4430541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Получение обратной связи от родителей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04" name="Picture 8" descr="C:\Users\Александра\Downloads\klipart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157192"/>
            <a:ext cx="648072" cy="648072"/>
          </a:xfrm>
          <a:prstGeom prst="rect">
            <a:avLst/>
          </a:prstGeom>
          <a:noFill/>
        </p:spPr>
      </p:pic>
      <p:pic>
        <p:nvPicPr>
          <p:cNvPr id="1026" name="Picture 2" descr="C:\Users\Александра\Desktop\ли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44824"/>
            <a:ext cx="1435950" cy="3191000"/>
          </a:xfrm>
          <a:prstGeom prst="rect">
            <a:avLst/>
          </a:prstGeom>
          <a:ln w="381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C:\Users\Александра\Desktop\лин5.jpg"/>
          <p:cNvPicPr>
            <a:picLocks noChangeAspect="1" noChangeArrowheads="1"/>
          </p:cNvPicPr>
          <p:nvPr/>
        </p:nvPicPr>
        <p:blipFill>
          <a:blip r:embed="rId5" cstate="print"/>
          <a:srcRect b="5783"/>
          <a:stretch>
            <a:fillRect/>
          </a:stretch>
        </p:blipFill>
        <p:spPr bwMode="auto">
          <a:xfrm>
            <a:off x="5580112" y="2708920"/>
            <a:ext cx="1539603" cy="3240360"/>
          </a:xfrm>
          <a:prstGeom prst="rect">
            <a:avLst/>
          </a:prstGeom>
          <a:ln w="381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3" descr="C:\Users\Александра\Desktop\лин 2023 до декабря\проект осд 2023\фото к презентации\(70).jpg"/>
          <p:cNvPicPr>
            <a:picLocks noChangeAspect="1" noChangeArrowheads="1"/>
          </p:cNvPicPr>
          <p:nvPr/>
        </p:nvPicPr>
        <p:blipFill>
          <a:blip r:embed="rId2" cstate="print"/>
          <a:srcRect l="48658"/>
          <a:stretch>
            <a:fillRect/>
          </a:stretch>
        </p:blipFill>
        <p:spPr bwMode="auto">
          <a:xfrm>
            <a:off x="2267743" y="2204864"/>
            <a:ext cx="1774589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4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 descr="C:\Users\Александра\Desktop\лин 2023 до декабря\проект осд 2023\фото к презентации\shutterstock_600719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93059"/>
            <a:ext cx="2952328" cy="14884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71600" y="1886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взаимодействия педагогов учреждения с родителями воспитанников</a:t>
            </a:r>
          </a:p>
        </p:txBody>
      </p:sp>
      <p:pic>
        <p:nvPicPr>
          <p:cNvPr id="7171" name="Picture 3" descr="C:\Users\Александра\Desktop\лин 2023 до декабря\проект осд 2023\фото к презентац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448272" cy="27888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Александра\Desktop\лин 2023 до декабря\проект осд 2023\фото к презентации\скрин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753388" cy="23034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79512" y="5589240"/>
            <a:ext cx="4430541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Приглашение родителей на мероприятие через размещение объявление в соц. сетях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5" name="Picture 7" descr="C:\Users\Александра\Downloads\2024-01-30_14-50-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342651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Александра\Desktop\лин 2023 до декабря\проект осд 2023\фото к презентации\fb41b346-736b-4349-9f6b-5ec1eb3629df.jpg"/>
          <p:cNvPicPr>
            <a:picLocks noChangeAspect="1" noChangeArrowheads="1"/>
          </p:cNvPicPr>
          <p:nvPr/>
        </p:nvPicPr>
        <p:blipFill>
          <a:blip r:embed="rId6" cstate="print"/>
          <a:srcRect t="3147" r="19"/>
          <a:stretch>
            <a:fillRect/>
          </a:stretch>
        </p:blipFill>
        <p:spPr bwMode="auto">
          <a:xfrm>
            <a:off x="7308304" y="1484784"/>
            <a:ext cx="1692537" cy="35510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27FB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4139952" y="1196752"/>
            <a:ext cx="3960439" cy="523220"/>
          </a:xfrm>
          <a:prstGeom prst="rect">
            <a:avLst/>
          </a:prstGeom>
          <a:ln>
            <a:solidFill>
              <a:srgbClr val="0066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Информирование родителей профилактической направленности посредством соц. сетей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2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3817" y="45937"/>
            <a:ext cx="1513339" cy="111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2309877" y="165321"/>
            <a:ext cx="990244" cy="990244"/>
          </a:xfrm>
          <a:prstGeom prst="ellipse">
            <a:avLst/>
          </a:prstGeom>
          <a:ln w="635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3789040"/>
            <a:ext cx="4651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66"/>
                </a:solidFill>
              </a:rPr>
              <a:t>Спасибо за внимание</a:t>
            </a:r>
            <a:endParaRPr lang="ru-RU" sz="3200" dirty="0"/>
          </a:p>
        </p:txBody>
      </p:sp>
      <p:pic>
        <p:nvPicPr>
          <p:cNvPr id="6" name="Рисунок 5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5" y="99960"/>
            <a:ext cx="64807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355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6" y="116632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5729" y="1343720"/>
            <a:ext cx="6508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взаимодействия педагогов учреждения с родителями воспитанников </a:t>
            </a:r>
            <a:endParaRPr lang="ru-RU" sz="1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«Социально-реабилитационный центр для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 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«Теплый дом»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Беловского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14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2817" t="3927" r="11268" b="1796"/>
          <a:stretch>
            <a:fillRect/>
          </a:stretch>
        </p:blipFill>
        <p:spPr bwMode="auto">
          <a:xfrm rot="5400000">
            <a:off x="2043833" y="180759"/>
            <a:ext cx="4696293" cy="79928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85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327FBE"/>
                </a:solidFill>
              </a:rPr>
              <a:t>Корачева Ольга Игоревна </a:t>
            </a:r>
            <a:r>
              <a:rPr lang="ru-RU" dirty="0" smtClean="0"/>
              <a:t>– заведующий  отделением социальной диагностики – РУКОВОДИТЕЛЬ ПРОЕКТА</a:t>
            </a:r>
          </a:p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b="1" dirty="0" smtClean="0">
                <a:solidFill>
                  <a:srgbClr val="327FBE"/>
                </a:solidFill>
              </a:rPr>
              <a:t>Павлова Юлия Николаевна </a:t>
            </a:r>
            <a:r>
              <a:rPr lang="ru-RU" dirty="0" smtClean="0"/>
              <a:t>– заведующий отделением социальной реабилитации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Семкина Анастасия Владимировна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заведующий </a:t>
            </a:r>
            <a:r>
              <a:rPr lang="ru-RU" dirty="0"/>
              <a:t>приемного </a:t>
            </a:r>
            <a:r>
              <a:rPr lang="ru-RU" dirty="0" smtClean="0"/>
              <a:t>отделения</a:t>
            </a:r>
            <a:endParaRPr lang="ru-RU" dirty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Евграфова </a:t>
            </a:r>
            <a:r>
              <a:rPr lang="ru-RU" b="1" dirty="0">
                <a:solidFill>
                  <a:srgbClr val="0070C0"/>
                </a:solidFill>
              </a:rPr>
              <a:t>Виктория </a:t>
            </a:r>
            <a:r>
              <a:rPr lang="ru-RU" b="1" dirty="0" smtClean="0">
                <a:solidFill>
                  <a:srgbClr val="0070C0"/>
                </a:solidFill>
              </a:rPr>
              <a:t>Алексеевна</a:t>
            </a:r>
            <a:r>
              <a:rPr lang="ru-RU" dirty="0" smtClean="0"/>
              <a:t>- заведующий  </a:t>
            </a:r>
            <a:r>
              <a:rPr lang="ru-RU" dirty="0"/>
              <a:t>дневным </a:t>
            </a:r>
            <a:r>
              <a:rPr lang="ru-RU" dirty="0" smtClean="0"/>
              <a:t>отделением</a:t>
            </a:r>
            <a:endParaRPr lang="en-US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93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81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</a:t>
            </a:r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23528" y="1340768"/>
            <a:ext cx="2629411" cy="648072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Планирование тематического мероприятия для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868144" y="1196752"/>
            <a:ext cx="2448272" cy="129538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Разработка буклета согласно запланированному мероприятию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мин.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max.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 мин.)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483768" y="5373216"/>
            <a:ext cx="2952328" cy="108012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Консультирование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родителей на мероприятии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и вручение информационных буклетов при личной встрече в центре 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мин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max.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652120" y="2780928"/>
            <a:ext cx="3024336" cy="115212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Размещение информации для родителей на информационных стендах на бумажном носителе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Корпус  №1 и корпус №2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max.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мин.)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467544" y="4941168"/>
            <a:ext cx="1814643" cy="9163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Время протекания процесса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590 мин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1170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</a:t>
            </a:r>
            <a:endParaRPr lang="ru-RU" sz="11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51520" y="2636912"/>
            <a:ext cx="4392488" cy="18722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ПРОБЛЕМЫ:</a:t>
            </a:r>
            <a:endParaRPr lang="ru-RU" sz="1200" dirty="0" smtClean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/>
              <a:t>Недостаточный уровень взаимодействия со всеми семьями воспитанников и вовлеченности родителей (законных представителей) в совместные мероприятия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/>
              <a:t>Значительные временные затраты на получение обратной святи с родителями при проведении опросов, </a:t>
            </a:r>
            <a:r>
              <a:rPr lang="ru-RU" sz="1200" dirty="0" smtClean="0"/>
              <a:t>анкетирования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/>
              <a:t>Отсутствие связи (телефона у родителя)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/>
              <a:t>Отсутствие желания, мотивации родителя участвовать в реабилитационном процессе</a:t>
            </a:r>
            <a:endParaRPr lang="ru-RU" sz="1200" dirty="0"/>
          </a:p>
        </p:txBody>
      </p:sp>
      <p:sp>
        <p:nvSpPr>
          <p:cNvPr id="78" name="Пятно 1 77"/>
          <p:cNvSpPr/>
          <p:nvPr/>
        </p:nvSpPr>
        <p:spPr>
          <a:xfrm>
            <a:off x="8388424" y="2492896"/>
            <a:ext cx="576064" cy="56785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3275856" y="1196752"/>
            <a:ext cx="2218868" cy="115212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Подготовка методического материала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 мин.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max.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960 мин.)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15816" y="1556792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508104" y="1556792"/>
            <a:ext cx="352082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6896610" y="2544550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ятно 1 80"/>
          <p:cNvSpPr/>
          <p:nvPr/>
        </p:nvSpPr>
        <p:spPr>
          <a:xfrm>
            <a:off x="8532440" y="3140968"/>
            <a:ext cx="611560" cy="64807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8" name="Стрелка вправо 87"/>
          <p:cNvSpPr/>
          <p:nvPr/>
        </p:nvSpPr>
        <p:spPr>
          <a:xfrm rot="5400000">
            <a:off x="6968618" y="3984710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796136" y="4293096"/>
            <a:ext cx="2880320" cy="93610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Приглашение родителей на мероприятие 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max.</a:t>
            </a:r>
            <a:r>
              <a:rPr 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мин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5796136" y="5517232"/>
            <a:ext cx="2664296" cy="79208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Явка родителя в учреждение на мероприятие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7040626" y="5208846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5436096" y="5733256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8244408" y="4221088"/>
            <a:ext cx="576064" cy="56785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7956376" y="5877272"/>
            <a:ext cx="576064" cy="56785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12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0064" y="1495382"/>
            <a:ext cx="1217663" cy="385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Федеральный уровень - 0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769756"/>
            <a:ext cx="1440159" cy="5425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Региональный уровень - 0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9041" y="4969637"/>
            <a:ext cx="171950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Местный уровень (организации) – </a:t>
            </a:r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3" name="Блок-схема: ручное управление 2"/>
          <p:cNvSpPr/>
          <p:nvPr/>
        </p:nvSpPr>
        <p:spPr>
          <a:xfrm rot="10800000">
            <a:off x="264559" y="4119345"/>
            <a:ext cx="2630892" cy="1978758"/>
          </a:xfrm>
          <a:prstGeom prst="flowChartManualOper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10800000">
            <a:off x="798147" y="2780928"/>
            <a:ext cx="1560326" cy="999473"/>
          </a:xfrm>
          <a:prstGeom prst="flowChartManualOpe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1084951" y="1137840"/>
            <a:ext cx="928693" cy="1471618"/>
          </a:xfrm>
          <a:prstGeom prst="flowChartExtra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1547664" y="4221088"/>
            <a:ext cx="848179" cy="101289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539552" y="4221088"/>
            <a:ext cx="648072" cy="96550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67944" y="1772816"/>
            <a:ext cx="4824536" cy="30963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 PT Medium"/>
              </a:rPr>
              <a:t>ПРОБЛЕМЫ: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Недостаточный уровень взаимодействия со всеми семьями воспитанников и вовлеченности родителей (законных представителей) в совместные мероприятия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Значительные временные затраты на получение обратной святи с родителями при проведении опросов,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анкетирования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/>
              <a:t>Отсутствие связи (телефона у родителя)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dirty="0" smtClean="0"/>
              <a:t>Отсутствие желания, мотивации родителя участвовать в реабилитационном процессе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0520" y="404664"/>
            <a:ext cx="6472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 (местный уровень)</a:t>
            </a:r>
            <a:endParaRPr lang="ru-RU" sz="2800" dirty="0"/>
          </a:p>
        </p:txBody>
      </p:sp>
      <p:sp>
        <p:nvSpPr>
          <p:cNvPr id="13" name="Пятно 1 12"/>
          <p:cNvSpPr/>
          <p:nvPr/>
        </p:nvSpPr>
        <p:spPr>
          <a:xfrm>
            <a:off x="1619672" y="5157192"/>
            <a:ext cx="848179" cy="101289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11560" y="5157192"/>
            <a:ext cx="848179" cy="101289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9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</a:t>
            </a:r>
            <a:r>
              <a:rPr 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 </a:t>
            </a:r>
            <a:r>
              <a:rPr 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проблем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26044"/>
              </p:ext>
            </p:extLst>
          </p:nvPr>
        </p:nvGraphicFramePr>
        <p:xfrm>
          <a:off x="179512" y="1052736"/>
          <a:ext cx="8640959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46898"/>
                <a:gridCol w="1769941"/>
                <a:gridCol w="2462529"/>
                <a:gridCol w="1231263"/>
                <a:gridCol w="1330328"/>
              </a:tblGrid>
              <a:tr h="4260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Проблема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Причина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Мероприятие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Срок Исполнения</a:t>
                      </a:r>
                    </a:p>
                    <a:p>
                      <a:pPr algn="ctr"/>
                      <a:r>
                        <a:rPr lang="ru-RU" sz="800" dirty="0" smtClean="0"/>
                        <a:t>(с 14.06.2023 по 29.04.2024)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Ответственный</a:t>
                      </a:r>
                      <a:endParaRPr lang="ru-RU" sz="800" dirty="0"/>
                    </a:p>
                  </a:txBody>
                  <a:tcPr/>
                </a:tc>
              </a:tr>
              <a:tr h="3124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Недостаточный </a:t>
                      </a:r>
                      <a:r>
                        <a:rPr lang="ru-RU" sz="800" dirty="0" smtClean="0"/>
                        <a:t>уровень взаимодействия </a:t>
                      </a:r>
                      <a:r>
                        <a:rPr lang="ru-RU" sz="800" dirty="0" smtClean="0"/>
                        <a:t>с семьями </a:t>
                      </a:r>
                      <a:r>
                        <a:rPr lang="ru-RU" sz="800" dirty="0" smtClean="0"/>
                        <a:t>воспитанников и вовлеченности родителей (законных представителей) в совместные </a:t>
                      </a:r>
                      <a:r>
                        <a:rPr lang="ru-RU" sz="800" dirty="0" smtClean="0"/>
                        <a:t>мероприятия</a:t>
                      </a: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800" dirty="0" smtClean="0"/>
                        <a:t>Низкая осведомленность родителей (законных представителей) о ходе мероприятий</a:t>
                      </a:r>
                    </a:p>
                    <a:p>
                      <a:pPr algn="just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Использование современных  форм работы с родителями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Создание родительской группы в мессенджерах «Семейный очаг» в </a:t>
                      </a:r>
                      <a:r>
                        <a:rPr lang="en-US" sz="800" dirty="0" smtClean="0"/>
                        <a:t>WhatsApp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smtClean="0"/>
                        <a:t>Telegram</a:t>
                      </a:r>
                      <a:r>
                        <a:rPr lang="ru-RU" sz="800" dirty="0" smtClean="0"/>
                        <a:t> для размещения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dirty="0" smtClean="0"/>
                        <a:t>Закрепление администраторами групп заведующих отделений в мессенджерах и соц. сетях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dirty="0" smtClean="0"/>
                        <a:t>Уменьшение</a:t>
                      </a:r>
                      <a:r>
                        <a:rPr lang="ru-RU" sz="800" baseline="0" dirty="0" smtClean="0"/>
                        <a:t> количества сторонних звонков от специалистов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Выделение активной группы из числа родителей и педагогов для участия</a:t>
                      </a:r>
                      <a:r>
                        <a:rPr lang="ru-RU" sz="800" baseline="0" dirty="0" smtClean="0">
                          <a:effectLst/>
                        </a:rPr>
                        <a:t> в тематических занятиях, практикумов, тренингов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aseline="0" dirty="0" smtClean="0">
                          <a:effectLst/>
                        </a:rPr>
                        <a:t>Регулярное размещение анонса мероприятий в группе «Семейный очаг» в мессенджерах и официальных группах в соц.сетях ОК, ВК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aseline="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aseline="0" dirty="0" smtClean="0">
                          <a:effectLst/>
                        </a:rPr>
                        <a:t>Размещение информации для родителей профилактической направленности (буклеты, памятки, </a:t>
                      </a:r>
                      <a:r>
                        <a:rPr lang="ru-RU" sz="800" baseline="0" dirty="0" err="1" smtClean="0">
                          <a:effectLst/>
                        </a:rPr>
                        <a:t>флаеры</a:t>
                      </a:r>
                      <a:r>
                        <a:rPr lang="ru-RU" sz="800" baseline="0" dirty="0" smtClean="0">
                          <a:effectLst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aseline="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aseline="0" dirty="0" smtClean="0">
                          <a:effectLst/>
                        </a:rPr>
                        <a:t>Привлечение для участия в мероприятиях сторонних специалистов (инспектора ПДН, врача-педиатра, врача </a:t>
                      </a:r>
                      <a:r>
                        <a:rPr lang="ru-RU" sz="800" baseline="0" dirty="0" err="1" smtClean="0">
                          <a:effectLst/>
                        </a:rPr>
                        <a:t>СПИД-центра</a:t>
                      </a:r>
                      <a:r>
                        <a:rPr lang="ru-RU" sz="800" baseline="0" dirty="0" smtClean="0">
                          <a:effectLst/>
                        </a:rPr>
                        <a:t>, врача-нарколога, специалистов дополнительного образования и т. д.)</a:t>
                      </a:r>
                      <a:endParaRPr lang="ru-RU" sz="800" b="1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 мене возникновения проблемы</a:t>
                      </a:r>
                      <a:endParaRPr lang="ru-RU" sz="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до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/>
                        <a:t>20.10.2023</a:t>
                      </a:r>
                      <a:endParaRPr lang="ru-RU" sz="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Зав.отделениями: </a:t>
                      </a:r>
                    </a:p>
                    <a:p>
                      <a:pPr algn="ctr"/>
                      <a:r>
                        <a:rPr lang="ru-RU" sz="800" dirty="0" smtClean="0"/>
                        <a:t>Корачева</a:t>
                      </a:r>
                      <a:r>
                        <a:rPr lang="ru-RU" sz="800" baseline="0" dirty="0" smtClean="0"/>
                        <a:t> О.И.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Евграфова В.А.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Семкина А.В.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Павлова Ю.Н.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364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Значительные </a:t>
                      </a:r>
                      <a:r>
                        <a:rPr lang="ru-RU" sz="800" dirty="0" smtClean="0"/>
                        <a:t>временные затраты на получение обратной святи с родителями при проведении опросов, </a:t>
                      </a:r>
                      <a:r>
                        <a:rPr lang="ru-RU" sz="800" dirty="0" smtClean="0"/>
                        <a:t>анкетирования</a:t>
                      </a: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800" dirty="0" smtClean="0"/>
                        <a:t>Нерегулярное посещение родителями воспитанников  центра. Незаинтересованность в реабилитационном процессе.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 smtClean="0"/>
                    </a:p>
                  </a:txBody>
                  <a:tcPr/>
                </a:tc>
              </a:tr>
              <a:tr h="653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до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/>
                        <a:t>18.11.2023</a:t>
                      </a:r>
                      <a:endParaRPr lang="ru-RU" sz="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Зав.отделениями: </a:t>
                      </a:r>
                    </a:p>
                    <a:p>
                      <a:pPr algn="ctr"/>
                      <a:r>
                        <a:rPr lang="ru-RU" sz="800" smtClean="0"/>
                        <a:t>Корачева</a:t>
                      </a:r>
                      <a:r>
                        <a:rPr lang="ru-RU" sz="800" baseline="0" smtClean="0"/>
                        <a:t> О.И.</a:t>
                      </a:r>
                    </a:p>
                    <a:p>
                      <a:pPr algn="ctr"/>
                      <a:r>
                        <a:rPr lang="ru-RU" sz="800" baseline="0" smtClean="0"/>
                        <a:t>Евграфова В.А.</a:t>
                      </a:r>
                    </a:p>
                    <a:p>
                      <a:pPr algn="ctr"/>
                      <a:r>
                        <a:rPr lang="ru-RU" sz="800" baseline="0" smtClean="0"/>
                        <a:t>Семкина А.В.</a:t>
                      </a:r>
                    </a:p>
                    <a:p>
                      <a:pPr algn="ctr"/>
                      <a:r>
                        <a:rPr lang="ru-RU" sz="800" baseline="0" smtClean="0"/>
                        <a:t>Павлова Ю.Н.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5322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Отсутствие связи (телефона у родителя)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800" dirty="0" smtClean="0"/>
                        <a:t>Низкий материальный доход, ведение асоциального образа жизни.</a:t>
                      </a:r>
                    </a:p>
                    <a:p>
                      <a:pPr algn="just"/>
                      <a:r>
                        <a:rPr lang="ru-RU" sz="800" dirty="0" smtClean="0"/>
                        <a:t>Не отвечают на звонки с неизвестных номеров (опасаются</a:t>
                      </a:r>
                      <a:r>
                        <a:rPr lang="ru-RU" sz="800" baseline="0" dirty="0" smtClean="0"/>
                        <a:t> коллекторов)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до </a:t>
                      </a:r>
                      <a:r>
                        <a:rPr lang="ru-RU" sz="800" dirty="0" smtClean="0"/>
                        <a:t>окончания проекта</a:t>
                      </a:r>
                      <a:endParaRPr lang="ru-RU" sz="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Зав.отделениями: </a:t>
                      </a:r>
                    </a:p>
                    <a:p>
                      <a:pPr algn="ctr"/>
                      <a:r>
                        <a:rPr lang="ru-RU" sz="800" dirty="0" smtClean="0"/>
                        <a:t>Корачева</a:t>
                      </a:r>
                      <a:r>
                        <a:rPr lang="ru-RU" sz="800" baseline="0" dirty="0" smtClean="0"/>
                        <a:t> О.И.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Евграфова В.А.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Семкина А.В.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Павлова Ю.Н.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5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до 08.12.2023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в дальнейшем после окончания проекта по мере поступления детей в учреждение </a:t>
                      </a:r>
                    </a:p>
                    <a:p>
                      <a:pPr algn="ctr"/>
                      <a:endParaRPr lang="ru-RU" sz="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Зав.отделениями: </a:t>
                      </a:r>
                    </a:p>
                    <a:p>
                      <a:pPr algn="ctr"/>
                      <a:r>
                        <a:rPr lang="ru-RU" sz="800" dirty="0" smtClean="0"/>
                        <a:t>Корачева</a:t>
                      </a:r>
                      <a:r>
                        <a:rPr lang="ru-RU" sz="800" baseline="0" dirty="0" smtClean="0"/>
                        <a:t> О.И.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Евграфова В.А.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Семкина А.В.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Павлова Ю.Н.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(мессенджеры)</a:t>
                      </a:r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Корачева О.И.</a:t>
                      </a:r>
                    </a:p>
                    <a:p>
                      <a:pPr algn="ctr"/>
                      <a:r>
                        <a:rPr lang="ru-RU" sz="800" dirty="0" smtClean="0"/>
                        <a:t>(соц.сети)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42633">
                <a:tc rowSpan="4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800" dirty="0" smtClean="0"/>
                        <a:t>Отсутствие желания, мотивации родителя участвовать в реабилитационном процессе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Низкая родительская компетентность, безответственное</a:t>
                      </a:r>
                      <a:r>
                        <a:rPr lang="ru-RU" sz="800" baseline="0" dirty="0" smtClean="0"/>
                        <a:t> родительское поведение</a:t>
                      </a:r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</a:t>
                      </a:r>
                      <a:r>
                        <a:rPr lang="ru-RU" sz="800" baseline="0" dirty="0" smtClean="0"/>
                        <a:t> раза в месяц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Зав.отделениями: </a:t>
                      </a:r>
                    </a:p>
                    <a:p>
                      <a:pPr algn="ctr"/>
                      <a:r>
                        <a:rPr lang="ru-RU" sz="800" dirty="0" smtClean="0"/>
                        <a:t>Корачева</a:t>
                      </a:r>
                      <a:r>
                        <a:rPr lang="ru-RU" sz="800" baseline="0" dirty="0" smtClean="0"/>
                        <a:t> О.И.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Евграфова В.А.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Семкина А.В.</a:t>
                      </a:r>
                    </a:p>
                    <a:p>
                      <a:pPr algn="ctr"/>
                      <a:r>
                        <a:rPr lang="ru-RU" sz="800" baseline="0" dirty="0" smtClean="0"/>
                        <a:t>Павлова Ю.Н.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(мессенджеры)</a:t>
                      </a:r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Корачева О.И.</a:t>
                      </a:r>
                    </a:p>
                    <a:p>
                      <a:pPr algn="ctr"/>
                      <a:r>
                        <a:rPr lang="ru-RU" sz="800" dirty="0" smtClean="0"/>
                        <a:t>(соц.сети)</a:t>
                      </a:r>
                    </a:p>
                    <a:p>
                      <a:pPr algn="ctr"/>
                      <a:endParaRPr lang="ru-RU" sz="8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3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2-3 раза в неделю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 мере поступления запроса от ПСУ и  согласно тематике мероприятия</a:t>
                      </a:r>
                      <a:endParaRPr lang="ru-RU" sz="800" b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803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81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состояния </a:t>
            </a:r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512" y="1124744"/>
            <a:ext cx="2629411" cy="93610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Планирование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тематического мероприятия для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868144" y="1196752"/>
            <a:ext cx="2448272" cy="864096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Разработка буклета согласно запланированному мероприятию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60 мин.</a:t>
            </a:r>
            <a:r>
              <a:rPr lang="en-US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120 мин.)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7504" y="5157192"/>
            <a:ext cx="2808312" cy="108012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Консультирование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родителей на мероприятии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и вручение информационных буклетов при личной встрече в центре 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25 мин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45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  <a:endParaRPr lang="ru-RU" sz="105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804248" y="4437112"/>
            <a:ext cx="2160240" cy="864096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Размещение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тематической, информации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для родителей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в группах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 мин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мин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899592" y="3933056"/>
            <a:ext cx="1814643" cy="9163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Время протекания процесса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572 мин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1140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мин.</a:t>
            </a:r>
            <a:endParaRPr lang="ru-RU" sz="11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23528" y="2492896"/>
            <a:ext cx="370790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ПРОБЛЕМЫ:</a:t>
            </a:r>
            <a:endParaRPr lang="ru-RU" sz="12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/>
              <a:t>Отсутствие связи (телефона у родителя)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/>
              <a:t>Отсутствие желания, мотивации родителя участвовать в реабилитационном процессе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3131840" y="980728"/>
            <a:ext cx="2362884" cy="115212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Подготовка методического материала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(</a:t>
            </a:r>
            <a:r>
              <a:rPr lang="en-US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480 мин.</a:t>
            </a:r>
            <a:r>
              <a:rPr lang="en-US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960 мин.)</a:t>
            </a:r>
            <a:endParaRPr lang="ru-RU" sz="105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771800" y="1412776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508104" y="1556792"/>
            <a:ext cx="352082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6896610" y="2112502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5400000">
            <a:off x="6032514" y="4128726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716016" y="4437112"/>
            <a:ext cx="2016224" cy="79208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Приглашение родителей на мероприятие 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мин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 мин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  <a:endParaRPr lang="ru-RU" sz="105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275856" y="5445224"/>
            <a:ext cx="1800200" cy="79208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Явка родителя в учреждение на мероприятие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7616690" y="4128726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6176530" y="5280854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8495928" y="4005064"/>
            <a:ext cx="648072" cy="64807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3059832" y="5229200"/>
            <a:ext cx="576064" cy="56785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724128" y="2420888"/>
            <a:ext cx="2880320" cy="648072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Создание  родительской группы в мессенджерах «Семейный очаг»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min.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 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мин.</a:t>
            </a:r>
            <a:r>
              <a:rPr lang="en-US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max.</a:t>
            </a:r>
            <a:r>
              <a:rPr lang="ru-RU" sz="105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15 мин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.)</a:t>
            </a:r>
            <a:endParaRPr lang="ru-RU" sz="105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436096" y="5589240"/>
            <a:ext cx="3168352" cy="504056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Получение обратной связи о количестве участников на мероприятии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5076056" y="5661248"/>
            <a:ext cx="352082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2915816" y="5661248"/>
            <a:ext cx="352082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868144" y="3429000"/>
            <a:ext cx="2592288" cy="648072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Закрепление администраторами групп заведующих отделений в мессенджерах и соц. </a:t>
            </a:r>
            <a:r>
              <a:rPr lang="ru-RU" sz="105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сетях</a:t>
            </a:r>
            <a:endParaRPr lang="ru-RU" sz="105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6896610" y="3120614"/>
            <a:ext cx="345623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1 35"/>
          <p:cNvSpPr/>
          <p:nvPr/>
        </p:nvSpPr>
        <p:spPr>
          <a:xfrm>
            <a:off x="4283968" y="4293096"/>
            <a:ext cx="648072" cy="64807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1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7931224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8136904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1. увеличение количества родителей (законных представителей) в участии на совместных мероприятиях – </a:t>
            </a:r>
            <a:r>
              <a:rPr lang="ru-RU" b="1" dirty="0" smtClean="0"/>
              <a:t>(чел.)</a:t>
            </a:r>
            <a:endParaRPr lang="ru-RU" dirty="0" smtClean="0"/>
          </a:p>
          <a:p>
            <a:r>
              <a:rPr lang="ru-RU" dirty="0" smtClean="0"/>
              <a:t> 2. оптимизация передачи информации для родителей в большем объеме </a:t>
            </a:r>
            <a:r>
              <a:rPr lang="ru-RU" b="1" dirty="0" smtClean="0"/>
              <a:t>(%)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5382" y="476672"/>
            <a:ext cx="5433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1512168" cy="83099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2657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взаимодействия педагогов учреждения с родителями воспитанников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1484784"/>
            <a:ext cx="6048672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Консультирование родителей и вручение информационных буклетов при личной встрече с родителями в центре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 descr="C:\Users\Александра\Desktop\лин 2023 до декабря\проект осд 2023\фото к презентации\IMG-2022111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967587" cy="2231768"/>
          </a:xfrm>
          <a:prstGeom prst="rect">
            <a:avLst/>
          </a:prstGeom>
          <a:ln w="38100" cap="sq">
            <a:solidFill>
              <a:srgbClr val="0066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C:\Users\Александра\Desktop\лин 2023 до декабря\проект осд 2023\фото к презентации\IMG_20220623_16120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>
            <a:off x="-144524" y="1808820"/>
            <a:ext cx="3168352" cy="2376264"/>
          </a:xfrm>
          <a:prstGeom prst="rect">
            <a:avLst/>
          </a:prstGeom>
          <a:ln w="28575" cap="sq">
            <a:solidFill>
              <a:srgbClr val="0066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C:\Users\Александра\Desktop\лин 2023 до декабря\проект осд 2023\фото к презентации\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23728" y="3645024"/>
            <a:ext cx="3456384" cy="2592288"/>
          </a:xfrm>
          <a:prstGeom prst="rect">
            <a:avLst/>
          </a:prstGeom>
          <a:ln w="38100" cap="sq">
            <a:solidFill>
              <a:srgbClr val="0066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6021288"/>
            <a:ext cx="5222629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Получение обратной связи от родителей в центре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13594</TotalTime>
  <Words>1004</Words>
  <Application>Microsoft Office PowerPoint</Application>
  <PresentationFormat>Экран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Оптимизация процесса взаимодействия педагогов учреждения с родителями воспитанников   </vt:lpstr>
      <vt:lpstr>Паспорт проекта</vt:lpstr>
      <vt:lpstr>Команда проекта:</vt:lpstr>
      <vt:lpstr>Слайд 4</vt:lpstr>
      <vt:lpstr>Слайд 5</vt:lpstr>
      <vt:lpstr>План мероприятий по устранению  выявленных проблем</vt:lpstr>
      <vt:lpstr>Слайд 7</vt:lpstr>
      <vt:lpstr>Слайд 8</vt:lpstr>
      <vt:lpstr>было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 Windows</cp:lastModifiedBy>
  <cp:revision>791</cp:revision>
  <cp:lastPrinted>2019-02-18T01:46:55Z</cp:lastPrinted>
  <dcterms:created xsi:type="dcterms:W3CDTF">2007-01-29T08:57:19Z</dcterms:created>
  <dcterms:modified xsi:type="dcterms:W3CDTF">2024-04-16T08:02:22Z</dcterms:modified>
</cp:coreProperties>
</file>