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74" r:id="rId2"/>
    <p:sldId id="259" r:id="rId3"/>
    <p:sldId id="260" r:id="rId4"/>
    <p:sldId id="270" r:id="rId5"/>
    <p:sldId id="261" r:id="rId6"/>
    <p:sldId id="265" r:id="rId7"/>
    <p:sldId id="272" r:id="rId8"/>
    <p:sldId id="273" r:id="rId9"/>
    <p:sldId id="266" r:id="rId10"/>
    <p:sldId id="269" r:id="rId11"/>
  </p:sldIdLst>
  <p:sldSz cx="9906000" cy="6858000" type="A4"/>
  <p:notesSz cx="6797675" cy="9928225"/>
  <p:defaultTextStyle>
    <a:defPPr lvl="0">
      <a:defRPr lang="ru-RU"/>
    </a:defPPr>
    <a:lvl1pPr marL="0" lvl="0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241" lvl="1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482" lvl="2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723" lvl="3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964" lvl="4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6205" lvl="5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446" lvl="6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687" lvl="7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928" lvl="8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585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9" autoAdjust="0"/>
    <p:restoredTop sz="94682" autoAdjust="0"/>
  </p:normalViewPr>
  <p:slideViewPr>
    <p:cSldViewPr snapToGrid="0">
      <p:cViewPr varScale="1">
        <p:scale>
          <a:sx n="110" d="100"/>
          <a:sy n="110" d="100"/>
        </p:scale>
        <p:origin x="-1350" y="-90"/>
      </p:cViewPr>
      <p:guideLst>
        <p:guide orient="horz" pos="2041"/>
        <p:guide orient="horz" pos="2160"/>
        <p:guide pos="681"/>
        <p:guide pos="5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7DA2E-ECBA-4F5D-A49C-B95D04ADEC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63816-3ED5-4B2A-B53C-A8789C3EF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269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9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77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9464" y="288928"/>
            <a:ext cx="2605485" cy="61436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573" y="288928"/>
            <a:ext cx="7654792" cy="61436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993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903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5" y="4406903"/>
            <a:ext cx="8420100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5" y="2906715"/>
            <a:ext cx="8420100" cy="150018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499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9570" y="1679575"/>
            <a:ext cx="5130138" cy="475297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74812" y="1679575"/>
            <a:ext cx="5130139" cy="475297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313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40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8"/>
            <a:ext cx="4378589" cy="395128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493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88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80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70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8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61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40"/>
            <a:ext cx="8915400" cy="1143000"/>
          </a:xfrm>
          <a:prstGeom prst="rect">
            <a:avLst/>
          </a:prstGeom>
        </p:spPr>
        <p:txBody>
          <a:bodyPr vert="horz" lIns="102248" tIns="51124" rIns="102248" bIns="5112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3" y="6356353"/>
            <a:ext cx="2311401" cy="36512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BE7D-50CA-4F7A-A4F8-78429D7D0587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3"/>
            <a:ext cx="3136900" cy="36512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2" y="6356353"/>
            <a:ext cx="2311401" cy="36512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48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431" indent="-383431" algn="l" defTabSz="102248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767" indent="-319526" algn="l" defTabSz="102248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03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344" indent="-255621" algn="l" defTabSz="102248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585" indent="-255621" algn="l" defTabSz="102248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lovo42.ru/Business/imushestvennaya-podderzhka-subektov-msp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432" y="257386"/>
            <a:ext cx="8915400" cy="338296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ИМУЩЕСТВЕННАЯ ПОДДЕРЖКА СУБЪЕКТОВ МАЛОГО И СРЕДНЕГО ПРЕДПРИНИМАТЕЛЬСТВА, САМОЗАНЯТЫХ ГРАЖДАН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3709358"/>
            <a:ext cx="8915400" cy="24168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Информационное пособие для субъектов малого и среднего предпринимательства,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самозанятых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граждан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Белово, 2024 г.</a:t>
            </a:r>
          </a:p>
          <a:p>
            <a:pPr algn="ctr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ОФИЦИАЛЬНЫЕ САЙТЫ ОРГАНОВ ВЛАСТИ,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ОРГАНОВ МЕСТНОГО САМОУПРАВЛЕНИЯ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Необходимую информацию об имуществе можно получить на профильных чатах информационно телекоммуникационной сети « Интернет». </a:t>
            </a: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1. В поисковой системе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т.п.)  впишите «имущественная поддержка» и название субъекта РФ или муниципального образования, в котором такая поддержка интересует. Например «город Белово»: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2. Перейдите на официальный сайт органа власти или местного самоуправления и получите необходимую информацию.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НОРМАТИВНАЯ (ПРАВОВАЯ) БАЗА ДЛЯ ОКАЗАНИЯ ИМУЩЕСТВЕННОЙ ПОДДЕРЖКИ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 Федеральный закон от 24.07.2007 № 209-ФЗ «О развитии малого и среднего предпринимательства в  Российской Федерации» 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 Федеральный закон от 22.07.2008 № 159-ФЗ «Об особенностях отчуждения недвижимого имущества, находящегося в государственной или в муниципальной собственности и арендуемого субъектами малого и среднего предпринимательства, и о внесении изменений в отдельные законодательные акты Российской Федерации» 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 Федеральный закон от 26.07.2006 № 135-ФЗ «О защите конкуренции» 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 Указ Президента Российской Федерации от 05.06.2015 № 287 «О мерах по дальнейшему развитию малого и среднего предпринимательства».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 Порядок предоставления имущества, включенного в перечень имущества для субъектов МСП и иные    правовые акты соответствующего муниципального образования.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ИМУЩЕСТВА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7551" y="1147354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800" dirty="0" smtClean="0"/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marL="383431" marR="0" lvl="0" indent="-383431" algn="l" defTabSz="10224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83431" marR="0" lvl="0" indent="-383431" algn="l" defTabSz="10224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9125" y="1418785"/>
            <a:ext cx="82986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Перечень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имущества Беловского городского округа,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свободного от прав третьих лиц (за исключением права хозяйственного ведения, права оперативного управления, а также имущественных прав субъектов малого и среднего предпринимательства, а также физических лиц, не являющихся предпринимателями и применяющих специальный налоговый режим «Налог на профессиональный доход»), предусмотренный частью 4 статьи 18 Федерального закона от 24 июля 2007 года № 209-ФЗ «О развитии малого и среднего предпринимательства в Российской Федерации», утвержденный решением Беловского городского Совета народных депутатов от 26 июня 2008 года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70/374-н,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размещен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ниже указанной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ссылке: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4490" y="5297797"/>
            <a:ext cx="84998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https://www.belovo42.ru/Business/imushestvennaya-podderzhka-subektov-msp/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ОБРАЩЕНИЕ В ОРГАН ВЛАСТИ ИЛИ ОРГАН МЕСТНОГО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САМОУПРАВЛЕНИЯ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1. Ознакомьтесь с нормативными правовыми актами, предусматривающими оказание имущественной поддержки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муниципальном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образовании.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2. Позвоните представителю органа государственной власти или органа местного самоуправления, осуществляющего управление и распоряжение имуществом (Комитет, управление по имущественным и земельным отношениям), уточните характеристики объекта, местоположение, условия предоставления.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3. Напишите заявление о предоставлении имущества или заявление об объявлении процедуры торгов на право заключения договора аренды имущества.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4. Примите участие в процедуре торгов.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Если Вы арендуете государственное или муниципальное  имущество на общих условиях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обратитесь в орган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государственной власти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 орган местного самоуправления или коллегиальный орган (рабочую группу) по имущественной поддержке , созданный в субъекте РФ, за разъяснением возможности включения объекта в перечень имущества и применения в отношении него льготной арендной ставки.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Если Вы знаете государственное или муниципальное имущество, которое хотели бы арендовать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но оно не выставлено на торги и не включено в перечень имущества – Вы также вправе обратиться в орган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государственной власти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 орган местного самоуправления с заявлением о включении его в перечень имущества для субъектов МСП и предоставлении данного объекта на льготных условиях. 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УСТАНОВЛЕНИЕ ЛЬГОТ ЗА ПОЛЬЗОВАНИЕ ГОСУДАРСТВЕННЫМ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МУНИЦИПАЛЬНЫМ ИМУЩЕСТВОМ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2386" y="1217024"/>
            <a:ext cx="8915400" cy="452596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Федеральное имущество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включенное в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Перечень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передается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в аренду с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применением  льготной ставки арендной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платы, установленной уполномоченным органом.</a:t>
            </a:r>
          </a:p>
          <a:p>
            <a:pPr algn="just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Региональное имущество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включенное в перечень, передается на условиях, определенных в порядке предоставления соответствующего имущества, утвержденном в субъекте РФ. </a:t>
            </a:r>
          </a:p>
          <a:p>
            <a:pPr algn="just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Муниципальное имущество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включенное в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Перечень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передается на условиях, определенных в порядке предоставления соответствующего имущества, утвержденном в муниципальном образовании.</a:t>
            </a:r>
          </a:p>
          <a:p>
            <a:pPr algn="just"/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Информацию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в отношении льгот, применяемых в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городе Белово,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можно получить на официальном сайте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органа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местного самоуправления. </a:t>
            </a:r>
          </a:p>
          <a:p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УЧАСТИЕ В ТОРГАХ И ЗАКЛЮЧЕНИЕ ДОГОВОРА АРЕНДЫ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8842" y="929641"/>
            <a:ext cx="8915400" cy="452596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На сайте https:/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/torgi.gov.ru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 в разделе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Торги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зайдите в подраздел «Аренда, безвозмездное пользование, доверительное управление имуществом, иные договоры, предусматривающие передачу прав владения и пользования в отношении государственного и муниципального имущества» 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 расширенном поиске выберите фильтр «Только для субъектов малого и среднего предпринимательства».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Посмотрите информацию о торгах на право заключения договоров аренды в отношении имущества, включенного в перечни имущества, примите участие в процедуре торгов.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Контактные данные сотрудников, ответственных за предоставление имущественной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поддержки, на территории Беловского городского округа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 Вас возникли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получении имущественной поддержки или остались вопросы в части ее оказания – обратитесь  в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по земельным ресурсам и муниципальному имуществу Администрации Беловского городского округа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Почтовый адрес: 652600 Кемеровская область –Кузбасс, г.  Белово,                      ул. Октябрьская, 27. Телефон многоканальный: (38452) 9-55-85, 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Е-mail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kzrmi@mail.ru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 работы: по будням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08:00 до 17:00.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Начальник УЗРМИ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Пегишева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Светлана Дмитриевна  - (38452) 9-55-85,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27      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Заместитель руководителя  МУ «КЗР и МИ г. Белово»    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Трошева Елена Олеговна – (38452) 9-55-85,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29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651" y="2027207"/>
            <a:ext cx="8915400" cy="529119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БИЗНЕС-НАВИГАТОРА МСП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889849"/>
            <a:ext cx="8915400" cy="3236315"/>
          </a:xfrm>
        </p:spPr>
        <p:txBody>
          <a:bodyPr>
            <a:no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На портале Бизнес-навигатора МСП зайти в раздел «Недвижимость»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Государственной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муниципальное имущество МСП»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Выбрать тип предложения «Свободен», на карте отобразится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геолокация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объектов, при нажатии на которую раскрывается карточка объекта, содержащая, в том числе ссылку на сайт ответственного за предоставление объекта органа власти или органа местного самоуправления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При переходе на ответственного органа власти, посмотрите контакты и уточните характеристики и условия получения объекта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8994" y="0"/>
            <a:ext cx="5347006" cy="244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ПРЕИМУЩЕСТВЕННОЕ ПРАВО НА ПРИОБРЕТЕНИЕ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АРЕНДУЕМОГО СУБЪЕКТАМИ МСП ИМУЩЕСТВА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22.07.2008 № 159-ФЗ предусматривает следующие  условия возникновения преимущественного права на приобретение арендуемого субъектами МСП недвижимого имущества, включенного в перечень имущества для МСП: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арендуемое имущество на день подачи субъектом малого или среднего предпринимательства заявления находится в его временном владении и (или) временном пользовании непрерывно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течение трех и более лет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договором или договорами аренды такого имущества;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арендуемое имущество включено в утвержденный в соответствии с частью 4 статьи 18 Федерального закона «О развитии малого и среднего предпринимательства в Российской Федерации» перечень государственного имущества или муниципального имущества, предназначенного для передачи во владение и (или) в пользование субъектам малого и среднего предпринимательства,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течение пяти и более лет до дня подачи этого заявления.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отсутствует задолженность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арендной плате за такое имущество, неустойкам (штрафам, пеням) на день заключения договора купли-продажи арендуемого имущества в соответствии с частью 4 статьи 4 настоящего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закона, а в случае, предусмотренном частью 2 или частью 2.1 статьи 9 настоящего Федерального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 день подачи субъектом малого или среднего предпринимательства заявления;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сведения о субъекте малого и среднего предпринимательства на день заключения договора купли-продажи арендуемого имущества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исключены из единого реестра субъектов малого и среднего предпринимательства.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69185" cy="13382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1151</Words>
  <Application>Microsoft Office PowerPoint</Application>
  <PresentationFormat>Лист A4 (210x297 мм)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ИМУЩЕСТВЕННАЯ ПОДДЕРЖКА СУБЪЕКТОВ МАЛОГО И СРЕДНЕГО ПРЕДПРИНИМАТЕЛЬСТВА, САМОЗАНЯТЫХ ГРАЖДАН</vt:lpstr>
      <vt:lpstr>НОРМАТИВНАЯ (ПРАВОВАЯ) БАЗА ДЛЯ ОКАЗАНИЯ ИМУЩЕСТВЕННОЙ ПОДДЕРЖКИ</vt:lpstr>
      <vt:lpstr>ПЕРЕЧЕНЬ ИМУЩЕСТВА</vt:lpstr>
      <vt:lpstr> ОБРАЩЕНИЕ В ОРГАН ВЛАСТИ ИЛИ ОРГАН МЕСТНОГО  САМОУПРАВЛЕНИЯ</vt:lpstr>
      <vt:lpstr>УСТАНОВЛЕНИЕ ЛЬГОТ ЗА ПОЛЬЗОВАНИЕ ГОСУДАРСТВЕННЫМ И МУНИЦИПАЛЬНЫМ ИМУЩЕСТВОМ</vt:lpstr>
      <vt:lpstr>УЧАСТИЕ В ТОРГАХ И ЗАКЛЮЧЕНИЕ ДОГОВОРА АРЕНДЫ </vt:lpstr>
      <vt:lpstr>Контактные данные сотрудников, ответственных за предоставление имущественной поддержки, на территории Беловского городского округа</vt:lpstr>
      <vt:lpstr>    САЙТ БИЗНЕС-НАВИГАТОРА МСП</vt:lpstr>
      <vt:lpstr>ПРЕИМУЩЕСТВЕННОЕ ПРАВО НА ПРИОБРЕТЕНИЕ АРЕНДУЕМОГО СУБЪЕКТАМИ МСП ИМУЩЕСТВА</vt:lpstr>
      <vt:lpstr>ОФИЦИАЛЬНЫЕ САЙТЫ ОРГАНОВ ВЛАСТИ,  ОРГАНОВ МЕСТНОГО САМОУПРАВЛЕНИЯ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pegisheva</dc:creator>
  <cp:lastModifiedBy>pegisheva</cp:lastModifiedBy>
  <cp:revision>314</cp:revision>
  <dcterms:modified xsi:type="dcterms:W3CDTF">2024-12-26T04:10:05Z</dcterms:modified>
</cp:coreProperties>
</file>