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15"/>
  </p:notesMasterIdLst>
  <p:sldIdLst>
    <p:sldId id="474" r:id="rId2"/>
    <p:sldId id="475" r:id="rId3"/>
    <p:sldId id="461" r:id="rId4"/>
    <p:sldId id="370" r:id="rId5"/>
    <p:sldId id="458" r:id="rId6"/>
    <p:sldId id="463" r:id="rId7"/>
    <p:sldId id="256" r:id="rId8"/>
    <p:sldId id="476" r:id="rId9"/>
    <p:sldId id="477" r:id="rId10"/>
    <p:sldId id="479" r:id="rId11"/>
    <p:sldId id="478" r:id="rId12"/>
    <p:sldId id="480" r:id="rId13"/>
    <p:sldId id="482" r:id="rId14"/>
  </p:sldIdLst>
  <p:sldSz cx="21674138" cy="12192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A9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47" d="100"/>
          <a:sy n="47" d="100"/>
        </p:scale>
        <p:origin x="45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организаций (всего)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44FC-4CF0-A5E8-1554062C186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44FC-4CF0-A5E8-1554062C186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44FC-4CF0-A5E8-1554062C1862}"/>
              </c:ext>
            </c:extLst>
          </c:dPt>
          <c:cat>
            <c:numRef>
              <c:f>Лист1!$A$2:$A$8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Лист1!$B$2:$B$8</c:f>
              <c:numCache>
                <c:formatCode>0</c:formatCode>
                <c:ptCount val="5"/>
                <c:pt idx="0">
                  <c:v>92</c:v>
                </c:pt>
                <c:pt idx="1">
                  <c:v>111</c:v>
                </c:pt>
                <c:pt idx="2">
                  <c:v>103</c:v>
                </c:pt>
                <c:pt idx="3">
                  <c:v>94</c:v>
                </c:pt>
                <c:pt idx="4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FC-4CF0-A5E8-1554062C18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полезных ископаемых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Лист1!$C$2:$C$8</c:f>
              <c:numCache>
                <c:formatCode>0</c:formatCode>
                <c:ptCount val="5"/>
                <c:pt idx="0">
                  <c:v>49</c:v>
                </c:pt>
                <c:pt idx="1">
                  <c:v>64</c:v>
                </c:pt>
                <c:pt idx="2">
                  <c:v>57</c:v>
                </c:pt>
                <c:pt idx="3">
                  <c:v>50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FC-4CF0-A5E8-1554062C186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Обработка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Лист1!$D$2:$D$8</c:f>
              <c:numCache>
                <c:formatCode>0.0</c:formatCode>
                <c:ptCount val="5"/>
                <c:pt idx="0">
                  <c:v>4.8</c:v>
                </c:pt>
                <c:pt idx="1">
                  <c:v>5.7</c:v>
                </c:pt>
                <c:pt idx="2">
                  <c:v>4.0999999999999996</c:v>
                </c:pt>
                <c:pt idx="3">
                  <c:v>2.9</c:v>
                </c:pt>
                <c:pt idx="4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FC-4CF0-A5E8-1554062C186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Производство электроэнергии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Лист1!$E$2:$E$8</c:f>
              <c:numCache>
                <c:formatCode>0.0</c:formatCode>
                <c:ptCount val="5"/>
                <c:pt idx="0">
                  <c:v>15.8</c:v>
                </c:pt>
                <c:pt idx="1">
                  <c:v>15.1</c:v>
                </c:pt>
                <c:pt idx="2">
                  <c:v>15.2</c:v>
                </c:pt>
                <c:pt idx="3">
                  <c:v>15.4</c:v>
                </c:pt>
                <c:pt idx="4">
                  <c:v>17.7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4FC-4CF0-A5E8-1554062C186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Водоснабжение, водоотведение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Лист1!$F$2:$F$8</c:f>
              <c:numCache>
                <c:formatCode>General</c:formatCode>
                <c:ptCount val="5"/>
                <c:pt idx="0">
                  <c:v>0.7</c:v>
                </c:pt>
                <c:pt idx="1">
                  <c:v>0.8</c:v>
                </c:pt>
                <c:pt idx="2">
                  <c:v>0.7</c:v>
                </c:pt>
                <c:pt idx="3">
                  <c:v>0.8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FC-4CF0-A5E8-1554062C1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100382592"/>
        <c:axId val="100384128"/>
      </c:barChart>
      <c:catAx>
        <c:axId val="10038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00384128"/>
        <c:crosses val="autoZero"/>
        <c:auto val="1"/>
        <c:lblAlgn val="ctr"/>
        <c:lblOffset val="100"/>
        <c:noMultiLvlLbl val="0"/>
      </c:catAx>
      <c:valAx>
        <c:axId val="100384128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0038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alpha val="54000"/>
      </a:schemeClr>
    </a:solidFill>
    <a:ln w="6350" cap="flat" cmpd="sng" algn="ctr">
      <a:noFill/>
      <a:prstDash val="solid"/>
      <a:miter lim="800000"/>
    </a:ln>
    <a:effectLst>
      <a:softEdge rad="152400"/>
    </a:effectLst>
  </c:spPr>
  <c:txPr>
    <a:bodyPr/>
    <a:lstStyle/>
    <a:p>
      <a:pPr>
        <a:defRPr sz="1600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0.1226</cdr:x>
      <cdr:y>0.0575</cdr:y>
    </cdr:from>
    <cdr:to>
      <cdr:x>0.87739</cdr:x>
      <cdr:y>0.26125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7286" y="335902"/>
          <a:ext cx="5954880" cy="1190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Оборот организаций, </a:t>
          </a:r>
        </a:p>
        <a:p xmlns:a="http://schemas.openxmlformats.org/drawingml/2006/main">
          <a:pPr algn="ctr"/>
          <a:r>
            <a: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млрд рублей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E067F-A5FF-4CFC-95F9-D4E6EBBD93AB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5096E-F3AB-4A85-A1A4-025F98B00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10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350" fontAlgn="base">
              <a:spcBef>
                <a:spcPct val="0"/>
              </a:spcBef>
              <a:spcAft>
                <a:spcPct val="0"/>
              </a:spcAft>
            </a:pPr>
            <a:fld id="{6D40D86C-7B74-4140-AEA5-9F3D372F3463}" type="slidenum">
              <a:rPr lang="ru-RU">
                <a:cs typeface="Arial" charset="0"/>
              </a:rPr>
              <a:pPr defTabSz="102235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4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FCA46-0DF3-4D1B-A097-6D9122541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9267" y="1995312"/>
            <a:ext cx="16255604" cy="4244622"/>
          </a:xfrm>
        </p:spPr>
        <p:txBody>
          <a:bodyPr anchor="b"/>
          <a:lstStyle>
            <a:lvl1pPr algn="ctr">
              <a:defRPr sz="10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C328-6846-427B-A871-846A8B98D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267" y="6403623"/>
            <a:ext cx="16255604" cy="2943577"/>
          </a:xfrm>
        </p:spPr>
        <p:txBody>
          <a:bodyPr/>
          <a:lstStyle>
            <a:lvl1pPr marL="0" indent="0" algn="ctr">
              <a:buNone/>
              <a:defRPr sz="4266"/>
            </a:lvl1pPr>
            <a:lvl2pPr marL="812764" indent="0" algn="ctr">
              <a:buNone/>
              <a:defRPr sz="3555"/>
            </a:lvl2pPr>
            <a:lvl3pPr marL="1625529" indent="0" algn="ctr">
              <a:buNone/>
              <a:defRPr sz="3200"/>
            </a:lvl3pPr>
            <a:lvl4pPr marL="2438293" indent="0" algn="ctr">
              <a:buNone/>
              <a:defRPr sz="2844"/>
            </a:lvl4pPr>
            <a:lvl5pPr marL="3251058" indent="0" algn="ctr">
              <a:buNone/>
              <a:defRPr sz="2844"/>
            </a:lvl5pPr>
            <a:lvl6pPr marL="4063822" indent="0" algn="ctr">
              <a:buNone/>
              <a:defRPr sz="2844"/>
            </a:lvl6pPr>
            <a:lvl7pPr marL="4876587" indent="0" algn="ctr">
              <a:buNone/>
              <a:defRPr sz="2844"/>
            </a:lvl7pPr>
            <a:lvl8pPr marL="5689351" indent="0" algn="ctr">
              <a:buNone/>
              <a:defRPr sz="2844"/>
            </a:lvl8pPr>
            <a:lvl9pPr marL="6502116" indent="0" algn="ctr">
              <a:buNone/>
              <a:defRPr sz="2844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279AE2-DC4C-4599-BF3D-125F9E717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9F6DB-645C-43B5-BC04-92BAE6E6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B6A0F2-3D96-4CE9-B87B-BDC3B118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0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256D5-4357-455F-9F7D-6C410274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52A9F8-D6F6-431A-8D7C-0254A97CF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5D0C7-EAF6-45EA-8C98-4ED96E17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C99785-D5F1-4829-9896-B6A414904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4EEA9-940F-47DF-A9BA-54A05D97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1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E6377D-C9F4-410F-8FE0-A31E3A876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5510555" y="649111"/>
            <a:ext cx="4673486" cy="10332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565EC7-707D-40FF-9B78-C10F4A40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90097" y="649111"/>
            <a:ext cx="13749531" cy="10332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277FA5-B988-4345-A15D-209D4794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BFD723-59F1-48EC-A321-68ECDAAD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645FF-EB5D-4724-99AD-C9A9F3E5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2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12812-64A4-4F89-8CED-9BCFC37A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AEA28-87DA-4C9E-BD54-EB94C54DA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2F4179-87FF-4189-874B-8682809F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2232E-412D-41D1-94A7-5CF6B834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31E53-9797-47B5-81F7-A1384FA4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0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E79B3-7D72-4A67-8071-11FEA808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808" y="3039535"/>
            <a:ext cx="18693944" cy="5071532"/>
          </a:xfrm>
        </p:spPr>
        <p:txBody>
          <a:bodyPr anchor="b"/>
          <a:lstStyle>
            <a:lvl1pPr>
              <a:defRPr sz="10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4A36DC-F4CB-4769-9F11-B1D5F14F8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8808" y="8159046"/>
            <a:ext cx="18693944" cy="2666999"/>
          </a:xfrm>
        </p:spPr>
        <p:txBody>
          <a:bodyPr/>
          <a:lstStyle>
            <a:lvl1pPr marL="0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1pPr>
            <a:lvl2pPr marL="812764" indent="0">
              <a:buNone/>
              <a:defRPr sz="3555">
                <a:solidFill>
                  <a:schemeClr val="tx1">
                    <a:tint val="75000"/>
                  </a:schemeClr>
                </a:solidFill>
              </a:defRPr>
            </a:lvl2pPr>
            <a:lvl3pPr marL="16255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29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058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3822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587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3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116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E54088-5F70-4521-B23A-17FD5AE3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AD11C-2EF4-4484-9303-77C2ACAD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B780A-CC94-49A2-B23A-D3CE862E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5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DD8B8-12B3-4534-BEE1-6BC20F45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292BC5-949A-4283-B8E9-2DDB5C1E7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0097" y="3245556"/>
            <a:ext cx="9211509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20BC2B-BF26-42D4-9228-BE200B966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532" y="3245556"/>
            <a:ext cx="9211509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73AADF-6863-4DEC-ADA4-A7D73946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04A507-3BDB-4774-9886-3E3B5279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6F4771-47D1-46EB-A74F-2D90393A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4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DC602-5DB9-4A87-B266-F3660BE2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20" y="649112"/>
            <a:ext cx="18693944" cy="235655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A7FC2C-5CE6-4B96-ADC5-6372214F3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2921" y="2988734"/>
            <a:ext cx="9169175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6DDC25-F5D8-4CDF-809B-34DABC527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2921" y="4453467"/>
            <a:ext cx="9169175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8BDA5F-E178-4684-AF8B-B8FF4016F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972532" y="2988734"/>
            <a:ext cx="9214332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4A40FF-F228-4B8E-BD74-A1983B7E0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972532" y="4453467"/>
            <a:ext cx="9214332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A6C473-8E9C-4E57-B1CA-215CEFAD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0A0B49-1BE5-4F7A-8393-7FC0D4BE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3DE016-54D6-4E81-8D48-818D75A8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35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65139-05F0-4EBC-956F-D58379DC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86B7E3-9912-4681-BBE4-0BF63519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0C6752-BE45-40E4-AB1D-472356D1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BFB577-C9D2-40C1-9F8B-C025A6EA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7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3A6BDE-6517-4AFD-BC0F-12D53F98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CC4B8A-7950-4466-AF55-E8BD684F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16A73B-8784-4D9F-9712-FA21EB42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2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7DAA9-911B-4255-9B16-13973E11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CCA07A-1EBC-4AE4-8A37-DAD07FEB3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4332" y="1755423"/>
            <a:ext cx="10972532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6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33436F-E90C-4FE1-8287-604A73B2E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3EEC75-142F-42C4-BF47-E717D8C2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1E3ACE-ED08-4CA5-AC90-C8CD51FD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1A6D9-247B-45B9-911A-2F9EE7D4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2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AE63C-7F89-44A1-A582-FD9B5BB4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8E310A-A661-4111-A345-EC05030CE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214332" y="1755423"/>
            <a:ext cx="10972532" cy="8664222"/>
          </a:xfrm>
        </p:spPr>
        <p:txBody>
          <a:bodyPr/>
          <a:lstStyle>
            <a:lvl1pPr marL="0" indent="0">
              <a:buNone/>
              <a:defRPr sz="5689"/>
            </a:lvl1pPr>
            <a:lvl2pPr marL="812764" indent="0">
              <a:buNone/>
              <a:defRPr sz="4978"/>
            </a:lvl2pPr>
            <a:lvl3pPr marL="1625529" indent="0">
              <a:buNone/>
              <a:defRPr sz="4266"/>
            </a:lvl3pPr>
            <a:lvl4pPr marL="2438293" indent="0">
              <a:buNone/>
              <a:defRPr sz="3555"/>
            </a:lvl4pPr>
            <a:lvl5pPr marL="3251058" indent="0">
              <a:buNone/>
              <a:defRPr sz="3555"/>
            </a:lvl5pPr>
            <a:lvl6pPr marL="4063822" indent="0">
              <a:buNone/>
              <a:defRPr sz="3555"/>
            </a:lvl6pPr>
            <a:lvl7pPr marL="4876587" indent="0">
              <a:buNone/>
              <a:defRPr sz="3555"/>
            </a:lvl7pPr>
            <a:lvl8pPr marL="5689351" indent="0">
              <a:buNone/>
              <a:defRPr sz="3555"/>
            </a:lvl8pPr>
            <a:lvl9pPr marL="6502116" indent="0">
              <a:buNone/>
              <a:defRPr sz="355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A12244-8F9D-4311-89EF-55A77F040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4325E2-4690-4E93-99FA-E34B36A8D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1CDBA6-E4E5-4C18-9B6C-6E1D5A91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FC0B7A-567D-489E-9F72-F52ED360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9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7EBE7-0FF4-4A22-8A14-BBAA9A0A7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097" y="649112"/>
            <a:ext cx="18693944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DFB2BE-D260-4006-BDBA-05CFC4C46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097" y="3245556"/>
            <a:ext cx="18693944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199590-2D1A-41AA-8681-7A71DBA7A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0097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23151-FB9D-4498-9F2F-C485CB4E52F7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71EF4-7FBB-489C-9298-26697BEA6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9558" y="11300179"/>
            <a:ext cx="7315022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6A16B-48F4-4230-BBA0-E185A2E2E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307360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9988-EBEC-450C-9021-F8B2F7305F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3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1625529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82" indent="-406382" algn="l" defTabSz="1625529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7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031911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4676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40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204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969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733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498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4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29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93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58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22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87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51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116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10" Type="http://schemas.openxmlformats.org/officeDocument/2006/relationships/image" Target="../media/image6.gif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75" y="-3935"/>
            <a:ext cx="19740073" cy="121948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1036" y="3413559"/>
            <a:ext cx="16525390" cy="3565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24" b="1" dirty="0">
                <a:solidFill>
                  <a:srgbClr val="3B4555"/>
                </a:solidFill>
                <a:latin typeface="Arial" pitchFamily="34" charset="0"/>
                <a:cs typeface="Arial" pitchFamily="34" charset="0"/>
              </a:rPr>
              <a:t>БЕЛОВСКИЙ </a:t>
            </a:r>
          </a:p>
          <a:p>
            <a:r>
              <a:rPr lang="ru-RU" sz="7524" b="1" dirty="0">
                <a:solidFill>
                  <a:srgbClr val="3B4555"/>
                </a:solidFill>
                <a:latin typeface="Arial" pitchFamily="34" charset="0"/>
                <a:cs typeface="Arial" pitchFamily="34" charset="0"/>
              </a:rPr>
              <a:t>            ГОРОДСКОЙ </a:t>
            </a:r>
          </a:p>
          <a:p>
            <a:r>
              <a:rPr lang="ru-RU" sz="7524" b="1" dirty="0">
                <a:solidFill>
                  <a:srgbClr val="3B4555"/>
                </a:solidFill>
                <a:latin typeface="Arial" pitchFamily="34" charset="0"/>
                <a:cs typeface="Arial" pitchFamily="34" charset="0"/>
              </a:rPr>
              <a:t>                               ОКРУГ</a:t>
            </a:r>
          </a:p>
        </p:txBody>
      </p:sp>
      <p:pic>
        <p:nvPicPr>
          <p:cNvPr id="6" name="Picture 2" descr="C:\Users\nachpress\Desktop\герб кузбасса.jpg">
            <a:extLst>
              <a:ext uri="{FF2B5EF4-FFF2-40B4-BE49-F238E27FC236}">
                <a16:creationId xmlns:a16="http://schemas.microsoft.com/office/drawing/2014/main" id="{C3E85167-1FBC-4D0A-B252-3BB5417D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036" y="512439"/>
            <a:ext cx="1758859" cy="183289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37413-D959-4D12-986E-69C621031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81" y="647893"/>
            <a:ext cx="1126342" cy="16103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276278-5EDF-4C95-8FB2-0F47BE39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-23952"/>
            <a:ext cx="21674138" cy="122159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0430C-F3AB-4414-810F-BD199969B82F}"/>
              </a:ext>
            </a:extLst>
          </p:cNvPr>
          <p:cNvSpPr/>
          <p:nvPr/>
        </p:nvSpPr>
        <p:spPr>
          <a:xfrm>
            <a:off x="5648581" y="1189865"/>
            <a:ext cx="1507809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67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Местное производство: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9E4E-12CC-4F75-B360-277E56A7F9C2}"/>
              </a:ext>
            </a:extLst>
          </p:cNvPr>
          <p:cNvSpPr txBox="1"/>
          <p:nvPr/>
        </p:nvSpPr>
        <p:spPr>
          <a:xfrm>
            <a:off x="4695848" y="4417760"/>
            <a:ext cx="11237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Перспективы: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заполнение свободных рынков: тепличное хозяйство, животноводческий комплекс, производство консервов и полуфабрикатов и другое   </a:t>
            </a:r>
          </a:p>
        </p:txBody>
      </p:sp>
      <p:pic>
        <p:nvPicPr>
          <p:cNvPr id="24" name="Рисунок 23" descr="3 столбца-02.png">
            <a:extLst>
              <a:ext uri="{FF2B5EF4-FFF2-40B4-BE49-F238E27FC236}">
                <a16:creationId xmlns:a16="http://schemas.microsoft.com/office/drawing/2014/main" id="{8794BADF-D252-4201-81D5-8280A423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5482032" y="6449497"/>
            <a:ext cx="7687655" cy="4714428"/>
          </a:xfrm>
          <a:prstGeom prst="rect">
            <a:avLst/>
          </a:prstGeom>
        </p:spPr>
      </p:pic>
      <p:pic>
        <p:nvPicPr>
          <p:cNvPr id="25" name="Рисунок 24" descr="3 столбца-02.png">
            <a:extLst>
              <a:ext uri="{FF2B5EF4-FFF2-40B4-BE49-F238E27FC236}">
                <a16:creationId xmlns:a16="http://schemas.microsoft.com/office/drawing/2014/main" id="{EC3FC51A-D858-4B1C-B847-7DB0EA47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614" t="30883" r="6237" b="27273"/>
          <a:stretch/>
        </p:blipFill>
        <p:spPr>
          <a:xfrm rot="5400000">
            <a:off x="13801340" y="5619234"/>
            <a:ext cx="3459725" cy="471442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A2471F0-4B6A-46F4-BBDF-7F75A6DCE8FC}"/>
              </a:ext>
            </a:extLst>
          </p:cNvPr>
          <p:cNvSpPr/>
          <p:nvPr/>
        </p:nvSpPr>
        <p:spPr>
          <a:xfrm>
            <a:off x="17517789" y="8895618"/>
            <a:ext cx="3485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Возможность развития сопутствующего сервиса (аквапарк, гостиница)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605521F-0578-4DCF-8A09-EE20CA5D55A8}"/>
              </a:ext>
            </a:extLst>
          </p:cNvPr>
          <p:cNvSpPr/>
          <p:nvPr/>
        </p:nvSpPr>
        <p:spPr>
          <a:xfrm>
            <a:off x="17306256" y="5543649"/>
            <a:ext cx="3936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Строительство инженерной инфраструктуры с участием ВЭБ.РФ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F34CFF-AFE3-4767-ADD8-D0D5EE1C8E52}"/>
              </a:ext>
            </a:extLst>
          </p:cNvPr>
          <p:cNvSpPr/>
          <p:nvPr/>
        </p:nvSpPr>
        <p:spPr>
          <a:xfrm>
            <a:off x="13488105" y="7106043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Привлекательная инвестиционная площадка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95D15-15AF-4716-A6D1-F6BADCFE70BC}"/>
              </a:ext>
            </a:extLst>
          </p:cNvPr>
          <p:cNvSpPr/>
          <p:nvPr/>
        </p:nvSpPr>
        <p:spPr>
          <a:xfrm>
            <a:off x="11921897" y="10188068"/>
            <a:ext cx="4291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18 инвестиционных площадок 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9BE9CAF8-9096-4690-BB6C-EFA379668587}"/>
              </a:ext>
            </a:extLst>
          </p:cNvPr>
          <p:cNvSpPr/>
          <p:nvPr/>
        </p:nvSpPr>
        <p:spPr>
          <a:xfrm>
            <a:off x="5558723" y="2009211"/>
            <a:ext cx="13151307" cy="604876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Напольное покрытие из резиновой крошки</a:t>
            </a:r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E14FD871-8136-4875-A969-3A19F9AAAF3B}"/>
              </a:ext>
            </a:extLst>
          </p:cNvPr>
          <p:cNvSpPr/>
          <p:nvPr/>
        </p:nvSpPr>
        <p:spPr>
          <a:xfrm>
            <a:off x="13082481" y="2705772"/>
            <a:ext cx="5472284" cy="736452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Детское молочное питание</a:t>
            </a: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962CF9EF-AF6F-4D8C-8ECB-9AB36209B099}"/>
              </a:ext>
            </a:extLst>
          </p:cNvPr>
          <p:cNvSpPr/>
          <p:nvPr/>
        </p:nvSpPr>
        <p:spPr>
          <a:xfrm>
            <a:off x="5169147" y="3521824"/>
            <a:ext cx="7316304" cy="738515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Железобетонные конструкции</a:t>
            </a:r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id="{2C7FB3E6-0859-4732-84E3-19526AD4DE76}"/>
              </a:ext>
            </a:extLst>
          </p:cNvPr>
          <p:cNvSpPr/>
          <p:nvPr/>
        </p:nvSpPr>
        <p:spPr>
          <a:xfrm>
            <a:off x="12415110" y="3522750"/>
            <a:ext cx="5957211" cy="724908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Трикотажные изделия</a:t>
            </a:r>
          </a:p>
        </p:txBody>
      </p:sp>
      <p:sp>
        <p:nvSpPr>
          <p:cNvPr id="29" name="Параллелограмм 28">
            <a:extLst>
              <a:ext uri="{FF2B5EF4-FFF2-40B4-BE49-F238E27FC236}">
                <a16:creationId xmlns:a16="http://schemas.microsoft.com/office/drawing/2014/main" id="{00F73F51-CFAC-4823-A260-5F20E95140E4}"/>
              </a:ext>
            </a:extLst>
          </p:cNvPr>
          <p:cNvSpPr/>
          <p:nvPr/>
        </p:nvSpPr>
        <p:spPr>
          <a:xfrm>
            <a:off x="5351020" y="2732051"/>
            <a:ext cx="7819385" cy="692625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Продукция рыбного хозяйства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9E225EA8-DFBE-478E-8A74-AF999C3D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39" y="6177868"/>
            <a:ext cx="5472608" cy="590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D775D5A-C53A-44BF-9012-1FB1F02DAF0B}"/>
              </a:ext>
            </a:extLst>
          </p:cNvPr>
          <p:cNvSpPr txBox="1"/>
          <p:nvPr/>
        </p:nvSpPr>
        <p:spPr>
          <a:xfrm>
            <a:off x="11135265" y="7023147"/>
            <a:ext cx="1607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пгт</a:t>
            </a:r>
            <a:r>
              <a:rPr lang="ru-RU" sz="1600" b="1" dirty="0"/>
              <a:t> </a:t>
            </a:r>
            <a:r>
              <a:rPr lang="ru-RU" sz="1600" b="1" dirty="0" err="1"/>
              <a:t>Грамотеино</a:t>
            </a:r>
            <a:endParaRPr lang="ru-RU" sz="16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EA0689-2DC3-4E1D-B6A3-D6BF5CC25BA2}"/>
              </a:ext>
            </a:extLst>
          </p:cNvPr>
          <p:cNvSpPr txBox="1"/>
          <p:nvPr/>
        </p:nvSpPr>
        <p:spPr>
          <a:xfrm>
            <a:off x="7188679" y="11104424"/>
            <a:ext cx="153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пгт</a:t>
            </a:r>
            <a:r>
              <a:rPr lang="ru-RU" sz="1600" b="1" dirty="0"/>
              <a:t> </a:t>
            </a:r>
            <a:r>
              <a:rPr lang="ru-RU" sz="1600" b="1" dirty="0" err="1"/>
              <a:t>Бачатский</a:t>
            </a:r>
            <a:endParaRPr lang="ru-RU" sz="16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E232D2-3B78-4888-957D-548BB5E89933}"/>
              </a:ext>
            </a:extLst>
          </p:cNvPr>
          <p:cNvSpPr txBox="1"/>
          <p:nvPr/>
        </p:nvSpPr>
        <p:spPr>
          <a:xfrm>
            <a:off x="9420753" y="11666617"/>
            <a:ext cx="2026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пгт</a:t>
            </a:r>
            <a:r>
              <a:rPr lang="ru-RU" sz="1600" b="1" dirty="0"/>
              <a:t> Новый-Городок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E06517-68E4-41F8-93CB-95FD9B1DCE04}"/>
              </a:ext>
            </a:extLst>
          </p:cNvPr>
          <p:cNvSpPr txBox="1"/>
          <p:nvPr/>
        </p:nvSpPr>
        <p:spPr>
          <a:xfrm>
            <a:off x="8443423" y="9175039"/>
            <a:ext cx="97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БЕЛОВО</a:t>
            </a: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C76CA69E-ABB7-40ED-8C86-A647336C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536" y="7584391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id="{3449C23E-6CE2-4C0D-8DC8-12B7868F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139" y="8520495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2953C144-66DF-40F1-B20F-5D89BFBC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381" y="9164924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>
            <a:extLst>
              <a:ext uri="{FF2B5EF4-FFF2-40B4-BE49-F238E27FC236}">
                <a16:creationId xmlns:a16="http://schemas.microsoft.com/office/drawing/2014/main" id="{2AB91BD1-0C73-4992-929F-3AEEDFBD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90" y="7745631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>
            <a:extLst>
              <a:ext uri="{FF2B5EF4-FFF2-40B4-BE49-F238E27FC236}">
                <a16:creationId xmlns:a16="http://schemas.microsoft.com/office/drawing/2014/main" id="{5C3007CE-28CF-4612-A0B3-CFABEE63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95" y="8038380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>
            <a:extLst>
              <a:ext uri="{FF2B5EF4-FFF2-40B4-BE49-F238E27FC236}">
                <a16:creationId xmlns:a16="http://schemas.microsoft.com/office/drawing/2014/main" id="{2F6A2DF4-BF9C-48EB-84EB-32E38EE6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167" y="11184791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EC54CF8D-A7DD-4270-BCA3-A3B342EA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113" y="6408451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>
            <a:extLst>
              <a:ext uri="{FF2B5EF4-FFF2-40B4-BE49-F238E27FC236}">
                <a16:creationId xmlns:a16="http://schemas.microsoft.com/office/drawing/2014/main" id="{9D3B7E70-DD17-44E7-AB3B-4D0111A9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094" y="10665122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id="{853BFBFE-5F16-4A4F-A42E-3ECF7227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60" y="8359624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9F98D627-0372-4BDF-83CF-843EFF610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342" y="8725851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1970E40A-BE99-4E7D-B3E7-84705EBC2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191" y="8594783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5">
            <a:extLst>
              <a:ext uri="{FF2B5EF4-FFF2-40B4-BE49-F238E27FC236}">
                <a16:creationId xmlns:a16="http://schemas.microsoft.com/office/drawing/2014/main" id="{AB5A6AD1-55AA-4D3C-BBF2-C7F742CF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42" y="9011603"/>
            <a:ext cx="188585" cy="29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6">
            <a:extLst>
              <a:ext uri="{FF2B5EF4-FFF2-40B4-BE49-F238E27FC236}">
                <a16:creationId xmlns:a16="http://schemas.microsoft.com/office/drawing/2014/main" id="{D9C8C4D7-14D1-4F19-ABAF-188FDE9B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09" y="9592065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6">
            <a:extLst>
              <a:ext uri="{FF2B5EF4-FFF2-40B4-BE49-F238E27FC236}">
                <a16:creationId xmlns:a16="http://schemas.microsoft.com/office/drawing/2014/main" id="{9719EE82-ED9A-4604-8C5D-0EF7792E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41" y="10805413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6">
            <a:extLst>
              <a:ext uri="{FF2B5EF4-FFF2-40B4-BE49-F238E27FC236}">
                <a16:creationId xmlns:a16="http://schemas.microsoft.com/office/drawing/2014/main" id="{7CC46A59-FCFF-4A67-B05C-B2F45F18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60" y="11536646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78EAECF-BE55-4C11-A2DA-B9A0F2301DB9}"/>
              </a:ext>
            </a:extLst>
          </p:cNvPr>
          <p:cNvSpPr txBox="1"/>
          <p:nvPr/>
        </p:nvSpPr>
        <p:spPr>
          <a:xfrm>
            <a:off x="11923308" y="839870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пгт</a:t>
            </a:r>
            <a:r>
              <a:rPr lang="ru-RU" sz="1600" b="1" dirty="0"/>
              <a:t> </a:t>
            </a:r>
            <a:r>
              <a:rPr lang="ru-RU" sz="1600" b="1" dirty="0" err="1"/>
              <a:t>Инской</a:t>
            </a:r>
            <a:endParaRPr lang="ru-RU" sz="1600" b="1" dirty="0"/>
          </a:p>
        </p:txBody>
      </p:sp>
      <p:pic>
        <p:nvPicPr>
          <p:cNvPr id="75" name="Picture 6">
            <a:extLst>
              <a:ext uri="{FF2B5EF4-FFF2-40B4-BE49-F238E27FC236}">
                <a16:creationId xmlns:a16="http://schemas.microsoft.com/office/drawing/2014/main" id="{068CBE13-3B59-4080-AED2-58933931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496" y="8280959"/>
            <a:ext cx="188777" cy="3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4EC4EAC-2F30-4EE5-8238-EAC8EFC85658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8A9F92E-1EA4-4CEB-899C-E13E2DA9A041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3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1833E45F-494C-4D1A-8E49-F91E9AE7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58DE950-1A8E-4DCB-9274-BDB05ED052B8}"/>
              </a:ext>
            </a:extLst>
          </p:cNvPr>
          <p:cNvSpPr/>
          <p:nvPr/>
        </p:nvSpPr>
        <p:spPr>
          <a:xfrm>
            <a:off x="1842117" y="391543"/>
            <a:ext cx="1507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ТЕРРИТОРИЯ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70458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276278-5EDF-4C95-8FB2-0F47BE39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-8649" y="-11976"/>
            <a:ext cx="21674138" cy="122159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0430C-F3AB-4414-810F-BD199969B82F}"/>
              </a:ext>
            </a:extLst>
          </p:cNvPr>
          <p:cNvSpPr/>
          <p:nvPr/>
        </p:nvSpPr>
        <p:spPr>
          <a:xfrm>
            <a:off x="4970085" y="1577714"/>
            <a:ext cx="890417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67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Преимущества территории: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9E4E-12CC-4F75-B360-277E56A7F9C2}"/>
              </a:ext>
            </a:extLst>
          </p:cNvPr>
          <p:cNvSpPr txBox="1"/>
          <p:nvPr/>
        </p:nvSpPr>
        <p:spPr>
          <a:xfrm>
            <a:off x="5032740" y="5206766"/>
            <a:ext cx="1123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Перспективы: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строительство логистического центра</a:t>
            </a:r>
          </a:p>
        </p:txBody>
      </p:sp>
      <p:pic>
        <p:nvPicPr>
          <p:cNvPr id="24" name="Рисунок 23" descr="3 столбца-02.png">
            <a:extLst>
              <a:ext uri="{FF2B5EF4-FFF2-40B4-BE49-F238E27FC236}">
                <a16:creationId xmlns:a16="http://schemas.microsoft.com/office/drawing/2014/main" id="{8794BADF-D252-4201-81D5-8280A423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5482032" y="6449497"/>
            <a:ext cx="7687655" cy="4714428"/>
          </a:xfrm>
          <a:prstGeom prst="rect">
            <a:avLst/>
          </a:prstGeom>
        </p:spPr>
      </p:pic>
      <p:pic>
        <p:nvPicPr>
          <p:cNvPr id="25" name="Рисунок 24" descr="3 столбца-02.png">
            <a:extLst>
              <a:ext uri="{FF2B5EF4-FFF2-40B4-BE49-F238E27FC236}">
                <a16:creationId xmlns:a16="http://schemas.microsoft.com/office/drawing/2014/main" id="{EC3FC51A-D858-4B1C-B847-7DB0EA47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614" t="30883" r="6237" b="27273"/>
          <a:stretch/>
        </p:blipFill>
        <p:spPr>
          <a:xfrm rot="5400000">
            <a:off x="13801340" y="5619234"/>
            <a:ext cx="3459725" cy="471442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A2471F0-4B6A-46F4-BBDF-7F75A6DCE8FC}"/>
              </a:ext>
            </a:extLst>
          </p:cNvPr>
          <p:cNvSpPr/>
          <p:nvPr/>
        </p:nvSpPr>
        <p:spPr>
          <a:xfrm>
            <a:off x="17465436" y="9235756"/>
            <a:ext cx="3485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Крупные транспортные развязки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605521F-0578-4DCF-8A09-EE20CA5D55A8}"/>
              </a:ext>
            </a:extLst>
          </p:cNvPr>
          <p:cNvSpPr/>
          <p:nvPr/>
        </p:nvSpPr>
        <p:spPr>
          <a:xfrm>
            <a:off x="17306256" y="5543649"/>
            <a:ext cx="3936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Строительство инженерной инфраструктуры с участием ВЭБ.РФ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F34CFF-AFE3-4767-ADD8-D0D5EE1C8E52}"/>
              </a:ext>
            </a:extLst>
          </p:cNvPr>
          <p:cNvSpPr/>
          <p:nvPr/>
        </p:nvSpPr>
        <p:spPr>
          <a:xfrm>
            <a:off x="13488105" y="7106043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Привлекательная инвестиционная площадка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95D15-15AF-4716-A6D1-F6BADCFE70BC}"/>
              </a:ext>
            </a:extLst>
          </p:cNvPr>
          <p:cNvSpPr/>
          <p:nvPr/>
        </p:nvSpPr>
        <p:spPr>
          <a:xfrm>
            <a:off x="11640537" y="9389609"/>
            <a:ext cx="4291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Центральная часть города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Рядом трасса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категории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Кадастровый номер: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42:21:0102001:142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Площадь 40 га</a:t>
            </a: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9BE9CAF8-9096-4690-BB6C-EFA379668587}"/>
              </a:ext>
            </a:extLst>
          </p:cNvPr>
          <p:cNvSpPr/>
          <p:nvPr/>
        </p:nvSpPr>
        <p:spPr>
          <a:xfrm>
            <a:off x="4310215" y="2340965"/>
            <a:ext cx="14593247" cy="695154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Второй по величине город Кемеровской агломерации</a:t>
            </a:r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E14FD871-8136-4875-A969-3A19F9AAAF3B}"/>
              </a:ext>
            </a:extLst>
          </p:cNvPr>
          <p:cNvSpPr/>
          <p:nvPr/>
        </p:nvSpPr>
        <p:spPr>
          <a:xfrm>
            <a:off x="12516572" y="3110256"/>
            <a:ext cx="6559535" cy="736452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Огромный резерв энергоресурсов</a:t>
            </a: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962CF9EF-AF6F-4D8C-8ECB-9AB36209B099}"/>
              </a:ext>
            </a:extLst>
          </p:cNvPr>
          <p:cNvSpPr/>
          <p:nvPr/>
        </p:nvSpPr>
        <p:spPr>
          <a:xfrm>
            <a:off x="3920638" y="3918786"/>
            <a:ext cx="7843469" cy="763586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Единственный выход на Алтай и Казахстан</a:t>
            </a:r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id="{2C7FB3E6-0859-4732-84E3-19526AD4DE76}"/>
              </a:ext>
            </a:extLst>
          </p:cNvPr>
          <p:cNvSpPr/>
          <p:nvPr/>
        </p:nvSpPr>
        <p:spPr>
          <a:xfrm>
            <a:off x="11627304" y="3920845"/>
            <a:ext cx="7522342" cy="747919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Обеспеченность трудовыми ресурсами</a:t>
            </a:r>
          </a:p>
        </p:txBody>
      </p:sp>
      <p:sp>
        <p:nvSpPr>
          <p:cNvPr id="29" name="Параллелограмм 28">
            <a:extLst>
              <a:ext uri="{FF2B5EF4-FFF2-40B4-BE49-F238E27FC236}">
                <a16:creationId xmlns:a16="http://schemas.microsoft.com/office/drawing/2014/main" id="{00F73F51-CFAC-4823-A260-5F20E95140E4}"/>
              </a:ext>
            </a:extLst>
          </p:cNvPr>
          <p:cNvSpPr/>
          <p:nvPr/>
        </p:nvSpPr>
        <p:spPr>
          <a:xfrm>
            <a:off x="4120097" y="3108195"/>
            <a:ext cx="8540826" cy="738514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Выгодное географическое положение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E25BA5D-F764-4A7E-9338-C82B719B083B}"/>
              </a:ext>
            </a:extLst>
          </p:cNvPr>
          <p:cNvSpPr/>
          <p:nvPr/>
        </p:nvSpPr>
        <p:spPr>
          <a:xfrm>
            <a:off x="1518575" y="8488407"/>
            <a:ext cx="4306161" cy="3259978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 l="-26304" b="-1385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7" name="Picture 4" descr="D:\Мои документы\Инвестиционные площадки\Площадки\Сев пром узел\Image 4.jpg">
            <a:extLst>
              <a:ext uri="{FF2B5EF4-FFF2-40B4-BE49-F238E27FC236}">
                <a16:creationId xmlns:a16="http://schemas.microsoft.com/office/drawing/2014/main" id="{C5EA7812-8AE9-4219-B60C-A806CAB58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8848" t="51556" r="38986"/>
          <a:stretch/>
        </p:blipFill>
        <p:spPr bwMode="auto">
          <a:xfrm>
            <a:off x="6055601" y="7499419"/>
            <a:ext cx="5415271" cy="410645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11893E8B-DB65-4A66-86DA-6DEBB83D5BF3}"/>
              </a:ext>
            </a:extLst>
          </p:cNvPr>
          <p:cNvSpPr/>
          <p:nvPr/>
        </p:nvSpPr>
        <p:spPr>
          <a:xfrm>
            <a:off x="7252671" y="9552644"/>
            <a:ext cx="1499762" cy="1544429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C79F004-04B2-4093-90FB-98F11BCDEE7A}"/>
              </a:ext>
            </a:extLst>
          </p:cNvPr>
          <p:cNvCxnSpPr>
            <a:cxnSpLocks/>
          </p:cNvCxnSpPr>
          <p:nvPr/>
        </p:nvCxnSpPr>
        <p:spPr>
          <a:xfrm flipH="1">
            <a:off x="5694572" y="10629629"/>
            <a:ext cx="1612873" cy="36641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BDBFB06-16AB-4EE5-B877-AE3C9E0B7368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22ADDBA-8388-4F77-B49F-521F69947D9E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C5493B35-5BA9-42F9-9D1A-E451BD0A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A7BDCEF-448F-449C-B25C-776A70AC2044}"/>
              </a:ext>
            </a:extLst>
          </p:cNvPr>
          <p:cNvSpPr/>
          <p:nvPr/>
        </p:nvSpPr>
        <p:spPr>
          <a:xfrm>
            <a:off x="1625955" y="478803"/>
            <a:ext cx="1507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ЛОГИСТИЧЕСКИЙ ЦЕНТР</a:t>
            </a:r>
          </a:p>
        </p:txBody>
      </p:sp>
    </p:spTree>
    <p:extLst>
      <p:ext uri="{BB962C8B-B14F-4D97-AF65-F5344CB8AC3E}">
        <p14:creationId xmlns:p14="http://schemas.microsoft.com/office/powerpoint/2010/main" val="34223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73B7D0-180D-47DE-9C4A-BA405EC2D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-23952"/>
            <a:ext cx="21674138" cy="1221595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9D6AD86-CA19-4C27-B25E-71A1AC0177C8}"/>
              </a:ext>
            </a:extLst>
          </p:cNvPr>
          <p:cNvSpPr/>
          <p:nvPr/>
        </p:nvSpPr>
        <p:spPr>
          <a:xfrm>
            <a:off x="4201692" y="687110"/>
            <a:ext cx="8300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БЕЛОВО ЖДЕТ ИНВЕСТОРОВ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8F0C8E-83A9-44CB-9A23-FFED84028074}"/>
              </a:ext>
            </a:extLst>
          </p:cNvPr>
          <p:cNvSpPr/>
          <p:nvPr/>
        </p:nvSpPr>
        <p:spPr>
          <a:xfrm>
            <a:off x="6844642" y="2229168"/>
            <a:ext cx="13782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Администрация Беловского городского округа всегда открыта для самых амбициозных идей и готова к полному сопровождению Вашего проекта - от оформления земельного участка до сдачи объекта в эксплуатацию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3D8E3B5-1286-4C1B-8000-88A99BFE437B}"/>
              </a:ext>
            </a:extLst>
          </p:cNvPr>
          <p:cNvSpPr/>
          <p:nvPr/>
        </p:nvSpPr>
        <p:spPr>
          <a:xfrm>
            <a:off x="9161586" y="5823238"/>
            <a:ext cx="11887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22482"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Заместитель Главы Беловского городского округа  по экономике, финансам, налогам и собственности </a:t>
            </a:r>
          </a:p>
          <a:p>
            <a:pPr lvl="0" defTabSz="1022482">
              <a:defRPr/>
            </a:pP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defTabSz="1022482"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Хмелева Ксения Владимировна</a:t>
            </a:r>
          </a:p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8-908-955-91-54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F0009-D2B4-4F2A-8E2D-5381A337DA4E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8B67D6-7812-43C9-A386-820B723389E6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9AD4F6DD-3B53-4515-89F7-F0FD7B0BC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11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53" y="4955"/>
            <a:ext cx="17893786" cy="12194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4067" y="6154539"/>
            <a:ext cx="10649966" cy="125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24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 встречи в БЕЛОВО</a:t>
            </a:r>
            <a:r>
              <a:rPr lang="ru-RU" sz="7524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2" descr="C:\Users\nachpress\Desktop\герб кузбасса.jpg">
            <a:extLst>
              <a:ext uri="{FF2B5EF4-FFF2-40B4-BE49-F238E27FC236}">
                <a16:creationId xmlns:a16="http://schemas.microsoft.com/office/drawing/2014/main" id="{2B09BD23-FFDE-4FCD-8F2A-205E6E24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019" y="766100"/>
            <a:ext cx="1995033" cy="207900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4BE2A0-5273-481B-AD9D-4F376F099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44" y="813294"/>
            <a:ext cx="1219086" cy="20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1F23D1-4073-4BA2-AB70-36C52A031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-3" y="-23951"/>
            <a:ext cx="21674138" cy="12215952"/>
          </a:xfrm>
          <a:prstGeom prst="rect">
            <a:avLst/>
          </a:prstGeom>
        </p:spPr>
      </p:pic>
      <p:pic>
        <p:nvPicPr>
          <p:cNvPr id="19" name="Рисунок 18" descr="3 столбца-02.png">
            <a:extLst>
              <a:ext uri="{FF2B5EF4-FFF2-40B4-BE49-F238E27FC236}">
                <a16:creationId xmlns:a16="http://schemas.microsoft.com/office/drawing/2014/main" id="{E99FD4D4-E148-438D-9C2E-3F8B588FBA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30883" b="27273"/>
          <a:stretch>
            <a:fillRect/>
          </a:stretch>
        </p:blipFill>
        <p:spPr>
          <a:xfrm rot="5400000">
            <a:off x="13483591" y="4597000"/>
            <a:ext cx="11868986" cy="4714428"/>
          </a:xfrm>
          <a:prstGeom prst="rect">
            <a:avLst/>
          </a:prstGeom>
        </p:spPr>
      </p:pic>
      <p:pic>
        <p:nvPicPr>
          <p:cNvPr id="21" name="Рисунок 20" descr="3 столбца-02.png">
            <a:extLst>
              <a:ext uri="{FF2B5EF4-FFF2-40B4-BE49-F238E27FC236}">
                <a16:creationId xmlns:a16="http://schemas.microsoft.com/office/drawing/2014/main" id="{1B7E026A-3E2D-4C24-B152-4C862AE8F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1841967" y="4699576"/>
            <a:ext cx="7687655" cy="4714428"/>
          </a:xfrm>
          <a:prstGeom prst="rect">
            <a:avLst/>
          </a:prstGeom>
        </p:spPr>
      </p:pic>
      <p:pic>
        <p:nvPicPr>
          <p:cNvPr id="22" name="Рисунок 21" descr="3 столбца-02.png">
            <a:extLst>
              <a:ext uri="{FF2B5EF4-FFF2-40B4-BE49-F238E27FC236}">
                <a16:creationId xmlns:a16="http://schemas.microsoft.com/office/drawing/2014/main" id="{15BC6229-F465-40BE-A761-77E6356A9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614" t="30883" r="1" b="27273"/>
          <a:stretch/>
        </p:blipFill>
        <p:spPr>
          <a:xfrm rot="5400000">
            <a:off x="9660210" y="4479318"/>
            <a:ext cx="4199907" cy="516199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4FAECF9-1378-4C5B-BA0D-8DAF45D8BBCB}"/>
              </a:ext>
            </a:extLst>
          </p:cNvPr>
          <p:cNvSpPr/>
          <p:nvPr/>
        </p:nvSpPr>
        <p:spPr>
          <a:xfrm>
            <a:off x="17449645" y="2518990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Привлекательные инвестиционные площадки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1F25D0-57DC-46CC-9363-94F8F316F6BB}"/>
              </a:ext>
            </a:extLst>
          </p:cNvPr>
          <p:cNvSpPr/>
          <p:nvPr/>
        </p:nvSpPr>
        <p:spPr>
          <a:xfrm>
            <a:off x="17391906" y="9308852"/>
            <a:ext cx="3936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Международные аэропорты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Кемерово 106 км 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Новокузнецк 95 км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F69C11F-CD21-4895-AD21-9C2FAD25D66D}"/>
              </a:ext>
            </a:extLst>
          </p:cNvPr>
          <p:cNvSpPr/>
          <p:nvPr/>
        </p:nvSpPr>
        <p:spPr>
          <a:xfrm>
            <a:off x="13877724" y="7321545"/>
            <a:ext cx="3485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Для инвесторов доступны меры поддержки моногородов 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A75988-3C58-48EB-8F9B-BC959EDE9390}"/>
              </a:ext>
            </a:extLst>
          </p:cNvPr>
          <p:cNvSpPr/>
          <p:nvPr/>
        </p:nvSpPr>
        <p:spPr>
          <a:xfrm>
            <a:off x="9718959" y="5808788"/>
            <a:ext cx="3936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Центр региона  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Единственный выход на Алтай и Казахстан</a:t>
            </a:r>
          </a:p>
          <a:p>
            <a:pPr algn="ctr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58385A9-8942-4810-9007-113AFE336C1C}"/>
              </a:ext>
            </a:extLst>
          </p:cNvPr>
          <p:cNvSpPr/>
          <p:nvPr/>
        </p:nvSpPr>
        <p:spPr>
          <a:xfrm>
            <a:off x="13666191" y="4004753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Численность населения – 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124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</a:rPr>
              <a:t>тыс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человек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FE84C7B2-2359-434A-9A11-AA7E80316963}"/>
              </a:ext>
            </a:extLst>
          </p:cNvPr>
          <p:cNvSpPr txBox="1">
            <a:spLocks/>
          </p:cNvSpPr>
          <p:nvPr/>
        </p:nvSpPr>
        <p:spPr>
          <a:xfrm>
            <a:off x="5202917" y="543093"/>
            <a:ext cx="8847625" cy="1043211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ПРЕИМУЩЕСТВА ТЕРРИТОРИИ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800F6F-C39F-4974-B651-BBF4D66D500B}"/>
              </a:ext>
            </a:extLst>
          </p:cNvPr>
          <p:cNvSpPr txBox="1"/>
          <p:nvPr/>
        </p:nvSpPr>
        <p:spPr>
          <a:xfrm>
            <a:off x="18043009" y="143171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4E37291-70BA-418A-BF19-A2E9985DA2AC}"/>
              </a:ext>
            </a:extLst>
          </p:cNvPr>
          <p:cNvSpPr/>
          <p:nvPr/>
        </p:nvSpPr>
        <p:spPr>
          <a:xfrm>
            <a:off x="18043009" y="889071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83798159-0E85-4120-B188-D9D5F8BE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2227" y="323353"/>
            <a:ext cx="1171575" cy="1171575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D6DA80-CD5D-4C12-A17E-7114729E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30" y="1742960"/>
            <a:ext cx="6858849" cy="9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CBCD9AC7-49CC-48F5-8CEE-2F596115AA32}"/>
              </a:ext>
            </a:extLst>
          </p:cNvPr>
          <p:cNvSpPr/>
          <p:nvPr/>
        </p:nvSpPr>
        <p:spPr>
          <a:xfrm>
            <a:off x="5578827" y="6511665"/>
            <a:ext cx="369277" cy="3281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CFD50F-8AFE-492B-AB45-C44B8E215887}"/>
              </a:ext>
            </a:extLst>
          </p:cNvPr>
          <p:cNvSpPr/>
          <p:nvPr/>
        </p:nvSpPr>
        <p:spPr>
          <a:xfrm>
            <a:off x="3264386" y="6460949"/>
            <a:ext cx="240174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63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БЕЛОВО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3225B1F-32BE-4CCC-9CFA-2F9BBFDBD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1" r="65600" b="8412"/>
          <a:stretch/>
        </p:blipFill>
        <p:spPr>
          <a:xfrm>
            <a:off x="-3" y="10449040"/>
            <a:ext cx="7455880" cy="1752215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0B1F8B7-2C3B-4DE4-A8F4-5CB0E25C7AC4}"/>
              </a:ext>
            </a:extLst>
          </p:cNvPr>
          <p:cNvSpPr/>
          <p:nvPr/>
        </p:nvSpPr>
        <p:spPr>
          <a:xfrm>
            <a:off x="17500811" y="5966922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Огромный резерв энергоресурсов -</a:t>
            </a:r>
          </a:p>
          <a:p>
            <a:pPr algn="ctr"/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</a:rPr>
              <a:t>Беловская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ГРЭС</a:t>
            </a:r>
          </a:p>
        </p:txBody>
      </p:sp>
    </p:spTree>
    <p:extLst>
      <p:ext uri="{BB962C8B-B14F-4D97-AF65-F5344CB8AC3E}">
        <p14:creationId xmlns:p14="http://schemas.microsoft.com/office/powerpoint/2010/main" val="376457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149FBAA-1B0B-430A-BC28-D83EB5FC4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-23952"/>
            <a:ext cx="21674138" cy="12215952"/>
          </a:xfrm>
          <a:prstGeom prst="rect">
            <a:avLst/>
          </a:prstGeom>
        </p:spPr>
      </p:pic>
      <p:pic>
        <p:nvPicPr>
          <p:cNvPr id="36" name="Рисунок 35" descr="3 столбца-02.png">
            <a:extLst>
              <a:ext uri="{FF2B5EF4-FFF2-40B4-BE49-F238E27FC236}">
                <a16:creationId xmlns:a16="http://schemas.microsoft.com/office/drawing/2014/main" id="{3765459A-956E-430E-B377-638AF87C1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4040005" y="3686971"/>
            <a:ext cx="8617633" cy="5284734"/>
          </a:xfrm>
          <a:prstGeom prst="rect">
            <a:avLst/>
          </a:prstGeom>
        </p:spPr>
      </p:pic>
      <p:pic>
        <p:nvPicPr>
          <p:cNvPr id="42" name="Рисунок 41" descr="3 столбца-02.png">
            <a:extLst>
              <a:ext uri="{FF2B5EF4-FFF2-40B4-BE49-F238E27FC236}">
                <a16:creationId xmlns:a16="http://schemas.microsoft.com/office/drawing/2014/main" id="{DD951474-68EC-4299-8D9F-FB2DE0204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9289736" y="5507291"/>
            <a:ext cx="8617633" cy="5284734"/>
          </a:xfrm>
          <a:prstGeom prst="rect">
            <a:avLst/>
          </a:prstGeom>
        </p:spPr>
      </p:pic>
      <p:pic>
        <p:nvPicPr>
          <p:cNvPr id="1026" name="Picture 2" descr="http://kezsb.ru/images/2019/05/29/mmk_logo-180x70-180x7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16814" r="27794" b="17333"/>
          <a:stretch/>
        </p:blipFill>
        <p:spPr bwMode="auto">
          <a:xfrm>
            <a:off x="14256272" y="8074625"/>
            <a:ext cx="1266258" cy="1226926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ining-media.ru/images/logo/sds_ugo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77" y="6307533"/>
            <a:ext cx="1242846" cy="118466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www.equipnet.ru/netcat_files/83/101/11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730" y="3900414"/>
            <a:ext cx="1235690" cy="109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585252" y="5582185"/>
            <a:ext cx="3834573" cy="1511506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годовая добыча около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10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млн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тонн (марки КС, СС)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425009" y="7837954"/>
            <a:ext cx="3927094" cy="1080619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годовая добыча около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5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млн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тонн (марка ДР)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282107" y="3950518"/>
            <a:ext cx="4515710" cy="1080619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годовая добыча более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1,5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млн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тонн (марка Д)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597558" y="9863240"/>
            <a:ext cx="4508613" cy="1080619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годовая добыча более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млн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тонн (марка Ж)</a:t>
            </a:r>
          </a:p>
        </p:txBody>
      </p:sp>
      <p:pic>
        <p:nvPicPr>
          <p:cNvPr id="24" name="Picture 7" descr="https://www.ruscable.ru/news/images/big-155280-1.jpg">
            <a:extLst>
              <a:ext uri="{FF2B5EF4-FFF2-40B4-BE49-F238E27FC236}">
                <a16:creationId xmlns:a16="http://schemas.microsoft.com/office/drawing/2014/main" id="{89B921CA-A68F-4914-8C2F-07D1DF162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t="26232" r="6941" b="24262"/>
          <a:stretch/>
        </p:blipFill>
        <p:spPr bwMode="auto">
          <a:xfrm>
            <a:off x="18123558" y="2367053"/>
            <a:ext cx="2451402" cy="67054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AutoShape 4" descr="В УК «Кузбассразрезуголь» разработали первый сквозной ГПС"/>
          <p:cNvSpPr>
            <a:spLocks noChangeAspect="1" noChangeArrowheads="1"/>
          </p:cNvSpPr>
          <p:nvPr/>
        </p:nvSpPr>
        <p:spPr bwMode="auto">
          <a:xfrm>
            <a:off x="292653" y="-270665"/>
            <a:ext cx="573358" cy="573360"/>
          </a:xfrm>
          <a:prstGeom prst="rect">
            <a:avLst/>
          </a:prstGeom>
          <a:noFill/>
        </p:spPr>
        <p:txBody>
          <a:bodyPr vert="horz" wrap="square" lIns="172007" tIns="86004" rIns="172007" bIns="86004" numCol="1" anchor="t" anchorCtr="0" compatLnSpc="1">
            <a:prstTxWarp prst="textNoShape">
              <a:avLst/>
            </a:prstTxWarp>
          </a:bodyPr>
          <a:lstStyle/>
          <a:p>
            <a:endParaRPr lang="ru-RU" sz="3386"/>
          </a:p>
        </p:txBody>
      </p:sp>
      <p:sp>
        <p:nvSpPr>
          <p:cNvPr id="13318" name="AutoShape 6" descr="В УК «Кузбассразрезуголь» разработали первый сквозной ГПС"/>
          <p:cNvSpPr>
            <a:spLocks noChangeAspect="1" noChangeArrowheads="1"/>
          </p:cNvSpPr>
          <p:nvPr/>
        </p:nvSpPr>
        <p:spPr bwMode="auto">
          <a:xfrm>
            <a:off x="292653" y="-270665"/>
            <a:ext cx="573358" cy="573360"/>
          </a:xfrm>
          <a:prstGeom prst="rect">
            <a:avLst/>
          </a:prstGeom>
          <a:noFill/>
        </p:spPr>
        <p:txBody>
          <a:bodyPr vert="horz" wrap="square" lIns="172007" tIns="86004" rIns="172007" bIns="86004" numCol="1" anchor="t" anchorCtr="0" compatLnSpc="1">
            <a:prstTxWarp prst="textNoShape">
              <a:avLst/>
            </a:prstTxWarp>
          </a:bodyPr>
          <a:lstStyle/>
          <a:p>
            <a:endParaRPr lang="ru-RU" sz="3386"/>
          </a:p>
        </p:txBody>
      </p:sp>
      <p:sp>
        <p:nvSpPr>
          <p:cNvPr id="27" name="TextBox 26"/>
          <p:cNvSpPr txBox="1"/>
          <p:nvPr/>
        </p:nvSpPr>
        <p:spPr>
          <a:xfrm>
            <a:off x="16354646" y="6488033"/>
            <a:ext cx="3221935" cy="1326840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pPr lvl="0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Шахта </a:t>
            </a:r>
          </a:p>
          <a:p>
            <a:pPr lvl="0"/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Листвяжная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68222" y="4325213"/>
            <a:ext cx="4174616" cy="1326840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Бачатский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угольный разрез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68787" y="2632131"/>
            <a:ext cx="4083316" cy="1326840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Шахта </a:t>
            </a:r>
          </a:p>
          <a:p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Грамотеинская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73732" y="8195628"/>
            <a:ext cx="5147252" cy="1880838"/>
          </a:xfrm>
          <a:prstGeom prst="rect">
            <a:avLst/>
          </a:prstGeom>
          <a:noFill/>
        </p:spPr>
        <p:txBody>
          <a:bodyPr wrap="square" lIns="216729" tIns="108364" rIns="216729" bIns="108364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Шахта </a:t>
            </a:r>
          </a:p>
          <a:p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Чертинская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-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Коксовая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AF52DC62-378C-4D6B-8F70-3194B82A6448}"/>
              </a:ext>
            </a:extLst>
          </p:cNvPr>
          <p:cNvSpPr txBox="1">
            <a:spLocks/>
          </p:cNvSpPr>
          <p:nvPr/>
        </p:nvSpPr>
        <p:spPr>
          <a:xfrm>
            <a:off x="5462653" y="914349"/>
            <a:ext cx="8847625" cy="1043211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УГОЛЬНАЯ ПРОМЫШЛЕННОСТЬ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44202E-5687-4914-97F1-2255302D0B18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B458EDB-F10D-4300-A904-2E35E7F95CC8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E9504171-0F4B-4A54-9AE0-06BB4C7E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EA779938-884F-4BB7-8CCE-F8F98A83C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507869"/>
              </p:ext>
            </p:extLst>
          </p:nvPr>
        </p:nvGraphicFramePr>
        <p:xfrm>
          <a:off x="2269671" y="3840841"/>
          <a:ext cx="7889453" cy="584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840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AAEFDA-D9DE-47F2-8157-100DB154E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-5027" y="-51446"/>
            <a:ext cx="21674138" cy="12215952"/>
          </a:xfrm>
          <a:prstGeom prst="rect">
            <a:avLst/>
          </a:prstGeom>
        </p:spPr>
      </p:pic>
      <p:pic>
        <p:nvPicPr>
          <p:cNvPr id="8" name="Picture 2" descr="C:\Users\spec-oit.ABGO\Desktop\пресс-релизы культура\Беловская ГРЭС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8573" y="5339471"/>
            <a:ext cx="6862094" cy="38471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s://img.vashgorod.ru/uploads/images/news/3c288f9025ad37c76e9325512e901b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21676" r="3951" b="24225"/>
          <a:stretch/>
        </p:blipFill>
        <p:spPr bwMode="auto">
          <a:xfrm>
            <a:off x="2316315" y="4045424"/>
            <a:ext cx="4117457" cy="1369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6315" y="2667742"/>
            <a:ext cx="53787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 err="1">
                <a:solidFill>
                  <a:schemeClr val="accent1">
                    <a:lumMod val="75000"/>
                  </a:schemeClr>
                </a:solidFill>
              </a:rPr>
              <a:t>Беловская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</a:rPr>
              <a:t> ГРЭС</a:t>
            </a:r>
          </a:p>
        </p:txBody>
      </p:sp>
      <p:pic>
        <p:nvPicPr>
          <p:cNvPr id="14" name="Picture 2" descr="C:\Users\spec-oit.ABGO\Desktop\пресс-релизы культура\для бюд посл\300 со стрелкам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026" y="55443"/>
            <a:ext cx="1759326" cy="126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7590626-57D1-42FD-8887-7A5BF14DBEC2}"/>
              </a:ext>
            </a:extLst>
          </p:cNvPr>
          <p:cNvSpPr txBox="1">
            <a:spLocks/>
          </p:cNvSpPr>
          <p:nvPr/>
        </p:nvSpPr>
        <p:spPr>
          <a:xfrm>
            <a:off x="2609817" y="1057222"/>
            <a:ext cx="8847625" cy="1043211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ЭНЕРГЕТИКА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F1AA9F-52A5-4332-A4E2-7928E25EA4E5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888B00E-D9D1-456F-B7C0-C952EBEB54F4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D811B969-B724-499A-9FAD-DF13446F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pic>
        <p:nvPicPr>
          <p:cNvPr id="17" name="Рисунок 16" descr="3 столбца-02.png">
            <a:extLst>
              <a:ext uri="{FF2B5EF4-FFF2-40B4-BE49-F238E27FC236}">
                <a16:creationId xmlns:a16="http://schemas.microsoft.com/office/drawing/2014/main" id="{D6BE115F-ACED-48A9-8D1A-AA368EE738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715" t="32851" r="6869" b="27273"/>
          <a:stretch/>
        </p:blipFill>
        <p:spPr>
          <a:xfrm rot="5400000">
            <a:off x="14859969" y="1424969"/>
            <a:ext cx="5195262" cy="692049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2D9B7AF-867E-4EDE-A97C-DBB530E56D9F}"/>
              </a:ext>
            </a:extLst>
          </p:cNvPr>
          <p:cNvSpPr/>
          <p:nvPr/>
        </p:nvSpPr>
        <p:spPr>
          <a:xfrm>
            <a:off x="14819771" y="3263109"/>
            <a:ext cx="53457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Город имеет огромный резерв энергоресурсов, располагая возможностью размещения любых типов производств на своей территории</a:t>
            </a:r>
          </a:p>
        </p:txBody>
      </p:sp>
      <p:pic>
        <p:nvPicPr>
          <p:cNvPr id="22" name="Рисунок 21" descr="3 столбца-02.png">
            <a:extLst>
              <a:ext uri="{FF2B5EF4-FFF2-40B4-BE49-F238E27FC236}">
                <a16:creationId xmlns:a16="http://schemas.microsoft.com/office/drawing/2014/main" id="{1133970A-2F89-4C5E-AAFD-7E8015C7D6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715" t="32851" r="6869" b="27273"/>
          <a:stretch/>
        </p:blipFill>
        <p:spPr>
          <a:xfrm rot="5400000">
            <a:off x="15309182" y="6385735"/>
            <a:ext cx="4352342" cy="610695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D2A0B3F-2E45-4E8C-AD8E-189BC6D114ED}"/>
              </a:ext>
            </a:extLst>
          </p:cNvPr>
          <p:cNvSpPr/>
          <p:nvPr/>
        </p:nvSpPr>
        <p:spPr>
          <a:xfrm>
            <a:off x="15173653" y="8586408"/>
            <a:ext cx="4801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Вырабатывает и отпускает электроэнергию около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7 млрд кВт*час в год</a:t>
            </a:r>
          </a:p>
        </p:txBody>
      </p:sp>
    </p:spTree>
    <p:extLst>
      <p:ext uri="{BB962C8B-B14F-4D97-AF65-F5344CB8AC3E}">
        <p14:creationId xmlns:p14="http://schemas.microsoft.com/office/powerpoint/2010/main" val="24882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4009B1-03CF-4F09-B33F-C048FBC9D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0"/>
            <a:ext cx="21674138" cy="12215952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242E12B-2BA5-4FE3-9FDE-170F6ED2FFC4}"/>
              </a:ext>
            </a:extLst>
          </p:cNvPr>
          <p:cNvSpPr txBox="1">
            <a:spLocks/>
          </p:cNvSpPr>
          <p:nvPr/>
        </p:nvSpPr>
        <p:spPr>
          <a:xfrm>
            <a:off x="3798509" y="621273"/>
            <a:ext cx="8847625" cy="1043211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КАДРОВЫЙ ПОТЕНЦИАЛ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DE89B9-5861-4061-81F7-9A2D8AD14FFF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36ABBA-CDEC-4B74-8B00-CE98C550E834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C47389CB-47B5-4D2D-B665-F6D99F87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FCC099-165A-4D35-A626-2EB78963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6" r="18669" b="20192"/>
          <a:stretch/>
        </p:blipFill>
        <p:spPr bwMode="auto">
          <a:xfrm>
            <a:off x="16463709" y="7218618"/>
            <a:ext cx="5055314" cy="422844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3 столбца-02.png">
            <a:extLst>
              <a:ext uri="{FF2B5EF4-FFF2-40B4-BE49-F238E27FC236}">
                <a16:creationId xmlns:a16="http://schemas.microsoft.com/office/drawing/2014/main" id="{B446F90B-7312-4E67-BB59-4106181C2F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715" t="32851" r="6869" b="27273"/>
          <a:stretch/>
        </p:blipFill>
        <p:spPr>
          <a:xfrm rot="5400000">
            <a:off x="4861678" y="2744184"/>
            <a:ext cx="3577749" cy="502009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AAF505C-CFDA-4051-966F-8DADF9AA7B2A}"/>
              </a:ext>
            </a:extLst>
          </p:cNvPr>
          <p:cNvSpPr/>
          <p:nvPr/>
        </p:nvSpPr>
        <p:spPr>
          <a:xfrm>
            <a:off x="4682113" y="4677712"/>
            <a:ext cx="39368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3 филиала высших учебных заведений</a:t>
            </a:r>
          </a:p>
        </p:txBody>
      </p:sp>
      <p:pic>
        <p:nvPicPr>
          <p:cNvPr id="19" name="Рисунок 18" descr="3 столбца-02.png">
            <a:extLst>
              <a:ext uri="{FF2B5EF4-FFF2-40B4-BE49-F238E27FC236}">
                <a16:creationId xmlns:a16="http://schemas.microsoft.com/office/drawing/2014/main" id="{C5941281-691E-4649-98EA-4A4B0772DF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614" t="30883" r="1" b="27273"/>
          <a:stretch/>
        </p:blipFill>
        <p:spPr>
          <a:xfrm rot="16200000">
            <a:off x="4100516" y="5710753"/>
            <a:ext cx="4573844" cy="562158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19B25F4-A4A7-4A73-954C-FDAB8315E41F}"/>
              </a:ext>
            </a:extLst>
          </p:cNvPr>
          <p:cNvSpPr/>
          <p:nvPr/>
        </p:nvSpPr>
        <p:spPr>
          <a:xfrm>
            <a:off x="4532362" y="8202137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4 средне-профессиональных 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учебных заведений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BD1C195-E623-44B1-986D-BEF8031004FF}"/>
              </a:ext>
            </a:extLst>
          </p:cNvPr>
          <p:cNvSpPr/>
          <p:nvPr/>
        </p:nvSpPr>
        <p:spPr>
          <a:xfrm>
            <a:off x="3559930" y="1895247"/>
            <a:ext cx="14517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Все уровни образования – широкая номенклатура специальностей закрывает потребности текущего рынка труда и перспективных проектов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86A11F-0F96-4B4A-8083-DD9D7CF3278B}"/>
              </a:ext>
            </a:extLst>
          </p:cNvPr>
          <p:cNvSpPr/>
          <p:nvPr/>
        </p:nvSpPr>
        <p:spPr>
          <a:xfrm>
            <a:off x="8986011" y="7871967"/>
            <a:ext cx="79430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Беловский многопрофильный техникум</a:t>
            </a:r>
          </a:p>
          <a:p>
            <a:pPr marL="342900" lvl="0" indent="-34290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Беловский политехнический техникум</a:t>
            </a:r>
          </a:p>
          <a:p>
            <a:pPr marL="342900" lvl="0" indent="-34290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Беловский филиал «Кемеровский областной </a:t>
            </a:r>
          </a:p>
          <a:p>
            <a:pPr lvl="0">
              <a:spcAft>
                <a:spcPts val="30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   медицинский колледж»</a:t>
            </a:r>
          </a:p>
          <a:p>
            <a:pPr marL="342900" lvl="0" indent="-342900"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Беловский педагогический колледж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797AB16-AC74-49B2-81AC-18F9AB11A510}"/>
              </a:ext>
            </a:extLst>
          </p:cNvPr>
          <p:cNvSpPr/>
          <p:nvPr/>
        </p:nvSpPr>
        <p:spPr>
          <a:xfrm>
            <a:off x="9106358" y="3839021"/>
            <a:ext cx="10836275" cy="2754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Беловский Институт (филиал) «Кемеровский государственный университет»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Филиал в г. Белово «Кузбасский государственный технический университет имени Т.Ф. Горбачева»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Беловский филиал «Сибирский государственный университет путей сообщения»</a:t>
            </a:r>
          </a:p>
        </p:txBody>
      </p:sp>
    </p:spTree>
    <p:extLst>
      <p:ext uri="{BB962C8B-B14F-4D97-AF65-F5344CB8AC3E}">
        <p14:creationId xmlns:p14="http://schemas.microsoft.com/office/powerpoint/2010/main" val="42419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95BE724-E001-4883-9354-BF18E9EDC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-3" y="-23951"/>
            <a:ext cx="21674138" cy="12215952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051B08C-776B-4F4D-B5E8-638C5E1BFD7D}"/>
              </a:ext>
            </a:extLst>
          </p:cNvPr>
          <p:cNvSpPr/>
          <p:nvPr/>
        </p:nvSpPr>
        <p:spPr>
          <a:xfrm>
            <a:off x="11464890" y="4534962"/>
            <a:ext cx="8176952" cy="45406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62521" tIns="81260" rIns="162521" bIns="81260" rtlCol="0">
            <a:spAutoFit/>
          </a:bodyPr>
          <a:lstStyle/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E8590-6ABB-464F-A67C-308AA20466F9}"/>
              </a:ext>
            </a:extLst>
          </p:cNvPr>
          <p:cNvSpPr/>
          <p:nvPr/>
        </p:nvSpPr>
        <p:spPr>
          <a:xfrm>
            <a:off x="1209543" y="4509744"/>
            <a:ext cx="8250981" cy="45406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162521" tIns="81260" rIns="162521" bIns="81260" rtlCol="0">
            <a:spAutoFit/>
          </a:bodyPr>
          <a:lstStyle/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923269"/>
            <a:endParaRPr lang="ru-RU" sz="355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6"/>
          <p:cNvSpPr txBox="1"/>
          <p:nvPr/>
        </p:nvSpPr>
        <p:spPr bwMode="auto">
          <a:xfrm>
            <a:off x="218002" y="2944375"/>
            <a:ext cx="9256805" cy="1156126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Финансирование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 инвестиционных проектов</a:t>
            </a:r>
          </a:p>
        </p:txBody>
      </p:sp>
      <p:pic>
        <p:nvPicPr>
          <p:cNvPr id="19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533" y="2754648"/>
            <a:ext cx="1023130" cy="1022974"/>
          </a:xfrm>
          <a:prstGeom prst="rect">
            <a:avLst/>
          </a:prstGeom>
        </p:spPr>
      </p:pic>
      <p:sp>
        <p:nvSpPr>
          <p:cNvPr id="20" name="Прямоугольник 7"/>
          <p:cNvSpPr/>
          <p:nvPr/>
        </p:nvSpPr>
        <p:spPr>
          <a:xfrm>
            <a:off x="2834977" y="8151787"/>
            <a:ext cx="6273766" cy="656564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marL="507929" lvl="1">
              <a:spcBef>
                <a:spcPct val="0"/>
              </a:spcBef>
              <a:buSzPct val="100000"/>
            </a:pP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Участие Фонда в проекте</a:t>
            </a:r>
          </a:p>
        </p:txBody>
      </p:sp>
      <p:sp>
        <p:nvSpPr>
          <p:cNvPr id="21" name="Прямоугольник 9"/>
          <p:cNvSpPr/>
          <p:nvPr/>
        </p:nvSpPr>
        <p:spPr>
          <a:xfrm>
            <a:off x="2834978" y="5457923"/>
            <a:ext cx="7257815" cy="656564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marL="507929" lvl="1">
              <a:spcBef>
                <a:spcPct val="0"/>
              </a:spcBef>
              <a:buSzPct val="100000"/>
            </a:pP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Займ от 5 до 250 млн руб.</a:t>
            </a:r>
          </a:p>
        </p:txBody>
      </p:sp>
      <p:sp>
        <p:nvSpPr>
          <p:cNvPr id="22" name="Прямоугольник 10"/>
          <p:cNvSpPr/>
          <p:nvPr/>
        </p:nvSpPr>
        <p:spPr>
          <a:xfrm>
            <a:off x="2706002" y="6165353"/>
            <a:ext cx="7220422" cy="656564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marL="507929" lvl="1">
              <a:spcBef>
                <a:spcPct val="0"/>
              </a:spcBef>
              <a:buSzPct val="100000"/>
            </a:pPr>
            <a:r>
              <a:rPr lang="ru-RU" sz="2634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Займ от 250 до 1000 млн руб.</a:t>
            </a:r>
          </a:p>
        </p:txBody>
      </p:sp>
      <p:sp>
        <p:nvSpPr>
          <p:cNvPr id="23" name="Заголовок 1"/>
          <p:cNvSpPr txBox="1"/>
          <p:nvPr/>
        </p:nvSpPr>
        <p:spPr>
          <a:xfrm>
            <a:off x="1570158" y="5188960"/>
            <a:ext cx="1695160" cy="1145272"/>
          </a:xfrm>
          <a:prstGeom prst="rect">
            <a:avLst/>
          </a:prstGeom>
        </p:spPr>
        <p:txBody>
          <a:bodyPr vert="horz" lIns="162538" tIns="81267" rIns="162538" bIns="81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solidFill>
                  <a:schemeClr val="tx1"/>
                </a:solidFill>
                <a:latin typeface="+mn-lt"/>
              </a:rPr>
              <a:t>0%*</a:t>
            </a:r>
          </a:p>
        </p:txBody>
      </p:sp>
      <p:sp>
        <p:nvSpPr>
          <p:cNvPr id="24" name="Прямоугольник 13"/>
          <p:cNvSpPr/>
          <p:nvPr/>
        </p:nvSpPr>
        <p:spPr>
          <a:xfrm>
            <a:off x="3333559" y="7462158"/>
            <a:ext cx="6954702" cy="607319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marL="0" lvl="1">
              <a:lnSpc>
                <a:spcPct val="90000"/>
              </a:lnSpc>
              <a:spcBef>
                <a:spcPct val="0"/>
              </a:spcBef>
              <a:buSzPct val="100000"/>
            </a:pP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Срок рассмотрения заявок</a:t>
            </a:r>
          </a:p>
        </p:txBody>
      </p:sp>
      <p:sp>
        <p:nvSpPr>
          <p:cNvPr id="25" name="Прямоугольник 15"/>
          <p:cNvSpPr/>
          <p:nvPr/>
        </p:nvSpPr>
        <p:spPr>
          <a:xfrm>
            <a:off x="2716578" y="6812463"/>
            <a:ext cx="6882034" cy="656564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marL="507929" lvl="1">
              <a:spcBef>
                <a:spcPct val="0"/>
              </a:spcBef>
              <a:buSzPct val="100000"/>
            </a:pPr>
            <a:r>
              <a:rPr lang="ru-RU" sz="2634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Срок предоставления займа</a:t>
            </a:r>
          </a:p>
        </p:txBody>
      </p:sp>
      <p:sp>
        <p:nvSpPr>
          <p:cNvPr id="26" name="Заголовок 1"/>
          <p:cNvSpPr txBox="1"/>
          <p:nvPr/>
        </p:nvSpPr>
        <p:spPr>
          <a:xfrm>
            <a:off x="1569399" y="5886255"/>
            <a:ext cx="1337290" cy="1044439"/>
          </a:xfrm>
          <a:prstGeom prst="rect">
            <a:avLst/>
          </a:prstGeom>
        </p:spPr>
        <p:txBody>
          <a:bodyPr vert="horz" lIns="162538" tIns="81267" rIns="162538" bIns="81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1">
              <a:spcBef>
                <a:spcPct val="0"/>
              </a:spcBef>
              <a:buSzPct val="100000"/>
            </a:pP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5%</a:t>
            </a:r>
          </a:p>
        </p:txBody>
      </p:sp>
      <p:sp>
        <p:nvSpPr>
          <p:cNvPr id="27" name="Заголовок 1"/>
          <p:cNvSpPr txBox="1"/>
          <p:nvPr/>
        </p:nvSpPr>
        <p:spPr>
          <a:xfrm>
            <a:off x="1510933" y="6609305"/>
            <a:ext cx="1754385" cy="1044439"/>
          </a:xfrm>
          <a:prstGeom prst="rect">
            <a:avLst/>
          </a:prstGeom>
        </p:spPr>
        <p:txBody>
          <a:bodyPr vert="horz" lIns="162538" tIns="81267" rIns="162538" bIns="81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solidFill>
                  <a:schemeClr val="tx1"/>
                </a:solidFill>
                <a:latin typeface="+mn-lt"/>
              </a:rPr>
              <a:t>15 лет</a:t>
            </a:r>
          </a:p>
        </p:txBody>
      </p:sp>
      <p:sp>
        <p:nvSpPr>
          <p:cNvPr id="28" name="Заголовок 1"/>
          <p:cNvSpPr txBox="1"/>
          <p:nvPr/>
        </p:nvSpPr>
        <p:spPr>
          <a:xfrm>
            <a:off x="1601602" y="7978795"/>
            <a:ext cx="1233374" cy="1044439"/>
          </a:xfrm>
          <a:prstGeom prst="rect">
            <a:avLst/>
          </a:prstGeom>
        </p:spPr>
        <p:txBody>
          <a:bodyPr vert="horz" lIns="162538" tIns="81267" rIns="162538" bIns="81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solidFill>
                  <a:schemeClr val="tx1"/>
                </a:solidFill>
                <a:latin typeface="+mn-lt"/>
              </a:rPr>
              <a:t>80%</a:t>
            </a:r>
          </a:p>
        </p:txBody>
      </p:sp>
      <p:sp>
        <p:nvSpPr>
          <p:cNvPr id="29" name="Заголовок 1"/>
          <p:cNvSpPr txBox="1"/>
          <p:nvPr/>
        </p:nvSpPr>
        <p:spPr>
          <a:xfrm>
            <a:off x="1520607" y="7266252"/>
            <a:ext cx="2323486" cy="1044439"/>
          </a:xfrm>
          <a:prstGeom prst="rect">
            <a:avLst/>
          </a:prstGeom>
        </p:spPr>
        <p:txBody>
          <a:bodyPr vert="horz" lIns="162538" tIns="81267" rIns="162538" bIns="8126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>
                <a:solidFill>
                  <a:schemeClr val="tx1"/>
                </a:solidFill>
                <a:latin typeface="+mn-lt"/>
              </a:rPr>
              <a:t>35 дней</a:t>
            </a:r>
          </a:p>
        </p:txBody>
      </p:sp>
      <p:sp>
        <p:nvSpPr>
          <p:cNvPr id="30" name="Прямоугольник 53"/>
          <p:cNvSpPr/>
          <p:nvPr/>
        </p:nvSpPr>
        <p:spPr>
          <a:xfrm>
            <a:off x="1610383" y="4497511"/>
            <a:ext cx="8019499" cy="656564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algn="ctr"/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По льготной процентной ставке</a:t>
            </a:r>
          </a:p>
        </p:txBody>
      </p:sp>
      <p:sp>
        <p:nvSpPr>
          <p:cNvPr id="39" name="Прямоугольник 2"/>
          <p:cNvSpPr/>
          <p:nvPr/>
        </p:nvSpPr>
        <p:spPr>
          <a:xfrm>
            <a:off x="-58492" y="9329454"/>
            <a:ext cx="17433000" cy="974856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pPr marL="507929" lvl="1">
              <a:spcBef>
                <a:spcPct val="0"/>
              </a:spcBef>
              <a:buSzPct val="100000"/>
            </a:pPr>
            <a:r>
              <a:rPr lang="ru-RU" sz="26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ru-RU" sz="2634" dirty="0">
                <a:ea typeface="Tahoma" panose="020B0604030504040204" pitchFamily="34" charset="0"/>
                <a:cs typeface="Tahoma" panose="020B0604030504040204" pitchFamily="34" charset="0"/>
              </a:rPr>
              <a:t>процентная ставка при условии предоставления в качестве единственного обеспечения банковской гарантии и/или гарантии Корпорации МСП/МСП Банк и/или гарантии ВЭБ.РФ, Банков-партнеров</a:t>
            </a:r>
          </a:p>
        </p:txBody>
      </p:sp>
      <p:cxnSp>
        <p:nvCxnSpPr>
          <p:cNvPr id="40" name="Прямая соединительная линия 35"/>
          <p:cNvCxnSpPr>
            <a:cxnSpLocks/>
          </p:cNvCxnSpPr>
          <p:nvPr/>
        </p:nvCxnSpPr>
        <p:spPr>
          <a:xfrm>
            <a:off x="642923" y="9313699"/>
            <a:ext cx="19292541" cy="87448"/>
          </a:xfrm>
          <a:prstGeom prst="line">
            <a:avLst/>
          </a:prstGeom>
          <a:ln w="19050">
            <a:solidFill>
              <a:srgbClr val="AFAB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56"/>
          <p:cNvCxnSpPr>
            <a:cxnSpLocks/>
          </p:cNvCxnSpPr>
          <p:nvPr/>
        </p:nvCxnSpPr>
        <p:spPr>
          <a:xfrm flipV="1">
            <a:off x="10430707" y="2428057"/>
            <a:ext cx="0" cy="6918839"/>
          </a:xfrm>
          <a:prstGeom prst="line">
            <a:avLst/>
          </a:prstGeom>
          <a:ln w="19050">
            <a:solidFill>
              <a:srgbClr val="AFAB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52"/>
          <p:cNvSpPr/>
          <p:nvPr/>
        </p:nvSpPr>
        <p:spPr>
          <a:xfrm>
            <a:off x="4469897" y="10321728"/>
            <a:ext cx="12027127" cy="1553732"/>
          </a:xfrm>
          <a:prstGeom prst="rect">
            <a:avLst/>
          </a:prstGeom>
        </p:spPr>
        <p:txBody>
          <a:bodyPr wrap="square" lIns="162538" tIns="81267" rIns="162538" bIns="81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07929" lvl="1" indent="-507929">
              <a:spcBef>
                <a:spcPct val="0"/>
              </a:spcBef>
              <a:buSzPct val="100000"/>
              <a:buFontTx/>
              <a:buChar char="-"/>
            </a:pPr>
            <a:r>
              <a:rPr lang="ru-RU" sz="3010" b="1" dirty="0">
                <a:ln/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Строительство инфраструктуры в рамках комплексной застройки</a:t>
            </a:r>
          </a:p>
          <a:p>
            <a:pPr marL="507929" lvl="1" indent="-507929">
              <a:spcBef>
                <a:spcPct val="0"/>
              </a:spcBef>
              <a:buSzPct val="100000"/>
              <a:buFontTx/>
              <a:buChar char="-"/>
            </a:pPr>
            <a:r>
              <a:rPr lang="ru-RU" sz="3010" b="1" dirty="0">
                <a:ln/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Рефинансирование займов инвесторов</a:t>
            </a:r>
          </a:p>
          <a:p>
            <a:pPr marL="507929" lvl="1" indent="-507929">
              <a:spcBef>
                <a:spcPct val="0"/>
              </a:spcBef>
              <a:buSzPct val="100000"/>
              <a:buFontTx/>
              <a:buChar char="-"/>
            </a:pPr>
            <a:r>
              <a:rPr lang="ru-RU" sz="3010" b="1" dirty="0">
                <a:ln/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Участие в финансировании концессий</a:t>
            </a:r>
          </a:p>
        </p:txBody>
      </p:sp>
      <p:sp>
        <p:nvSpPr>
          <p:cNvPr id="45" name="TextBox 31"/>
          <p:cNvSpPr txBox="1"/>
          <p:nvPr/>
        </p:nvSpPr>
        <p:spPr bwMode="auto">
          <a:xfrm>
            <a:off x="11413147" y="2885437"/>
            <a:ext cx="9075419" cy="185602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Софинансирование</a:t>
            </a:r>
          </a:p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расходов на инфраструктуру</a:t>
            </a:r>
          </a:p>
        </p:txBody>
      </p:sp>
      <p:pic>
        <p:nvPicPr>
          <p:cNvPr id="46" name="Рисунок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6005" y="2899662"/>
            <a:ext cx="959363" cy="833260"/>
          </a:xfrm>
          <a:prstGeom prst="rect">
            <a:avLst/>
          </a:prstGeom>
        </p:spPr>
      </p:pic>
      <p:sp>
        <p:nvSpPr>
          <p:cNvPr id="47" name="Прямоугольник 33"/>
          <p:cNvSpPr/>
          <p:nvPr/>
        </p:nvSpPr>
        <p:spPr>
          <a:xfrm>
            <a:off x="11515893" y="4988844"/>
            <a:ext cx="7881784" cy="3534916"/>
          </a:xfrm>
          <a:prstGeom prst="rect">
            <a:avLst/>
          </a:prstGeom>
        </p:spPr>
        <p:txBody>
          <a:bodyPr wrap="square" lIns="162538" tIns="81267" rIns="162538" bIns="81267">
            <a:spAutoFit/>
          </a:bodyPr>
          <a:lstStyle/>
          <a:p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Бесплатная инфраструктура </a:t>
            </a:r>
          </a:p>
          <a:p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для инвесторов, реализующих новые инвестиционные проекты</a:t>
            </a:r>
          </a:p>
          <a:p>
            <a:endParaRPr lang="ru-RU" sz="32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  95% средства НКО «ФРМ»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3200" b="1" dirty="0">
                <a:ea typeface="Tahoma" panose="020B0604030504040204" pitchFamily="34" charset="0"/>
                <a:cs typeface="Tahoma" panose="020B0604030504040204" pitchFamily="34" charset="0"/>
              </a:rPr>
              <a:t>   5% средства бюджета субъекта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AF8A11-89B6-49E8-8431-9AC9A99292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61" b="78587"/>
          <a:stretch/>
        </p:blipFill>
        <p:spPr>
          <a:xfrm>
            <a:off x="16497024" y="9454009"/>
            <a:ext cx="5092550" cy="2610167"/>
          </a:xfrm>
          <a:prstGeom prst="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F808810A-5BC8-4D08-8E50-42B0B127D30F}"/>
              </a:ext>
            </a:extLst>
          </p:cNvPr>
          <p:cNvSpPr txBox="1">
            <a:spLocks/>
          </p:cNvSpPr>
          <p:nvPr/>
        </p:nvSpPr>
        <p:spPr>
          <a:xfrm>
            <a:off x="3798509" y="1056684"/>
            <a:ext cx="11488916" cy="1043211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ПРЕИМУЩЕСТВА СТАТУСА МОНОГОРОДА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F2792C-437E-4E34-B0A0-A66E90EE19A6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69C47EC-96F8-45D2-9483-9CC1140AB856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D89C4450-8821-456D-847D-C0C19BB1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2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1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276278-5EDF-4C95-8FB2-0F47BE39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-23952"/>
            <a:ext cx="21674138" cy="12215952"/>
          </a:xfrm>
          <a:prstGeom prst="rect">
            <a:avLst/>
          </a:prstGeom>
        </p:spPr>
      </p:pic>
      <p:sp>
        <p:nvSpPr>
          <p:cNvPr id="39" name="Параллелограмм 38">
            <a:extLst>
              <a:ext uri="{FF2B5EF4-FFF2-40B4-BE49-F238E27FC236}">
                <a16:creationId xmlns:a16="http://schemas.microsoft.com/office/drawing/2014/main" id="{025E939B-5551-4175-9099-5EC2D20B1911}"/>
              </a:ext>
            </a:extLst>
          </p:cNvPr>
          <p:cNvSpPr/>
          <p:nvPr/>
        </p:nvSpPr>
        <p:spPr>
          <a:xfrm>
            <a:off x="19317279" y="2674067"/>
            <a:ext cx="1827219" cy="883020"/>
          </a:xfrm>
          <a:prstGeom prst="parallelogram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</a:t>
            </a:r>
            <a:endParaRPr lang="ru-RU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араллелограмм 37">
            <a:extLst>
              <a:ext uri="{FF2B5EF4-FFF2-40B4-BE49-F238E27FC236}">
                <a16:creationId xmlns:a16="http://schemas.microsoft.com/office/drawing/2014/main" id="{CCB94D0A-ED3C-4B4E-97DD-0923D5F6F04F}"/>
              </a:ext>
            </a:extLst>
          </p:cNvPr>
          <p:cNvSpPr/>
          <p:nvPr/>
        </p:nvSpPr>
        <p:spPr>
          <a:xfrm>
            <a:off x="17006788" y="2676770"/>
            <a:ext cx="2290529" cy="883020"/>
          </a:xfrm>
          <a:prstGeom prst="parallelogram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БЕЛАЗ</a:t>
            </a:r>
          </a:p>
        </p:txBody>
      </p:sp>
      <p:sp>
        <p:nvSpPr>
          <p:cNvPr id="37" name="Параллелограмм 36">
            <a:extLst>
              <a:ext uri="{FF2B5EF4-FFF2-40B4-BE49-F238E27FC236}">
                <a16:creationId xmlns:a16="http://schemas.microsoft.com/office/drawing/2014/main" id="{2564CDE7-0214-4A33-B097-E3F363AD8AC4}"/>
              </a:ext>
            </a:extLst>
          </p:cNvPr>
          <p:cNvSpPr/>
          <p:nvPr/>
        </p:nvSpPr>
        <p:spPr>
          <a:xfrm>
            <a:off x="5166245" y="2667311"/>
            <a:ext cx="2905097" cy="920461"/>
          </a:xfrm>
          <a:prstGeom prst="parallelogram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LIEBHERR</a:t>
            </a:r>
            <a:endParaRPr lang="ru-RU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Параллелограмм 35">
            <a:extLst>
              <a:ext uri="{FF2B5EF4-FFF2-40B4-BE49-F238E27FC236}">
                <a16:creationId xmlns:a16="http://schemas.microsoft.com/office/drawing/2014/main" id="{218DBA19-E4A0-4DE1-9EC2-51C1C4A8308A}"/>
              </a:ext>
            </a:extLst>
          </p:cNvPr>
          <p:cNvSpPr/>
          <p:nvPr/>
        </p:nvSpPr>
        <p:spPr>
          <a:xfrm>
            <a:off x="8071342" y="2669996"/>
            <a:ext cx="3731399" cy="920461"/>
          </a:xfrm>
          <a:prstGeom prst="parallelogram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CATERPILLAR</a:t>
            </a:r>
            <a:endParaRPr lang="ru-RU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араллелограмм 31">
            <a:extLst>
              <a:ext uri="{FF2B5EF4-FFF2-40B4-BE49-F238E27FC236}">
                <a16:creationId xmlns:a16="http://schemas.microsoft.com/office/drawing/2014/main" id="{31D07D0F-5936-437F-90C6-4E25B206FB49}"/>
              </a:ext>
            </a:extLst>
          </p:cNvPr>
          <p:cNvSpPr/>
          <p:nvPr/>
        </p:nvSpPr>
        <p:spPr>
          <a:xfrm>
            <a:off x="11838849" y="2667376"/>
            <a:ext cx="5147977" cy="920461"/>
          </a:xfrm>
          <a:prstGeom prst="parallelogram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 SOLUTIONS</a:t>
            </a:r>
            <a:endParaRPr lang="ru-RU" sz="36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0430C-F3AB-4414-810F-BD199969B82F}"/>
              </a:ext>
            </a:extLst>
          </p:cNvPr>
          <p:cNvSpPr/>
          <p:nvPr/>
        </p:nvSpPr>
        <p:spPr>
          <a:xfrm>
            <a:off x="2558440" y="1244417"/>
            <a:ext cx="15078099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67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Мировые лидеры машиностроения выбрали площадкой для своего бизнеса нашу территорию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9E4E-12CC-4F75-B360-277E56A7F9C2}"/>
              </a:ext>
            </a:extLst>
          </p:cNvPr>
          <p:cNvSpPr txBox="1"/>
          <p:nvPr/>
        </p:nvSpPr>
        <p:spPr>
          <a:xfrm>
            <a:off x="8209031" y="4358479"/>
            <a:ext cx="95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Перспективы: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строительство сервисного центра по обслуживанию строительной и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майнинговой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техники</a:t>
            </a:r>
          </a:p>
        </p:txBody>
      </p:sp>
      <p:pic>
        <p:nvPicPr>
          <p:cNvPr id="20" name="Picture 2" descr="D:\Мои документы\Инвестиционные площадки\Площадки\Image 2.jpg">
            <a:extLst>
              <a:ext uri="{FF2B5EF4-FFF2-40B4-BE49-F238E27FC236}">
                <a16:creationId xmlns:a16="http://schemas.microsoft.com/office/drawing/2014/main" id="{348D07CE-7536-4FC3-A443-DFC447A4E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8978" r="19691" b="23431"/>
          <a:stretch/>
        </p:blipFill>
        <p:spPr bwMode="auto">
          <a:xfrm>
            <a:off x="6422205" y="6719784"/>
            <a:ext cx="5149286" cy="4996582"/>
          </a:xfrm>
          <a:prstGeom prst="roundRect">
            <a:avLst>
              <a:gd name="adj" fmla="val 16667"/>
            </a:avLst>
          </a:prstGeom>
          <a:blipFill rotWithShape="1">
            <a:blip r:embed="rId5"/>
            <a:stretch>
              <a:fillRect/>
            </a:stretch>
          </a:blipFill>
        </p:spPr>
      </p:pic>
      <p:pic>
        <p:nvPicPr>
          <p:cNvPr id="24" name="Рисунок 23" descr="3 столбца-02.png">
            <a:extLst>
              <a:ext uri="{FF2B5EF4-FFF2-40B4-BE49-F238E27FC236}">
                <a16:creationId xmlns:a16="http://schemas.microsoft.com/office/drawing/2014/main" id="{8794BADF-D252-4201-81D5-8280A42360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5323536" y="5587250"/>
            <a:ext cx="7687655" cy="4714428"/>
          </a:xfrm>
          <a:prstGeom prst="rect">
            <a:avLst/>
          </a:prstGeom>
        </p:spPr>
      </p:pic>
      <p:pic>
        <p:nvPicPr>
          <p:cNvPr id="25" name="Рисунок 24" descr="3 столбца-02.png">
            <a:extLst>
              <a:ext uri="{FF2B5EF4-FFF2-40B4-BE49-F238E27FC236}">
                <a16:creationId xmlns:a16="http://schemas.microsoft.com/office/drawing/2014/main" id="{EC3FC51A-D858-4B1C-B847-7DB0EA470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4614" t="30883" r="1" b="27273"/>
          <a:stretch/>
        </p:blipFill>
        <p:spPr>
          <a:xfrm rot="5400000">
            <a:off x="13365560" y="5590772"/>
            <a:ext cx="4199907" cy="471442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A2471F0-4B6A-46F4-BBDF-7F75A6DCE8FC}"/>
              </a:ext>
            </a:extLst>
          </p:cNvPr>
          <p:cNvSpPr/>
          <p:nvPr/>
        </p:nvSpPr>
        <p:spPr>
          <a:xfrm>
            <a:off x="17359293" y="8033371"/>
            <a:ext cx="3485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Рынок сбыта обеспечен крупными промышленными предприятиями 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605521F-0578-4DCF-8A09-EE20CA5D55A8}"/>
              </a:ext>
            </a:extLst>
          </p:cNvPr>
          <p:cNvSpPr/>
          <p:nvPr/>
        </p:nvSpPr>
        <p:spPr>
          <a:xfrm>
            <a:off x="17147760" y="4716572"/>
            <a:ext cx="3936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Строительство инженерной инфраструктуры с участием ВЭБ.РФ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F34CFF-AFE3-4767-ADD8-D0D5EE1C8E52}"/>
              </a:ext>
            </a:extLst>
          </p:cNvPr>
          <p:cNvSpPr/>
          <p:nvPr/>
        </p:nvSpPr>
        <p:spPr>
          <a:xfrm>
            <a:off x="13422416" y="6707491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Привлекательные инвестиционные площадки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95D15-15AF-4716-A6D1-F6BADCFE70BC}"/>
              </a:ext>
            </a:extLst>
          </p:cNvPr>
          <p:cNvSpPr/>
          <p:nvPr/>
        </p:nvSpPr>
        <p:spPr>
          <a:xfrm>
            <a:off x="11800956" y="9717299"/>
            <a:ext cx="4291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2"/>
                </a:solidFill>
              </a:rPr>
              <a:t>пгт</a:t>
            </a:r>
            <a:r>
              <a:rPr lang="ru-RU" sz="2800" dirty="0">
                <a:solidFill>
                  <a:schemeClr val="bg2"/>
                </a:solidFill>
              </a:rPr>
              <a:t> </a:t>
            </a:r>
            <a:r>
              <a:rPr lang="ru-RU" sz="2800" dirty="0" err="1">
                <a:solidFill>
                  <a:schemeClr val="bg2"/>
                </a:solidFill>
              </a:rPr>
              <a:t>Грамотеино</a:t>
            </a:r>
            <a:endParaRPr lang="ru-RU" sz="2800" dirty="0">
              <a:solidFill>
                <a:schemeClr val="bg2"/>
              </a:solidFill>
            </a:endParaRPr>
          </a:p>
          <a:p>
            <a:r>
              <a:rPr lang="ru-RU" sz="2800" dirty="0">
                <a:solidFill>
                  <a:schemeClr val="bg2"/>
                </a:solidFill>
              </a:rPr>
              <a:t>Вдоль трассы </a:t>
            </a:r>
            <a:r>
              <a:rPr lang="en-US" sz="2800" dirty="0">
                <a:solidFill>
                  <a:schemeClr val="bg2"/>
                </a:solidFill>
              </a:rPr>
              <a:t>I</a:t>
            </a:r>
            <a:r>
              <a:rPr lang="ru-RU" sz="2800" dirty="0">
                <a:solidFill>
                  <a:schemeClr val="bg2"/>
                </a:solidFill>
              </a:rPr>
              <a:t> категории</a:t>
            </a:r>
          </a:p>
          <a:p>
            <a:r>
              <a:rPr lang="ru-RU" sz="2800" dirty="0">
                <a:solidFill>
                  <a:schemeClr val="bg2"/>
                </a:solidFill>
              </a:rPr>
              <a:t>Кадастровый номер:</a:t>
            </a:r>
          </a:p>
          <a:p>
            <a:r>
              <a:rPr lang="ru-RU" sz="2800" dirty="0">
                <a:solidFill>
                  <a:schemeClr val="bg2"/>
                </a:solidFill>
              </a:rPr>
              <a:t>42:01:0114005:1048</a:t>
            </a:r>
          </a:p>
          <a:p>
            <a:r>
              <a:rPr lang="ru-RU" sz="2800" dirty="0">
                <a:solidFill>
                  <a:schemeClr val="bg2"/>
                </a:solidFill>
              </a:rPr>
              <a:t>Площадь 6,7 га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D5EED557-B97C-4EBF-92E7-EB21AD65A8F9}"/>
              </a:ext>
            </a:extLst>
          </p:cNvPr>
          <p:cNvSpPr/>
          <p:nvPr/>
        </p:nvSpPr>
        <p:spPr>
          <a:xfrm>
            <a:off x="8715966" y="8369876"/>
            <a:ext cx="1130424" cy="115212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D4D6D6CF-B8D8-4368-9995-435CFE243679}"/>
              </a:ext>
            </a:extLst>
          </p:cNvPr>
          <p:cNvSpPr/>
          <p:nvPr/>
        </p:nvSpPr>
        <p:spPr>
          <a:xfrm>
            <a:off x="1483597" y="8198628"/>
            <a:ext cx="4735626" cy="3698623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2FDAE217-02AC-4436-B391-F331D33A7CB2}"/>
              </a:ext>
            </a:extLst>
          </p:cNvPr>
          <p:cNvCxnSpPr/>
          <p:nvPr/>
        </p:nvCxnSpPr>
        <p:spPr>
          <a:xfrm flipH="1">
            <a:off x="6062703" y="8899649"/>
            <a:ext cx="2653263" cy="68496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75B3E0-F2DF-4582-98DA-EC85485C1093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D1F3E70-C424-4845-9195-C4D299A337A6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55CF1794-565C-4AE4-9C97-1386409C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3E2B3AB-AF65-4DB2-A2B7-DDEEF3FB1729}"/>
              </a:ext>
            </a:extLst>
          </p:cNvPr>
          <p:cNvSpPr/>
          <p:nvPr/>
        </p:nvSpPr>
        <p:spPr>
          <a:xfrm>
            <a:off x="812978" y="382404"/>
            <a:ext cx="1507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СЕРВИСНЫЙ КЛАСТЕР</a:t>
            </a:r>
          </a:p>
        </p:txBody>
      </p:sp>
    </p:spTree>
    <p:extLst>
      <p:ext uri="{BB962C8B-B14F-4D97-AF65-F5344CB8AC3E}">
        <p14:creationId xmlns:p14="http://schemas.microsoft.com/office/powerpoint/2010/main" val="192338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276278-5EDF-4C95-8FB2-0F47BE39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-23952"/>
            <a:ext cx="21674138" cy="122159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0430C-F3AB-4414-810F-BD199969B82F}"/>
              </a:ext>
            </a:extLst>
          </p:cNvPr>
          <p:cNvSpPr/>
          <p:nvPr/>
        </p:nvSpPr>
        <p:spPr>
          <a:xfrm>
            <a:off x="4464377" y="1154178"/>
            <a:ext cx="1507809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67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Приглашаем посетить: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9E4E-12CC-4F75-B360-277E56A7F9C2}"/>
              </a:ext>
            </a:extLst>
          </p:cNvPr>
          <p:cNvSpPr txBox="1"/>
          <p:nvPr/>
        </p:nvSpPr>
        <p:spPr>
          <a:xfrm>
            <a:off x="5885879" y="4472831"/>
            <a:ext cx="10228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Перспективы: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строительство крупного туристического объекта 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в прибрежной зоне Беловского моря</a:t>
            </a:r>
          </a:p>
        </p:txBody>
      </p:sp>
      <p:pic>
        <p:nvPicPr>
          <p:cNvPr id="24" name="Рисунок 23" descr="3 столбца-02.png">
            <a:extLst>
              <a:ext uri="{FF2B5EF4-FFF2-40B4-BE49-F238E27FC236}">
                <a16:creationId xmlns:a16="http://schemas.microsoft.com/office/drawing/2014/main" id="{8794BADF-D252-4201-81D5-8280A423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5482032" y="5904374"/>
            <a:ext cx="7687655" cy="4714428"/>
          </a:xfrm>
          <a:prstGeom prst="rect">
            <a:avLst/>
          </a:prstGeom>
        </p:spPr>
      </p:pic>
      <p:pic>
        <p:nvPicPr>
          <p:cNvPr id="25" name="Рисунок 24" descr="3 столбца-02.png">
            <a:extLst>
              <a:ext uri="{FF2B5EF4-FFF2-40B4-BE49-F238E27FC236}">
                <a16:creationId xmlns:a16="http://schemas.microsoft.com/office/drawing/2014/main" id="{EC3FC51A-D858-4B1C-B847-7DB0EA47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614" t="30883" r="6237" b="27273"/>
          <a:stretch/>
        </p:blipFill>
        <p:spPr>
          <a:xfrm rot="5400000">
            <a:off x="13801340" y="5074111"/>
            <a:ext cx="3459725" cy="471442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A2471F0-4B6A-46F4-BBDF-7F75A6DCE8FC}"/>
              </a:ext>
            </a:extLst>
          </p:cNvPr>
          <p:cNvSpPr/>
          <p:nvPr/>
        </p:nvSpPr>
        <p:spPr>
          <a:xfrm>
            <a:off x="17517789" y="8350495"/>
            <a:ext cx="3485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Возможность развития сопутствующего сервиса (пляж, гостиница…)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605521F-0578-4DCF-8A09-EE20CA5D55A8}"/>
              </a:ext>
            </a:extLst>
          </p:cNvPr>
          <p:cNvSpPr/>
          <p:nvPr/>
        </p:nvSpPr>
        <p:spPr>
          <a:xfrm>
            <a:off x="17306256" y="4998526"/>
            <a:ext cx="3936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Строительство инженерной инфраструктуры с участием ВЭБ.РФ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F34CFF-AFE3-4767-ADD8-D0D5EE1C8E52}"/>
              </a:ext>
            </a:extLst>
          </p:cNvPr>
          <p:cNvSpPr/>
          <p:nvPr/>
        </p:nvSpPr>
        <p:spPr>
          <a:xfrm>
            <a:off x="13488105" y="6560920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Привлекательная инвестиционная площадка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95D15-15AF-4716-A6D1-F6BADCFE70BC}"/>
              </a:ext>
            </a:extLst>
          </p:cNvPr>
          <p:cNvSpPr/>
          <p:nvPr/>
        </p:nvSpPr>
        <p:spPr>
          <a:xfrm>
            <a:off x="12374320" y="8740739"/>
            <a:ext cx="4291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пгт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Инской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Кадастровый номер: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42:21:0505001:5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Площадь 30 га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Водная гладь 14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</a:rPr>
              <a:t>кв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 км</a:t>
            </a: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9BE9CAF8-9096-4690-BB6C-EFA379668587}"/>
              </a:ext>
            </a:extLst>
          </p:cNvPr>
          <p:cNvSpPr/>
          <p:nvPr/>
        </p:nvSpPr>
        <p:spPr>
          <a:xfrm>
            <a:off x="4310216" y="2009211"/>
            <a:ext cx="13066380" cy="604876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>
            <a:spAutoFit/>
          </a:bodyPr>
          <a:lstStyle/>
          <a:p>
            <a:r>
              <a:rPr lang="ru-RU" sz="2667" dirty="0">
                <a:solidFill>
                  <a:srgbClr val="002060"/>
                </a:solidFill>
              </a:rPr>
              <a:t>Этап Чемпионата Мира по плаванию на открытой воде X-</a:t>
            </a:r>
            <a:r>
              <a:rPr lang="ru-RU" sz="2667" dirty="0" err="1">
                <a:solidFill>
                  <a:srgbClr val="002060"/>
                </a:solidFill>
              </a:rPr>
              <a:t>Waters</a:t>
            </a:r>
            <a:r>
              <a:rPr lang="ru-RU" sz="2667" dirty="0">
                <a:solidFill>
                  <a:srgbClr val="002060"/>
                </a:solidFill>
              </a:rPr>
              <a:t> </a:t>
            </a:r>
            <a:r>
              <a:rPr lang="ru-RU" sz="2667" dirty="0" err="1">
                <a:solidFill>
                  <a:srgbClr val="002060"/>
                </a:solidFill>
              </a:rPr>
              <a:t>Kuzbass</a:t>
            </a:r>
            <a:endParaRPr lang="ru-RU" sz="2667" dirty="0">
              <a:solidFill>
                <a:srgbClr val="002060"/>
              </a:solidFill>
            </a:endParaRPr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E14FD871-8136-4875-A969-3A19F9AAAF3B}"/>
              </a:ext>
            </a:extLst>
          </p:cNvPr>
          <p:cNvSpPr/>
          <p:nvPr/>
        </p:nvSpPr>
        <p:spPr>
          <a:xfrm>
            <a:off x="14208366" y="2708816"/>
            <a:ext cx="6303917" cy="783141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Благотворительный турнир «Битва за добро»</a:t>
            </a: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962CF9EF-AF6F-4D8C-8ECB-9AB36209B099}"/>
              </a:ext>
            </a:extLst>
          </p:cNvPr>
          <p:cNvSpPr/>
          <p:nvPr/>
        </p:nvSpPr>
        <p:spPr>
          <a:xfrm>
            <a:off x="3920638" y="3627334"/>
            <a:ext cx="10011780" cy="738515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Чемпионат и Первенство России по триатлону</a:t>
            </a:r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id="{2C7FB3E6-0859-4732-84E3-19526AD4DE76}"/>
              </a:ext>
            </a:extLst>
          </p:cNvPr>
          <p:cNvSpPr/>
          <p:nvPr/>
        </p:nvSpPr>
        <p:spPr>
          <a:xfrm>
            <a:off x="13843059" y="3627334"/>
            <a:ext cx="5957211" cy="724908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ФОК «Металлург»</a:t>
            </a:r>
          </a:p>
        </p:txBody>
      </p:sp>
      <p:sp>
        <p:nvSpPr>
          <p:cNvPr id="29" name="Параллелограмм 28">
            <a:extLst>
              <a:ext uri="{FF2B5EF4-FFF2-40B4-BE49-F238E27FC236}">
                <a16:creationId xmlns:a16="http://schemas.microsoft.com/office/drawing/2014/main" id="{00F73F51-CFAC-4823-A260-5F20E95140E4}"/>
              </a:ext>
            </a:extLst>
          </p:cNvPr>
          <p:cNvSpPr/>
          <p:nvPr/>
        </p:nvSpPr>
        <p:spPr>
          <a:xfrm>
            <a:off x="4102512" y="2732051"/>
            <a:ext cx="10228950" cy="783140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Зона отдыха на берегу Беловского моря – Бухта «Ассоль»</a:t>
            </a:r>
          </a:p>
        </p:txBody>
      </p:sp>
      <p:pic>
        <p:nvPicPr>
          <p:cNvPr id="42" name="Picture 2" descr="D:\Мои документы\Инвестиционная политика\2022\Ассоль\карта аасоль новая рекреацион тер-я.png">
            <a:extLst>
              <a:ext uri="{FF2B5EF4-FFF2-40B4-BE49-F238E27FC236}">
                <a16:creationId xmlns:a16="http://schemas.microsoft.com/office/drawing/2014/main" id="{A2F51553-43EE-4397-BF07-42E900927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912" t="5890" b="14012"/>
          <a:stretch/>
        </p:blipFill>
        <p:spPr bwMode="auto">
          <a:xfrm>
            <a:off x="7082693" y="7299709"/>
            <a:ext cx="5201220" cy="4320480"/>
          </a:xfrm>
          <a:prstGeom prst="roundRect">
            <a:avLst>
              <a:gd name="adj" fmla="val 16667"/>
            </a:avLst>
          </a:prstGeom>
          <a:blipFill rotWithShape="0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F067259B-7276-463D-B84A-1E44D017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529" y="7299708"/>
            <a:ext cx="279494" cy="4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A6A7BA-D8C5-466E-BAA6-BD66772987C2}"/>
              </a:ext>
            </a:extLst>
          </p:cNvPr>
          <p:cNvSpPr txBox="1"/>
          <p:nvPr/>
        </p:nvSpPr>
        <p:spPr>
          <a:xfrm>
            <a:off x="9043553" y="7299709"/>
            <a:ext cx="205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бухта </a:t>
            </a:r>
            <a:r>
              <a:rPr lang="ru-RU" sz="2400" b="1" dirty="0" err="1">
                <a:solidFill>
                  <a:schemeClr val="bg1"/>
                </a:solidFill>
              </a:rPr>
              <a:t>Ассоль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11893E8B-DB65-4A66-86DA-6DEBB83D5BF3}"/>
              </a:ext>
            </a:extLst>
          </p:cNvPr>
          <p:cNvSpPr/>
          <p:nvPr/>
        </p:nvSpPr>
        <p:spPr>
          <a:xfrm>
            <a:off x="9403593" y="9099909"/>
            <a:ext cx="1130424" cy="115212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53F8C9C0-A494-40A0-89FA-73A2B267A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r="24062"/>
          <a:stretch/>
        </p:blipFill>
        <p:spPr bwMode="auto">
          <a:xfrm>
            <a:off x="2249802" y="8633915"/>
            <a:ext cx="4683048" cy="3431932"/>
          </a:xfrm>
          <a:prstGeom prst="roundRect">
            <a:avLst>
              <a:gd name="adj" fmla="val 16667"/>
            </a:avLst>
          </a:prstGeom>
          <a:blipFill rotWithShape="0"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C79F004-04B2-4093-90FB-98F11BCDEE7A}"/>
              </a:ext>
            </a:extLst>
          </p:cNvPr>
          <p:cNvCxnSpPr/>
          <p:nvPr/>
        </p:nvCxnSpPr>
        <p:spPr>
          <a:xfrm flipH="1">
            <a:off x="6878030" y="10066375"/>
            <a:ext cx="2653263" cy="68496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21A7FA5-57D4-442A-8F5E-D174A72D2E7D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9260C40-8003-4D4C-BBD5-88DA5DDA09F4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412A567D-E15B-4129-B1EC-F1005A12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B640009-794E-46CE-ACE8-39CE2130FB56}"/>
              </a:ext>
            </a:extLst>
          </p:cNvPr>
          <p:cNvSpPr/>
          <p:nvPr/>
        </p:nvSpPr>
        <p:spPr>
          <a:xfrm>
            <a:off x="1499862" y="199654"/>
            <a:ext cx="1507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ЦЕНТР ПРИТЯЖЕНИЯ</a:t>
            </a:r>
          </a:p>
        </p:txBody>
      </p:sp>
    </p:spTree>
    <p:extLst>
      <p:ext uri="{BB962C8B-B14F-4D97-AF65-F5344CB8AC3E}">
        <p14:creationId xmlns:p14="http://schemas.microsoft.com/office/powerpoint/2010/main" val="182229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9276278-5EDF-4C95-8FB2-0F47BE397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"/>
          <a:stretch/>
        </p:blipFill>
        <p:spPr>
          <a:xfrm>
            <a:off x="0" y="-23952"/>
            <a:ext cx="21674138" cy="122159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0430C-F3AB-4414-810F-BD199969B82F}"/>
              </a:ext>
            </a:extLst>
          </p:cNvPr>
          <p:cNvSpPr/>
          <p:nvPr/>
        </p:nvSpPr>
        <p:spPr>
          <a:xfrm>
            <a:off x="4577239" y="1137005"/>
            <a:ext cx="1507809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67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Спортивная инфраструктура: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49E4E-12CC-4F75-B360-277E56A7F9C2}"/>
              </a:ext>
            </a:extLst>
          </p:cNvPr>
          <p:cNvSpPr txBox="1"/>
          <p:nvPr/>
        </p:nvSpPr>
        <p:spPr>
          <a:xfrm>
            <a:off x="5100295" y="4417760"/>
            <a:ext cx="112379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Перспективы: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строительство спортивного комплекса  с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лыжероллерной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трассой и стрельбищем для биатлона</a:t>
            </a:r>
          </a:p>
        </p:txBody>
      </p:sp>
      <p:pic>
        <p:nvPicPr>
          <p:cNvPr id="24" name="Рисунок 23" descr="3 столбца-02.png">
            <a:extLst>
              <a:ext uri="{FF2B5EF4-FFF2-40B4-BE49-F238E27FC236}">
                <a16:creationId xmlns:a16="http://schemas.microsoft.com/office/drawing/2014/main" id="{8794BADF-D252-4201-81D5-8280A423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5229" t="30883" b="27273"/>
          <a:stretch/>
        </p:blipFill>
        <p:spPr>
          <a:xfrm rot="5400000">
            <a:off x="15482032" y="6449497"/>
            <a:ext cx="7687655" cy="4714428"/>
          </a:xfrm>
          <a:prstGeom prst="rect">
            <a:avLst/>
          </a:prstGeom>
        </p:spPr>
      </p:pic>
      <p:pic>
        <p:nvPicPr>
          <p:cNvPr id="25" name="Рисунок 24" descr="3 столбца-02.png">
            <a:extLst>
              <a:ext uri="{FF2B5EF4-FFF2-40B4-BE49-F238E27FC236}">
                <a16:creationId xmlns:a16="http://schemas.microsoft.com/office/drawing/2014/main" id="{EC3FC51A-D858-4B1C-B847-7DB0EA47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4614" t="30883" r="6237" b="27273"/>
          <a:stretch/>
        </p:blipFill>
        <p:spPr>
          <a:xfrm rot="5400000">
            <a:off x="13801340" y="5619234"/>
            <a:ext cx="3459725" cy="471442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A2471F0-4B6A-46F4-BBDF-7F75A6DCE8FC}"/>
              </a:ext>
            </a:extLst>
          </p:cNvPr>
          <p:cNvSpPr/>
          <p:nvPr/>
        </p:nvSpPr>
        <p:spPr>
          <a:xfrm>
            <a:off x="17517789" y="8895618"/>
            <a:ext cx="3485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Привлечение в летнее время профессиональных команд для проведения сборов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605521F-0578-4DCF-8A09-EE20CA5D55A8}"/>
              </a:ext>
            </a:extLst>
          </p:cNvPr>
          <p:cNvSpPr/>
          <p:nvPr/>
        </p:nvSpPr>
        <p:spPr>
          <a:xfrm>
            <a:off x="17326208" y="5589154"/>
            <a:ext cx="39368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Проведение соревнований высокого уровня, привлечение туристического потока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F34CFF-AFE3-4767-ADD8-D0D5EE1C8E52}"/>
              </a:ext>
            </a:extLst>
          </p:cNvPr>
          <p:cNvSpPr/>
          <p:nvPr/>
        </p:nvSpPr>
        <p:spPr>
          <a:xfrm>
            <a:off x="13488105" y="7106043"/>
            <a:ext cx="3936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Привлекательная инвестиционная площадка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795D15-15AF-4716-A6D1-F6BADCFE70BC}"/>
              </a:ext>
            </a:extLst>
          </p:cNvPr>
          <p:cNvSpPr/>
          <p:nvPr/>
        </p:nvSpPr>
        <p:spPr>
          <a:xfrm>
            <a:off x="11921897" y="9368258"/>
            <a:ext cx="4291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Центральная часть города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Кадастровый номер: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42:21:0114009:906</a:t>
            </a:r>
          </a:p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Площадь 5,86 га</a:t>
            </a: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9BE9CAF8-9096-4690-BB6C-EFA379668587}"/>
              </a:ext>
            </a:extLst>
          </p:cNvPr>
          <p:cNvSpPr/>
          <p:nvPr/>
        </p:nvSpPr>
        <p:spPr>
          <a:xfrm>
            <a:off x="4310215" y="2009211"/>
            <a:ext cx="13207573" cy="604876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Ледовый дворец «</a:t>
            </a:r>
            <a:r>
              <a:rPr lang="ru-RU" sz="2667" dirty="0" err="1">
                <a:solidFill>
                  <a:srgbClr val="002060"/>
                </a:solidFill>
              </a:rPr>
              <a:t>Бачатский</a:t>
            </a:r>
            <a:r>
              <a:rPr lang="ru-RU" sz="2667" dirty="0">
                <a:solidFill>
                  <a:srgbClr val="002060"/>
                </a:solidFill>
              </a:rPr>
              <a:t>» </a:t>
            </a:r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E14FD871-8136-4875-A969-3A19F9AAAF3B}"/>
              </a:ext>
            </a:extLst>
          </p:cNvPr>
          <p:cNvSpPr/>
          <p:nvPr/>
        </p:nvSpPr>
        <p:spPr>
          <a:xfrm>
            <a:off x="11833973" y="2705772"/>
            <a:ext cx="5472284" cy="736452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Стадион «Горняк»</a:t>
            </a:r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962CF9EF-AF6F-4D8C-8ECB-9AB36209B099}"/>
              </a:ext>
            </a:extLst>
          </p:cNvPr>
          <p:cNvSpPr/>
          <p:nvPr/>
        </p:nvSpPr>
        <p:spPr>
          <a:xfrm>
            <a:off x="3920639" y="3521824"/>
            <a:ext cx="7316304" cy="738515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ФОКОТ «</a:t>
            </a:r>
            <a:r>
              <a:rPr lang="ru-RU" sz="2667" dirty="0" err="1">
                <a:solidFill>
                  <a:srgbClr val="002060"/>
                </a:solidFill>
              </a:rPr>
              <a:t>Колмогоровский</a:t>
            </a:r>
            <a:r>
              <a:rPr lang="ru-RU" sz="2667" dirty="0">
                <a:solidFill>
                  <a:srgbClr val="002060"/>
                </a:solidFill>
              </a:rPr>
              <a:t>» </a:t>
            </a:r>
          </a:p>
        </p:txBody>
      </p:sp>
      <p:sp>
        <p:nvSpPr>
          <p:cNvPr id="28" name="Параллелограмм 27">
            <a:extLst>
              <a:ext uri="{FF2B5EF4-FFF2-40B4-BE49-F238E27FC236}">
                <a16:creationId xmlns:a16="http://schemas.microsoft.com/office/drawing/2014/main" id="{2C7FB3E6-0859-4732-84E3-19526AD4DE76}"/>
              </a:ext>
            </a:extLst>
          </p:cNvPr>
          <p:cNvSpPr/>
          <p:nvPr/>
        </p:nvSpPr>
        <p:spPr>
          <a:xfrm>
            <a:off x="11166602" y="3522750"/>
            <a:ext cx="5957211" cy="724908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ФОК «Металлург»</a:t>
            </a:r>
          </a:p>
        </p:txBody>
      </p:sp>
      <p:sp>
        <p:nvSpPr>
          <p:cNvPr id="29" name="Параллелограмм 28">
            <a:extLst>
              <a:ext uri="{FF2B5EF4-FFF2-40B4-BE49-F238E27FC236}">
                <a16:creationId xmlns:a16="http://schemas.microsoft.com/office/drawing/2014/main" id="{00F73F51-CFAC-4823-A260-5F20E95140E4}"/>
              </a:ext>
            </a:extLst>
          </p:cNvPr>
          <p:cNvSpPr/>
          <p:nvPr/>
        </p:nvSpPr>
        <p:spPr>
          <a:xfrm>
            <a:off x="4102512" y="2732051"/>
            <a:ext cx="7819385" cy="692625"/>
          </a:xfrm>
          <a:prstGeom prst="parallelogram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r>
              <a:rPr lang="ru-RU" sz="2667" dirty="0">
                <a:solidFill>
                  <a:srgbClr val="002060"/>
                </a:solidFill>
              </a:rPr>
              <a:t>Спортивный комплекс «Электрон» 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23523AD-0BF9-4961-B5EE-2067457C9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28855" r="28205" b="17716"/>
          <a:stretch/>
        </p:blipFill>
        <p:spPr bwMode="auto">
          <a:xfrm>
            <a:off x="1548174" y="9030249"/>
            <a:ext cx="4737203" cy="2838878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11893E8B-DB65-4A66-86DA-6DEBB83D5BF3}"/>
              </a:ext>
            </a:extLst>
          </p:cNvPr>
          <p:cNvSpPr/>
          <p:nvPr/>
        </p:nvSpPr>
        <p:spPr>
          <a:xfrm>
            <a:off x="8310088" y="8571710"/>
            <a:ext cx="1130424" cy="1152128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A41E28-71CE-4B45-B1E1-5304B24DCF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63" t="32436" r="24214" b="26253"/>
          <a:stretch/>
        </p:blipFill>
        <p:spPr>
          <a:xfrm>
            <a:off x="6449912" y="7326454"/>
            <a:ext cx="4714428" cy="3738218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14155D4C-699E-446D-9C51-3ECDE85A9564}"/>
              </a:ext>
            </a:extLst>
          </p:cNvPr>
          <p:cNvSpPr/>
          <p:nvPr/>
        </p:nvSpPr>
        <p:spPr>
          <a:xfrm>
            <a:off x="8353633" y="8216130"/>
            <a:ext cx="1130424" cy="115212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3834EFF-98A1-42E8-A633-43B0375FAEC3}"/>
              </a:ext>
            </a:extLst>
          </p:cNvPr>
          <p:cNvCxnSpPr/>
          <p:nvPr/>
        </p:nvCxnSpPr>
        <p:spPr>
          <a:xfrm flipH="1">
            <a:off x="5828070" y="9182596"/>
            <a:ext cx="2653263" cy="68496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CF998B2-7110-4A44-AC29-2EB75C274917}"/>
              </a:ext>
            </a:extLst>
          </p:cNvPr>
          <p:cNvSpPr txBox="1"/>
          <p:nvPr/>
        </p:nvSpPr>
        <p:spPr>
          <a:xfrm>
            <a:off x="8766681" y="7446833"/>
            <a:ext cx="2052730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 </a:t>
            </a:r>
            <a:r>
              <a:rPr lang="ru-RU" sz="2400" b="1" dirty="0" err="1">
                <a:solidFill>
                  <a:schemeClr val="bg1"/>
                </a:solidFill>
              </a:rPr>
              <a:t>микрорайн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2F98E-21CF-42D9-888D-A1A26354DDBF}"/>
              </a:ext>
            </a:extLst>
          </p:cNvPr>
          <p:cNvSpPr txBox="1"/>
          <p:nvPr/>
        </p:nvSpPr>
        <p:spPr>
          <a:xfrm>
            <a:off x="18077823" y="104592"/>
            <a:ext cx="384033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r>
              <a:rPr lang="ru-RU" sz="5867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endParaRPr lang="ru-RU" sz="4267" b="1" i="1" dirty="0"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902B184-D8B0-4A18-B164-9A388C985609}"/>
              </a:ext>
            </a:extLst>
          </p:cNvPr>
          <p:cNvSpPr/>
          <p:nvPr/>
        </p:nvSpPr>
        <p:spPr>
          <a:xfrm>
            <a:off x="18077823" y="850492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belovo42.ru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" name="Picture 2" descr="D:\Мои документы\Работа\Майнигн\2021\QR код\Код Белово для инвесторов\Сайт Белово раздел для инвесторов qr-code 2.gif">
            <a:extLst>
              <a:ext uri="{FF2B5EF4-FFF2-40B4-BE49-F238E27FC236}">
                <a16:creationId xmlns:a16="http://schemas.microsoft.com/office/drawing/2014/main" id="{3F154A07-EE7C-4CEA-8B59-E224D22F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04054" y="328562"/>
            <a:ext cx="1171575" cy="1171575"/>
          </a:xfrm>
          <a:prstGeom prst="rect">
            <a:avLst/>
          </a:prstGeom>
          <a:noFill/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963A532-3CCB-4BF8-98FF-8AF8842D29FB}"/>
              </a:ext>
            </a:extLst>
          </p:cNvPr>
          <p:cNvSpPr/>
          <p:nvPr/>
        </p:nvSpPr>
        <p:spPr>
          <a:xfrm>
            <a:off x="1268076" y="219836"/>
            <a:ext cx="15078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ЦЕНТР СПОРТИВНЫХ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4052777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803</Words>
  <Application>Microsoft Office PowerPoint</Application>
  <PresentationFormat>Произвольный</PresentationFormat>
  <Paragraphs>208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Symbol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ПЭО</dc:creator>
  <cp:lastModifiedBy>Начальник ПЭО</cp:lastModifiedBy>
  <cp:revision>15</cp:revision>
  <dcterms:created xsi:type="dcterms:W3CDTF">2022-05-17T06:40:50Z</dcterms:created>
  <dcterms:modified xsi:type="dcterms:W3CDTF">2022-05-31T09:22:11Z</dcterms:modified>
</cp:coreProperties>
</file>