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459" r:id="rId4"/>
    <p:sldId id="464" r:id="rId5"/>
    <p:sldId id="453" r:id="rId6"/>
    <p:sldId id="461" r:id="rId7"/>
    <p:sldId id="473" r:id="rId8"/>
    <p:sldId id="474" r:id="rId9"/>
    <p:sldId id="470" r:id="rId10"/>
    <p:sldId id="462" r:id="rId11"/>
    <p:sldId id="458" r:id="rId12"/>
    <p:sldId id="476" r:id="rId13"/>
    <p:sldId id="463" r:id="rId14"/>
    <p:sldId id="436" r:id="rId15"/>
    <p:sldId id="266" r:id="rId16"/>
  </p:sldIdLst>
  <p:sldSz cx="11522075" cy="6480175"/>
  <p:notesSz cx="6797675" cy="9928225"/>
  <p:defaultTextStyle>
    <a:defPPr>
      <a:defRPr lang="ru-RU"/>
    </a:defPPr>
    <a:lvl1pPr marL="0" algn="l" defTabSz="10224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08" algn="l" defTabSz="10224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17" algn="l" defTabSz="10224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625" algn="l" defTabSz="10224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833" algn="l" defTabSz="10224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041" algn="l" defTabSz="10224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250" algn="l" defTabSz="10224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458" algn="l" defTabSz="10224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666" algn="l" defTabSz="10224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  <p15:guide id="3" pos="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B4555"/>
    <a:srgbClr val="3D6595"/>
    <a:srgbClr val="335D6A"/>
    <a:srgbClr val="F0EA00"/>
    <a:srgbClr val="4970B5"/>
    <a:srgbClr val="2A524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712" autoAdjust="0"/>
  </p:normalViewPr>
  <p:slideViewPr>
    <p:cSldViewPr>
      <p:cViewPr varScale="1">
        <p:scale>
          <a:sx n="81" d="100"/>
          <a:sy n="81" d="100"/>
        </p:scale>
        <p:origin x="782" y="53"/>
      </p:cViewPr>
      <p:guideLst>
        <p:guide orient="horz" pos="2041"/>
        <p:guide pos="681"/>
        <p:guide pos="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5340B-7B6C-4412-BF61-04E363173BE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105AB-226F-4766-A6B6-8D8FD3E10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5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25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Докладчик:</a:t>
            </a:r>
          </a:p>
          <a:p>
            <a:r>
              <a:rPr lang="ru-RU" dirty="0"/>
              <a:t>Глава Беловского городского округа </a:t>
            </a:r>
            <a:r>
              <a:rPr lang="ru-RU" dirty="0" err="1"/>
              <a:t>А.В.Курносов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105AB-226F-4766-A6B6-8D8FD3E104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0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105AB-226F-4766-A6B6-8D8FD3E104C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5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22350" fontAlgn="base">
              <a:spcBef>
                <a:spcPct val="0"/>
              </a:spcBef>
              <a:spcAft>
                <a:spcPct val="0"/>
              </a:spcAft>
            </a:pPr>
            <a:fld id="{6D40D86C-7B74-4140-AEA5-9F3D372F3463}" type="slidenum">
              <a:rPr lang="ru-RU">
                <a:cs typeface="Arial" charset="0"/>
              </a:rPr>
              <a:pPr defTabSz="102235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4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22350" fontAlgn="base">
              <a:spcBef>
                <a:spcPct val="0"/>
              </a:spcBef>
              <a:spcAft>
                <a:spcPct val="0"/>
              </a:spcAft>
            </a:pPr>
            <a:fld id="{6D40D86C-7B74-4140-AEA5-9F3D372F3463}" type="slidenum">
              <a:rPr lang="ru-RU">
                <a:cs typeface="Arial" charset="0"/>
              </a:rPr>
              <a:pPr defTabSz="102235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1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6"/>
            <a:ext cx="9793764" cy="13890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989-7946-480F-B310-4E52AAC82D8B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4553-8EFD-4767-A8B3-86833201435E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60" y="273010"/>
            <a:ext cx="3030546" cy="58051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10"/>
            <a:ext cx="8903603" cy="58051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C96C-4224-4270-92F3-BC928F2AF06E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B989-7946-480F-B310-4E52AAC82D8B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551C-332C-413A-81D8-D6305F8887AC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FD65-28BA-42AC-BE7C-77BD6E3067B1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59E6-6BCE-46F4-84D4-2CF47E0E90AE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82A9-ADC4-4844-BCE3-7A43E3B83AA7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59D-1025-4818-99E9-4F0C5D34443E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ADB-AE05-4BCC-81B9-AE5856F7E518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317D-92E7-4574-B9FE-355E5F20ABBC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551C-332C-413A-81D8-D6305F8887AC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1AC-C0C7-4983-870A-91C0CB0F3560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4553-8EFD-4767-A8B3-86833201435E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C96C-4224-4270-92F3-BC928F2AF06E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112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6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8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4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6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FD65-28BA-42AC-BE7C-77BD6E3067B1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3" y="1587043"/>
            <a:ext cx="5967075" cy="4491122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59E6-6BCE-46F4-84D4-2CF47E0E90AE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1208" indent="0">
              <a:buNone/>
              <a:defRPr sz="2100" b="1"/>
            </a:lvl2pPr>
            <a:lvl3pPr marL="1022417" indent="0">
              <a:buNone/>
              <a:defRPr sz="2000" b="1"/>
            </a:lvl3pPr>
            <a:lvl4pPr marL="1533625" indent="0">
              <a:buNone/>
              <a:defRPr sz="1800" b="1"/>
            </a:lvl4pPr>
            <a:lvl5pPr marL="2044833" indent="0">
              <a:buNone/>
              <a:defRPr sz="1800" b="1"/>
            </a:lvl5pPr>
            <a:lvl6pPr marL="2556041" indent="0">
              <a:buNone/>
              <a:defRPr sz="1800" b="1"/>
            </a:lvl6pPr>
            <a:lvl7pPr marL="3067250" indent="0">
              <a:buNone/>
              <a:defRPr sz="1800" b="1"/>
            </a:lvl7pPr>
            <a:lvl8pPr marL="3578458" indent="0">
              <a:buNone/>
              <a:defRPr sz="1800" b="1"/>
            </a:lvl8pPr>
            <a:lvl9pPr marL="4089666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7"/>
            <a:ext cx="5090917" cy="3733601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1208" indent="0">
              <a:buNone/>
              <a:defRPr sz="2100" b="1"/>
            </a:lvl2pPr>
            <a:lvl3pPr marL="1022417" indent="0">
              <a:buNone/>
              <a:defRPr sz="2000" b="1"/>
            </a:lvl3pPr>
            <a:lvl4pPr marL="1533625" indent="0">
              <a:buNone/>
              <a:defRPr sz="1800" b="1"/>
            </a:lvl4pPr>
            <a:lvl5pPr marL="2044833" indent="0">
              <a:buNone/>
              <a:defRPr sz="1800" b="1"/>
            </a:lvl5pPr>
            <a:lvl6pPr marL="2556041" indent="0">
              <a:buNone/>
              <a:defRPr sz="1800" b="1"/>
            </a:lvl6pPr>
            <a:lvl7pPr marL="3067250" indent="0">
              <a:buNone/>
              <a:defRPr sz="1800" b="1"/>
            </a:lvl7pPr>
            <a:lvl8pPr marL="3578458" indent="0">
              <a:buNone/>
              <a:defRPr sz="1800" b="1"/>
            </a:lvl8pPr>
            <a:lvl9pPr marL="4089666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6" y="2055057"/>
            <a:ext cx="5092917" cy="3733601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82A9-ADC4-4844-BCE3-7A43E3B83AA7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59D-1025-4818-99E9-4F0C5D34443E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ADB-AE05-4BCC-81B9-AE5856F7E518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7" y="258006"/>
            <a:ext cx="3790683" cy="109803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7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08" indent="0">
              <a:buNone/>
              <a:defRPr sz="1300"/>
            </a:lvl2pPr>
            <a:lvl3pPr marL="1022417" indent="0">
              <a:buNone/>
              <a:defRPr sz="1100"/>
            </a:lvl3pPr>
            <a:lvl4pPr marL="1533625" indent="0">
              <a:buNone/>
              <a:defRPr sz="1000"/>
            </a:lvl4pPr>
            <a:lvl5pPr marL="2044833" indent="0">
              <a:buNone/>
              <a:defRPr sz="1000"/>
            </a:lvl5pPr>
            <a:lvl6pPr marL="2556041" indent="0">
              <a:buNone/>
              <a:defRPr sz="1000"/>
            </a:lvl6pPr>
            <a:lvl7pPr marL="3067250" indent="0">
              <a:buNone/>
              <a:defRPr sz="1000"/>
            </a:lvl7pPr>
            <a:lvl8pPr marL="3578458" indent="0">
              <a:buNone/>
              <a:defRPr sz="1000"/>
            </a:lvl8pPr>
            <a:lvl9pPr marL="408966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317D-92E7-4574-B9FE-355E5F20ABBC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4"/>
            <a:ext cx="6913245" cy="53551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7"/>
            <a:ext cx="6913245" cy="3888105"/>
          </a:xfrm>
        </p:spPr>
        <p:txBody>
          <a:bodyPr/>
          <a:lstStyle>
            <a:lvl1pPr marL="0" indent="0">
              <a:buNone/>
              <a:defRPr sz="3700"/>
            </a:lvl1pPr>
            <a:lvl2pPr marL="511208" indent="0">
              <a:buNone/>
              <a:defRPr sz="3200"/>
            </a:lvl2pPr>
            <a:lvl3pPr marL="1022417" indent="0">
              <a:buNone/>
              <a:defRPr sz="2600"/>
            </a:lvl3pPr>
            <a:lvl4pPr marL="1533625" indent="0">
              <a:buNone/>
              <a:defRPr sz="2100"/>
            </a:lvl4pPr>
            <a:lvl5pPr marL="2044833" indent="0">
              <a:buNone/>
              <a:defRPr sz="2100"/>
            </a:lvl5pPr>
            <a:lvl6pPr marL="2556041" indent="0">
              <a:buNone/>
              <a:defRPr sz="2100"/>
            </a:lvl6pPr>
            <a:lvl7pPr marL="3067250" indent="0">
              <a:buNone/>
              <a:defRPr sz="2100"/>
            </a:lvl7pPr>
            <a:lvl8pPr marL="3578458" indent="0">
              <a:buNone/>
              <a:defRPr sz="2100"/>
            </a:lvl8pPr>
            <a:lvl9pPr marL="4089666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19"/>
          </a:xfrm>
        </p:spPr>
        <p:txBody>
          <a:bodyPr/>
          <a:lstStyle>
            <a:lvl1pPr marL="0" indent="0">
              <a:buNone/>
              <a:defRPr sz="1600"/>
            </a:lvl1pPr>
            <a:lvl2pPr marL="511208" indent="0">
              <a:buNone/>
              <a:defRPr sz="1300"/>
            </a:lvl2pPr>
            <a:lvl3pPr marL="1022417" indent="0">
              <a:buNone/>
              <a:defRPr sz="1100"/>
            </a:lvl3pPr>
            <a:lvl4pPr marL="1533625" indent="0">
              <a:buNone/>
              <a:defRPr sz="1000"/>
            </a:lvl4pPr>
            <a:lvl5pPr marL="2044833" indent="0">
              <a:buNone/>
              <a:defRPr sz="1000"/>
            </a:lvl5pPr>
            <a:lvl6pPr marL="2556041" indent="0">
              <a:buNone/>
              <a:defRPr sz="1000"/>
            </a:lvl6pPr>
            <a:lvl7pPr marL="3067250" indent="0">
              <a:buNone/>
              <a:defRPr sz="1000"/>
            </a:lvl7pPr>
            <a:lvl8pPr marL="3578458" indent="0">
              <a:buNone/>
              <a:defRPr sz="1000"/>
            </a:lvl8pPr>
            <a:lvl9pPr marL="408966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51AC-C0C7-4983-870A-91C0CB0F3560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1" tIns="51121" rIns="102241" bIns="5112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1" tIns="51121" rIns="102241" bIns="5112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5" y="6006165"/>
            <a:ext cx="2688485" cy="345008"/>
          </a:xfrm>
          <a:prstGeom prst="rect">
            <a:avLst/>
          </a:prstGeom>
        </p:spPr>
        <p:txBody>
          <a:bodyPr vert="horz" lIns="102241" tIns="51121" rIns="102241" bIns="511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4EAED-FE9B-474C-BF19-35E068543087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5"/>
            <a:ext cx="3648657" cy="345008"/>
          </a:xfrm>
          <a:prstGeom prst="rect">
            <a:avLst/>
          </a:prstGeom>
        </p:spPr>
        <p:txBody>
          <a:bodyPr vert="horz" lIns="102241" tIns="51121" rIns="102241" bIns="511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8" y="6006165"/>
            <a:ext cx="2688485" cy="345008"/>
          </a:xfrm>
          <a:prstGeom prst="rect">
            <a:avLst/>
          </a:prstGeom>
        </p:spPr>
        <p:txBody>
          <a:bodyPr vert="horz" lIns="102241" tIns="51121" rIns="102241" bIns="511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102241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07" indent="-383407" algn="l" defTabSz="102241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14" indent="-319506" algn="l" defTabSz="102241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022" indent="-255605" algn="l" defTabSz="102241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229" indent="-255605" algn="l" defTabSz="102241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437" indent="-255605" algn="l" defTabSz="1022417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646" indent="-255605" algn="l" defTabSz="10224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854" indent="-255605" algn="l" defTabSz="10224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063" indent="-255605" algn="l" defTabSz="10224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271" indent="-255605" algn="l" defTabSz="10224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08" algn="l" defTabSz="10224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17" algn="l" defTabSz="10224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625" algn="l" defTabSz="10224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833" algn="l" defTabSz="10224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041" algn="l" defTabSz="10224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250" algn="l" defTabSz="10224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458" algn="l" defTabSz="10224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666" algn="l" defTabSz="10224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4EAED-FE9B-474C-BF19-35E068543087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1152144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2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2.jpeg"/><Relationship Id="rId3" Type="http://schemas.openxmlformats.org/officeDocument/2006/relationships/image" Target="../media/image19.png"/><Relationship Id="rId7" Type="http://schemas.microsoft.com/office/2007/relationships/hdphoto" Target="../media/hdphoto4.wdp"/><Relationship Id="rId12" Type="http://schemas.openxmlformats.org/officeDocument/2006/relationships/image" Target="../media/image4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image" Target="../media/image4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2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png"/><Relationship Id="rId7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" y="-37061"/>
            <a:ext cx="11522075" cy="6723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911" y="2159968"/>
            <a:ext cx="8403478" cy="13849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2800" i="1" dirty="0">
                <a:solidFill>
                  <a:schemeClr val="tx2"/>
                </a:solidFill>
                <a:latin typeface="Arial Black" pitchFamily="34" charset="0"/>
              </a:rPr>
              <a:t>Инвестиционное послание </a:t>
            </a:r>
          </a:p>
          <a:p>
            <a:r>
              <a:rPr lang="ru-RU" sz="2800" i="1" dirty="0">
                <a:solidFill>
                  <a:schemeClr val="tx2"/>
                </a:solidFill>
                <a:latin typeface="Arial Black" pitchFamily="34" charset="0"/>
              </a:rPr>
              <a:t>Главы Беловского городского округа</a:t>
            </a:r>
          </a:p>
          <a:p>
            <a:r>
              <a:rPr lang="ru-RU" sz="2800" i="1" dirty="0">
                <a:solidFill>
                  <a:schemeClr val="tx2"/>
                </a:solidFill>
                <a:latin typeface="Arial Black" pitchFamily="34" charset="0"/>
              </a:rPr>
              <a:t>Курносова А.В.</a:t>
            </a:r>
          </a:p>
        </p:txBody>
      </p:sp>
      <p:pic>
        <p:nvPicPr>
          <p:cNvPr id="7" name="Рисунок 6" descr="Герб новый.jpeg">
            <a:extLst>
              <a:ext uri="{FF2B5EF4-FFF2-40B4-BE49-F238E27FC236}">
                <a16:creationId xmlns:a16="http://schemas.microsoft.com/office/drawing/2014/main" id="{A1E87005-C72C-442A-80EB-D2581F704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9312" y="264280"/>
            <a:ext cx="752468" cy="1247615"/>
          </a:xfrm>
          <a:prstGeom prst="rect">
            <a:avLst/>
          </a:prstGeom>
        </p:spPr>
      </p:pic>
      <p:pic>
        <p:nvPicPr>
          <p:cNvPr id="9" name="Picture 12" descr="C:\Users\nachpress\Desktop\герб кузбасса.jpg">
            <a:extLst>
              <a:ext uri="{FF2B5EF4-FFF2-40B4-BE49-F238E27FC236}">
                <a16:creationId xmlns:a16="http://schemas.microsoft.com/office/drawing/2014/main" id="{FC4FA789-7085-4E8F-8A15-B749BFE6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621" y="143713"/>
            <a:ext cx="1312739" cy="136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A823251-B956-494C-89B7-A015F0D29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13493" y="843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D3F4A-8E4E-4B47-B1FD-099F2767067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7843E-2B94-4FD0-9BAC-0A5FA25E3272}"/>
              </a:ext>
            </a:extLst>
          </p:cNvPr>
          <p:cNvSpPr txBox="1"/>
          <p:nvPr/>
        </p:nvSpPr>
        <p:spPr>
          <a:xfrm>
            <a:off x="4575107" y="1818523"/>
            <a:ext cx="6912768" cy="30315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 филиала высших учебных 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заведений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bg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 средне-профессиональных </a:t>
            </a:r>
          </a:p>
          <a:p>
            <a:r>
              <a:rPr lang="ru-RU" b="1" dirty="0">
                <a:solidFill>
                  <a:schemeClr val="bg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учебных заведений</a:t>
            </a:r>
          </a:p>
          <a:p>
            <a:endParaRPr lang="ru-RU" b="1" dirty="0">
              <a:solidFill>
                <a:schemeClr val="bg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учебных заведениях учатся студенты:</a:t>
            </a:r>
          </a:p>
          <a:p>
            <a:pPr marL="457200" indent="-457200">
              <a:buFontTx/>
              <a:buChar char="-"/>
            </a:pPr>
            <a:r>
              <a:rPr lang="ru-RU" b="1" dirty="0">
                <a:solidFill>
                  <a:schemeClr val="bg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 19 регионов  </a:t>
            </a:r>
          </a:p>
          <a:p>
            <a:pPr marL="457200" indent="-457200">
              <a:buFontTx/>
              <a:buChar char="-"/>
            </a:pPr>
            <a:r>
              <a:rPr lang="ru-RU" b="1" dirty="0">
                <a:solidFill>
                  <a:schemeClr val="bg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 5 стран ближнего зарубежья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6465C2-8AF5-40E2-B704-47421E011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b="14279"/>
          <a:stretch/>
        </p:blipFill>
        <p:spPr bwMode="auto">
          <a:xfrm>
            <a:off x="1365771" y="1132057"/>
            <a:ext cx="2985355" cy="18889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C9391A-F1B1-4B7B-9DF1-78F42780A085}"/>
              </a:ext>
            </a:extLst>
          </p:cNvPr>
          <p:cNvSpPr txBox="1"/>
          <p:nvPr/>
        </p:nvSpPr>
        <p:spPr>
          <a:xfrm>
            <a:off x="1296541" y="28775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Кадровый потенциал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D65320-54FA-40E3-84AA-689D17DFC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5" y="2719332"/>
            <a:ext cx="3358108" cy="18889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59BB2B8-7872-423E-8C53-44CF5CD88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6"/>
          <a:stretch/>
        </p:blipFill>
        <p:spPr bwMode="auto">
          <a:xfrm>
            <a:off x="1639004" y="4303507"/>
            <a:ext cx="2753881" cy="188890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Герб новый.jpeg">
            <a:extLst>
              <a:ext uri="{FF2B5EF4-FFF2-40B4-BE49-F238E27FC236}">
                <a16:creationId xmlns:a16="http://schemas.microsoft.com/office/drawing/2014/main" id="{1561F2A6-3B41-48D5-8BB9-248BF707C0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" y="101171"/>
            <a:ext cx="595677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BD96785F-E9F1-4EE5-B9F3-17B70EF74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13493" y="843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D3F4A-8E4E-4B47-B1FD-099F2767067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3128C1A-FDD6-4D98-BD9C-DD7666594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45997" b="15384"/>
          <a:stretch/>
        </p:blipFill>
        <p:spPr bwMode="auto">
          <a:xfrm rot="16200000">
            <a:off x="-1910996" y="3314072"/>
            <a:ext cx="5196237" cy="7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AD748D6-3D63-43F5-8DF0-8796C1C299C0}"/>
              </a:ext>
            </a:extLst>
          </p:cNvPr>
          <p:cNvGrpSpPr/>
          <p:nvPr/>
        </p:nvGrpSpPr>
        <p:grpSpPr>
          <a:xfrm>
            <a:off x="2868593" y="1223863"/>
            <a:ext cx="7920879" cy="781795"/>
            <a:chOff x="0" y="0"/>
            <a:chExt cx="8523834" cy="1149587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F499F2A6-7FBF-4388-9E35-BB5A397BAF47}"/>
                </a:ext>
              </a:extLst>
            </p:cNvPr>
            <p:cNvSpPr/>
            <p:nvPr/>
          </p:nvSpPr>
          <p:spPr>
            <a:xfrm>
              <a:off x="0" y="0"/>
              <a:ext cx="8523834" cy="1149587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id="{1A15E258-8546-4354-A647-2D449DB44AC4}"/>
                </a:ext>
              </a:extLst>
            </p:cNvPr>
            <p:cNvSpPr txBox="1"/>
            <p:nvPr/>
          </p:nvSpPr>
          <p:spPr>
            <a:xfrm>
              <a:off x="409283" y="65804"/>
              <a:ext cx="6119161" cy="5739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800" kern="1200" dirty="0">
                <a:solidFill>
                  <a:schemeClr val="bg2"/>
                </a:solidFill>
              </a:endParaRPr>
            </a:p>
            <a:p>
              <a:pPr marL="266700" lvl="0" defTabSz="800100">
                <a:spcAft>
                  <a:spcPts val="0"/>
                </a:spcAft>
              </a:pPr>
              <a:r>
                <a:rPr lang="ru-RU" sz="1800" b="1" dirty="0">
                  <a:solidFill>
                    <a:schemeClr val="bg2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Объем инвестиций: – 500 млн рублей </a:t>
              </a:r>
            </a:p>
            <a:p>
              <a:pPr marL="26670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chemeClr val="bg2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Создано 49 новых рабочих мест 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kern="1200" dirty="0">
                <a:solidFill>
                  <a:schemeClr val="bg2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3EB70DB-E4D0-40D4-A81F-5343D81D554B}"/>
              </a:ext>
            </a:extLst>
          </p:cNvPr>
          <p:cNvGrpSpPr/>
          <p:nvPr/>
        </p:nvGrpSpPr>
        <p:grpSpPr>
          <a:xfrm>
            <a:off x="2880717" y="2198375"/>
            <a:ext cx="7920879" cy="935118"/>
            <a:chOff x="0" y="1233867"/>
            <a:chExt cx="8523834" cy="115925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5D980F7-2BDB-41EC-94C0-F08B69C1E08F}"/>
                </a:ext>
              </a:extLst>
            </p:cNvPr>
            <p:cNvSpPr/>
            <p:nvPr/>
          </p:nvSpPr>
          <p:spPr>
            <a:xfrm>
              <a:off x="0" y="1233867"/>
              <a:ext cx="8523834" cy="115925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: скругленные углы 7">
              <a:extLst>
                <a:ext uri="{FF2B5EF4-FFF2-40B4-BE49-F238E27FC236}">
                  <a16:creationId xmlns:a16="http://schemas.microsoft.com/office/drawing/2014/main" id="{2277EAFF-13F6-4CFD-B72B-02A1D5D75F23}"/>
                </a:ext>
              </a:extLst>
            </p:cNvPr>
            <p:cNvSpPr txBox="1"/>
            <p:nvPr/>
          </p:nvSpPr>
          <p:spPr>
            <a:xfrm>
              <a:off x="410137" y="1408745"/>
              <a:ext cx="6393230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266700" defTabSz="800100"/>
              <a:r>
                <a:rPr lang="ru-RU" sz="1800" b="1" dirty="0">
                  <a:solidFill>
                    <a:schemeClr val="bg2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Объем инвестиций: – 250 млн рублей</a:t>
              </a:r>
            </a:p>
            <a:p>
              <a:pPr marL="266700" indent="0" defTabSz="8001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sz="1800" b="1" dirty="0">
                  <a:solidFill>
                    <a:schemeClr val="bg2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Создано 30 новых рабочих мест 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A1DE79-4CA2-448D-A413-EAF28D372774}"/>
              </a:ext>
            </a:extLst>
          </p:cNvPr>
          <p:cNvGrpSpPr/>
          <p:nvPr/>
        </p:nvGrpSpPr>
        <p:grpSpPr>
          <a:xfrm>
            <a:off x="2936320" y="4377163"/>
            <a:ext cx="7920880" cy="864884"/>
            <a:chOff x="0" y="2502743"/>
            <a:chExt cx="8523834" cy="1291397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37D1ECC-3E55-4703-AA1C-51679D8AF2AD}"/>
                </a:ext>
              </a:extLst>
            </p:cNvPr>
            <p:cNvSpPr/>
            <p:nvPr/>
          </p:nvSpPr>
          <p:spPr>
            <a:xfrm>
              <a:off x="0" y="2502743"/>
              <a:ext cx="8523834" cy="129139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10">
              <a:extLst>
                <a:ext uri="{FF2B5EF4-FFF2-40B4-BE49-F238E27FC236}">
                  <a16:creationId xmlns:a16="http://schemas.microsoft.com/office/drawing/2014/main" id="{A6C57E58-37F4-4429-A0D9-8BEC856DBAA5}"/>
                </a:ext>
              </a:extLst>
            </p:cNvPr>
            <p:cNvSpPr txBox="1"/>
            <p:nvPr/>
          </p:nvSpPr>
          <p:spPr>
            <a:xfrm>
              <a:off x="410137" y="2596185"/>
              <a:ext cx="6722116" cy="11162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0" rIns="45720" bIns="0" numCol="1" spcCol="1270" anchor="ctr" anchorCtr="0">
              <a:noAutofit/>
            </a:bodyPr>
            <a:lstStyle/>
            <a:p>
              <a:pPr marL="266700" defTabSz="800100"/>
              <a:r>
                <a:rPr lang="ru-RU" sz="1800" b="1" dirty="0">
                  <a:solidFill>
                    <a:schemeClr val="bg2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Объем инвестиций: 1,5 млрд рублей</a:t>
              </a:r>
            </a:p>
            <a:p>
              <a:pPr marL="266700" defTabSz="800100"/>
              <a:r>
                <a:rPr lang="ru-RU" sz="1800" b="1" dirty="0">
                  <a:solidFill>
                    <a:schemeClr val="bg2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Создано 90 рабочих мест</a:t>
              </a:r>
            </a:p>
          </p:txBody>
        </p:sp>
      </p:grpSp>
      <p:pic>
        <p:nvPicPr>
          <p:cNvPr id="2056" name="Picture 8">
            <a:extLst>
              <a:ext uri="{FF2B5EF4-FFF2-40B4-BE49-F238E27FC236}">
                <a16:creationId xmlns:a16="http://schemas.microsoft.com/office/drawing/2014/main" id="{5567E528-B0F6-4C44-89A2-E70B5E4C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1" y="4300347"/>
            <a:ext cx="1318490" cy="101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85EF870-1980-425C-A3E6-7684B5552779}"/>
              </a:ext>
            </a:extLst>
          </p:cNvPr>
          <p:cNvGrpSpPr/>
          <p:nvPr/>
        </p:nvGrpSpPr>
        <p:grpSpPr>
          <a:xfrm>
            <a:off x="2936320" y="3297733"/>
            <a:ext cx="7920880" cy="884700"/>
            <a:chOff x="0" y="2502743"/>
            <a:chExt cx="8523834" cy="1291397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632E5A53-1A4E-4AC9-B5D7-5F8E1C632A41}"/>
                </a:ext>
              </a:extLst>
            </p:cNvPr>
            <p:cNvSpPr/>
            <p:nvPr/>
          </p:nvSpPr>
          <p:spPr>
            <a:xfrm>
              <a:off x="0" y="2502743"/>
              <a:ext cx="8523834" cy="129139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: скругленные углы 10">
              <a:extLst>
                <a:ext uri="{FF2B5EF4-FFF2-40B4-BE49-F238E27FC236}">
                  <a16:creationId xmlns:a16="http://schemas.microsoft.com/office/drawing/2014/main" id="{3EF2EB7B-A5EC-4A75-BAC4-9D394ACB56DD}"/>
                </a:ext>
              </a:extLst>
            </p:cNvPr>
            <p:cNvSpPr txBox="1"/>
            <p:nvPr/>
          </p:nvSpPr>
          <p:spPr>
            <a:xfrm>
              <a:off x="412327" y="2586759"/>
              <a:ext cx="6433510" cy="11162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0" rIns="45720" bIns="0" numCol="1" spcCol="1270" anchor="ctr" anchorCtr="0">
              <a:noAutofit/>
            </a:bodyPr>
            <a:lstStyle/>
            <a:p>
              <a:pPr marL="266700" lvl="0" defTabSz="800100">
                <a:spcAft>
                  <a:spcPts val="0"/>
                </a:spcAft>
              </a:pPr>
              <a:r>
                <a:rPr lang="ru-RU" sz="1800" b="1" dirty="0">
                  <a:solidFill>
                    <a:schemeClr val="bg2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Объем инвестиций: 10 млн рублей</a:t>
              </a:r>
            </a:p>
            <a:p>
              <a:pPr marL="266700" lvl="0" defTabSz="800100">
                <a:spcAft>
                  <a:spcPts val="0"/>
                </a:spcAft>
              </a:pPr>
              <a:r>
                <a:rPr lang="ru-RU" sz="1800" b="1" dirty="0">
                  <a:solidFill>
                    <a:schemeClr val="bg2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Создано 42 рабочих места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159A9D9-2AE1-4686-AB0C-D5772C19BA8F}"/>
              </a:ext>
            </a:extLst>
          </p:cNvPr>
          <p:cNvGrpSpPr/>
          <p:nvPr/>
        </p:nvGrpSpPr>
        <p:grpSpPr>
          <a:xfrm>
            <a:off x="2936320" y="5384612"/>
            <a:ext cx="7920880" cy="864884"/>
            <a:chOff x="0" y="2502743"/>
            <a:chExt cx="8523834" cy="1291397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0F80EE0F-8AB4-42D6-910E-5045EEA17598}"/>
                </a:ext>
              </a:extLst>
            </p:cNvPr>
            <p:cNvSpPr/>
            <p:nvPr/>
          </p:nvSpPr>
          <p:spPr>
            <a:xfrm>
              <a:off x="0" y="2502743"/>
              <a:ext cx="8523834" cy="129139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рямоугольник: скругленные углы 10">
              <a:extLst>
                <a:ext uri="{FF2B5EF4-FFF2-40B4-BE49-F238E27FC236}">
                  <a16:creationId xmlns:a16="http://schemas.microsoft.com/office/drawing/2014/main" id="{7DF8B1FA-F6A8-4FFC-ADF7-643A8418C8CB}"/>
                </a:ext>
              </a:extLst>
            </p:cNvPr>
            <p:cNvSpPr txBox="1"/>
            <p:nvPr/>
          </p:nvSpPr>
          <p:spPr>
            <a:xfrm>
              <a:off x="410137" y="2596185"/>
              <a:ext cx="6722116" cy="11162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0" rIns="45720" bIns="0" numCol="1" spcCol="1270" anchor="ctr" anchorCtr="0">
              <a:noAutofit/>
            </a:bodyPr>
            <a:lstStyle/>
            <a:p>
              <a:pPr marL="266700" lvl="0" defTabSz="800100">
                <a:spcAft>
                  <a:spcPts val="0"/>
                </a:spcAft>
              </a:pPr>
              <a:r>
                <a:rPr lang="ru-RU" sz="1800" b="1" dirty="0">
                  <a:solidFill>
                    <a:schemeClr val="bg2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Объем инвестиций: 60 млн рублей</a:t>
              </a:r>
            </a:p>
            <a:p>
              <a:pPr marL="266700" lvl="0" defTabSz="800100">
                <a:spcAft>
                  <a:spcPts val="0"/>
                </a:spcAft>
              </a:pPr>
              <a:r>
                <a:rPr lang="ru-RU" sz="1800" b="1" dirty="0">
                  <a:solidFill>
                    <a:schemeClr val="bg2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Создано 7 рабочих мест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B958E8-3730-4182-A313-52E79ADE76DB}"/>
              </a:ext>
            </a:extLst>
          </p:cNvPr>
          <p:cNvSpPr/>
          <p:nvPr/>
        </p:nvSpPr>
        <p:spPr>
          <a:xfrm>
            <a:off x="1296541" y="5403666"/>
            <a:ext cx="1318490" cy="882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A6A946-C719-47EC-99E9-F8317CDB7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70" y="5413944"/>
            <a:ext cx="1274462" cy="76200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DB4345D-ED85-407A-9C8D-68EA62459621}"/>
              </a:ext>
            </a:extLst>
          </p:cNvPr>
          <p:cNvSpPr/>
          <p:nvPr/>
        </p:nvSpPr>
        <p:spPr>
          <a:xfrm>
            <a:off x="1282245" y="3285725"/>
            <a:ext cx="1318490" cy="953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63B1D118-7A4F-49FF-8D4A-C96EC710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45" y="3422521"/>
            <a:ext cx="1294235" cy="69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8F8CABC-AC05-4FB5-8369-619004218A59}"/>
              </a:ext>
            </a:extLst>
          </p:cNvPr>
          <p:cNvSpPr/>
          <p:nvPr/>
        </p:nvSpPr>
        <p:spPr>
          <a:xfrm>
            <a:off x="1274195" y="2214319"/>
            <a:ext cx="1318490" cy="953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4671AF9-6C37-48FB-9FC7-73FA952D7584}"/>
              </a:ext>
            </a:extLst>
          </p:cNvPr>
          <p:cNvSpPr/>
          <p:nvPr/>
        </p:nvSpPr>
        <p:spPr>
          <a:xfrm>
            <a:off x="1282246" y="2318084"/>
            <a:ext cx="1262026" cy="777987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000" b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C7068C4-8BE1-430F-A139-FF4419AF7D69}"/>
              </a:ext>
            </a:extLst>
          </p:cNvPr>
          <p:cNvSpPr/>
          <p:nvPr/>
        </p:nvSpPr>
        <p:spPr>
          <a:xfrm>
            <a:off x="1274195" y="1183444"/>
            <a:ext cx="1318490" cy="953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17CDA75E-9301-4623-9E47-726755D4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41" y="1223863"/>
            <a:ext cx="1255944" cy="828145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000" b="-22000"/>
            </a:stretch>
          </a:blipFill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D95FDC-EF46-4C8F-8C5B-1F13223A164C}"/>
              </a:ext>
            </a:extLst>
          </p:cNvPr>
          <p:cNvSpPr txBox="1"/>
          <p:nvPr/>
        </p:nvSpPr>
        <p:spPr>
          <a:xfrm>
            <a:off x="1296541" y="28775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Белово – сервисный кластер</a:t>
            </a:r>
          </a:p>
        </p:txBody>
      </p:sp>
      <p:pic>
        <p:nvPicPr>
          <p:cNvPr id="38" name="Рисунок 37" descr="Герб новый.jpeg">
            <a:extLst>
              <a:ext uri="{FF2B5EF4-FFF2-40B4-BE49-F238E27FC236}">
                <a16:creationId xmlns:a16="http://schemas.microsoft.com/office/drawing/2014/main" id="{40FF7F55-3780-43A1-9A5B-FDF884A6F5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" y="101171"/>
            <a:ext cx="595677" cy="987651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704AB56D-41E3-4A4D-A447-9515AFFEB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3" t="10258" r="2765" b="59135"/>
          <a:stretch/>
        </p:blipFill>
        <p:spPr bwMode="auto">
          <a:xfrm>
            <a:off x="9003523" y="5209888"/>
            <a:ext cx="2315860" cy="10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BDA605EC-2D9B-4172-B50A-FD8E5D427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13493" y="843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27977" y="277639"/>
            <a:ext cx="4711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Белово - моногород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51553" y="726026"/>
            <a:ext cx="8103838" cy="555229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  <a:sym typeface="Helvetica Neue Medium"/>
              </a:rPr>
              <a:t>Меры поддержки для инвесторов </a:t>
            </a:r>
          </a:p>
        </p:txBody>
      </p:sp>
      <p:sp>
        <p:nvSpPr>
          <p:cNvPr id="18" name="TextBox 6"/>
          <p:cNvSpPr txBox="1"/>
          <p:nvPr/>
        </p:nvSpPr>
        <p:spPr bwMode="auto">
          <a:xfrm>
            <a:off x="47987" y="1233152"/>
            <a:ext cx="4920962" cy="614602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/>
            <a:r>
              <a:rPr lang="ru-RU" sz="2400" b="1" i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</a:t>
            </a:r>
            <a:endParaRPr lang="en-US" sz="2400" b="1" i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i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инвестиционных проектов</a:t>
            </a:r>
          </a:p>
        </p:txBody>
      </p:sp>
      <p:pic>
        <p:nvPicPr>
          <p:cNvPr id="19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495" y="1151855"/>
            <a:ext cx="543901" cy="543818"/>
          </a:xfrm>
          <a:prstGeom prst="rect">
            <a:avLst/>
          </a:prstGeom>
        </p:spPr>
      </p:pic>
      <p:sp>
        <p:nvSpPr>
          <p:cNvPr id="20" name="Прямоугольник 7"/>
          <p:cNvSpPr/>
          <p:nvPr/>
        </p:nvSpPr>
        <p:spPr>
          <a:xfrm>
            <a:off x="1296541" y="3858043"/>
            <a:ext cx="3335164" cy="302691"/>
          </a:xfrm>
          <a:prstGeom prst="rect">
            <a:avLst/>
          </a:prstGeom>
        </p:spPr>
        <p:txBody>
          <a:bodyPr wrap="square" lIns="86406" tIns="43202" rIns="86406" bIns="43202">
            <a:spAutoFit/>
          </a:bodyPr>
          <a:lstStyle/>
          <a:p>
            <a:pPr marL="270017" lvl="1">
              <a:spcBef>
                <a:spcPct val="0"/>
              </a:spcBef>
              <a:buSzPct val="100000"/>
            </a:pPr>
            <a:r>
              <a:rPr lang="ru-RU" sz="1400" dirty="0">
                <a:solidFill>
                  <a:schemeClr val="bg2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Фонда в проекте</a:t>
            </a:r>
            <a:endParaRPr lang="ru-RU" sz="1400" b="1" dirty="0">
              <a:solidFill>
                <a:schemeClr val="bg2"/>
              </a:solidFill>
              <a:latin typeface="Arial Blac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9"/>
          <p:cNvSpPr/>
          <p:nvPr/>
        </p:nvSpPr>
        <p:spPr>
          <a:xfrm>
            <a:off x="1296541" y="2430842"/>
            <a:ext cx="3858289" cy="302691"/>
          </a:xfrm>
          <a:prstGeom prst="rect">
            <a:avLst/>
          </a:prstGeom>
        </p:spPr>
        <p:txBody>
          <a:bodyPr wrap="square" lIns="86406" tIns="43202" rIns="86406" bIns="43202">
            <a:spAutoFit/>
          </a:bodyPr>
          <a:lstStyle/>
          <a:p>
            <a:pPr marL="270017" lvl="1">
              <a:spcBef>
                <a:spcPct val="0"/>
              </a:spcBef>
              <a:buSzPct val="100000"/>
            </a:pPr>
            <a:r>
              <a:rPr lang="ru-RU" sz="1400" dirty="0">
                <a:solidFill>
                  <a:schemeClr val="bg2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Займ от 5 до 250 млн руб.</a:t>
            </a:r>
          </a:p>
        </p:txBody>
      </p:sp>
      <p:sp>
        <p:nvSpPr>
          <p:cNvPr id="22" name="Прямоугольник 10"/>
          <p:cNvSpPr/>
          <p:nvPr/>
        </p:nvSpPr>
        <p:spPr>
          <a:xfrm>
            <a:off x="1227977" y="2806915"/>
            <a:ext cx="3838411" cy="302691"/>
          </a:xfrm>
          <a:prstGeom prst="rect">
            <a:avLst/>
          </a:prstGeom>
        </p:spPr>
        <p:txBody>
          <a:bodyPr wrap="square" lIns="86406" tIns="43202" rIns="86406" bIns="43202">
            <a:spAutoFit/>
          </a:bodyPr>
          <a:lstStyle/>
          <a:p>
            <a:pPr marL="270017" lvl="1">
              <a:spcBef>
                <a:spcPct val="0"/>
              </a:spcBef>
              <a:buSzPct val="100000"/>
            </a:pPr>
            <a:r>
              <a:rPr lang="ru-RU" sz="1400" dirty="0">
                <a:solidFill>
                  <a:schemeClr val="bg2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Займ от 250 до 1000 млн.руб.</a:t>
            </a:r>
          </a:p>
        </p:txBody>
      </p:sp>
      <p:sp>
        <p:nvSpPr>
          <p:cNvPr id="23" name="Заголовок 1"/>
          <p:cNvSpPr txBox="1"/>
          <p:nvPr/>
        </p:nvSpPr>
        <p:spPr>
          <a:xfrm>
            <a:off x="175897" y="2303983"/>
            <a:ext cx="901155" cy="608832"/>
          </a:xfrm>
          <a:prstGeom prst="rect">
            <a:avLst/>
          </a:prstGeom>
        </p:spPr>
        <p:txBody>
          <a:bodyPr vert="horz" lIns="86406" tIns="43202" rIns="86406" bIns="43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b="1" dirty="0">
                <a:solidFill>
                  <a:schemeClr val="bg2"/>
                </a:solidFill>
                <a:latin typeface="Arial Black" pitchFamily="34" charset="0"/>
              </a:rPr>
              <a:t>0%*</a:t>
            </a:r>
          </a:p>
        </p:txBody>
      </p:sp>
      <p:sp>
        <p:nvSpPr>
          <p:cNvPr id="24" name="Прямоугольник 13"/>
          <p:cNvSpPr/>
          <p:nvPr/>
        </p:nvSpPr>
        <p:spPr>
          <a:xfrm>
            <a:off x="1271796" y="3475252"/>
            <a:ext cx="3697153" cy="302691"/>
          </a:xfrm>
          <a:prstGeom prst="rect">
            <a:avLst/>
          </a:prstGeom>
        </p:spPr>
        <p:txBody>
          <a:bodyPr wrap="square" lIns="86406" tIns="43202" rIns="86406" bIns="43202">
            <a:spAutoFit/>
          </a:bodyPr>
          <a:lstStyle/>
          <a:p>
            <a:pPr marL="270017" lvl="1">
              <a:spcBef>
                <a:spcPct val="0"/>
              </a:spcBef>
              <a:buSzPct val="100000"/>
            </a:pPr>
            <a:r>
              <a:rPr lang="ru-RU" sz="1400" dirty="0">
                <a:solidFill>
                  <a:schemeClr val="bg2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рассмотрения заявок</a:t>
            </a:r>
            <a:endParaRPr lang="ru-RU" sz="1400" b="1" dirty="0">
              <a:solidFill>
                <a:schemeClr val="bg2"/>
              </a:solidFill>
              <a:latin typeface="Arial Blac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15"/>
          <p:cNvSpPr/>
          <p:nvPr/>
        </p:nvSpPr>
        <p:spPr>
          <a:xfrm>
            <a:off x="1233600" y="3115212"/>
            <a:ext cx="3658522" cy="302691"/>
          </a:xfrm>
          <a:prstGeom prst="rect">
            <a:avLst/>
          </a:prstGeom>
        </p:spPr>
        <p:txBody>
          <a:bodyPr wrap="square" lIns="86406" tIns="43202" rIns="86406" bIns="43202">
            <a:spAutoFit/>
          </a:bodyPr>
          <a:lstStyle/>
          <a:p>
            <a:pPr marL="270017" lvl="1">
              <a:spcBef>
                <a:spcPct val="0"/>
              </a:spcBef>
              <a:buSzPct val="100000"/>
            </a:pPr>
            <a:r>
              <a:rPr lang="ru-RU" sz="1400" dirty="0">
                <a:solidFill>
                  <a:schemeClr val="bg2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Срок предоставления займа</a:t>
            </a:r>
          </a:p>
        </p:txBody>
      </p:sp>
      <p:sp>
        <p:nvSpPr>
          <p:cNvPr id="26" name="Заголовок 1"/>
          <p:cNvSpPr txBox="1"/>
          <p:nvPr/>
        </p:nvSpPr>
        <p:spPr>
          <a:xfrm>
            <a:off x="175494" y="2674668"/>
            <a:ext cx="710910" cy="555229"/>
          </a:xfrm>
          <a:prstGeom prst="rect">
            <a:avLst/>
          </a:prstGeom>
        </p:spPr>
        <p:txBody>
          <a:bodyPr vert="horz" lIns="86406" tIns="43202" rIns="86406" bIns="43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b="1" dirty="0">
                <a:solidFill>
                  <a:schemeClr val="bg2"/>
                </a:solidFill>
                <a:latin typeface="Arial Black" pitchFamily="34" charset="0"/>
              </a:rPr>
              <a:t>5%</a:t>
            </a:r>
          </a:p>
        </p:txBody>
      </p:sp>
      <p:sp>
        <p:nvSpPr>
          <p:cNvPr id="27" name="Заголовок 1"/>
          <p:cNvSpPr txBox="1"/>
          <p:nvPr/>
        </p:nvSpPr>
        <p:spPr>
          <a:xfrm>
            <a:off x="144413" y="3059045"/>
            <a:ext cx="1235176" cy="555229"/>
          </a:xfrm>
          <a:prstGeom prst="rect">
            <a:avLst/>
          </a:prstGeom>
        </p:spPr>
        <p:txBody>
          <a:bodyPr vert="horz" lIns="86406" tIns="43202" rIns="86406" bIns="43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b="1" dirty="0">
                <a:solidFill>
                  <a:schemeClr val="bg2"/>
                </a:solidFill>
                <a:latin typeface="Arial Black" pitchFamily="34" charset="0"/>
              </a:rPr>
              <a:t>15 лет</a:t>
            </a:r>
          </a:p>
        </p:txBody>
      </p:sp>
      <p:sp>
        <p:nvSpPr>
          <p:cNvPr id="28" name="Заголовок 1"/>
          <p:cNvSpPr txBox="1"/>
          <p:nvPr/>
        </p:nvSpPr>
        <p:spPr>
          <a:xfrm>
            <a:off x="192613" y="3796976"/>
            <a:ext cx="1235176" cy="555229"/>
          </a:xfrm>
          <a:prstGeom prst="rect">
            <a:avLst/>
          </a:prstGeom>
        </p:spPr>
        <p:txBody>
          <a:bodyPr vert="horz" lIns="86406" tIns="43202" rIns="86406" bIns="43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b="1" dirty="0">
                <a:solidFill>
                  <a:schemeClr val="bg2"/>
                </a:solidFill>
                <a:latin typeface="Arial Black" pitchFamily="34" charset="0"/>
              </a:rPr>
              <a:t>80%</a:t>
            </a:r>
          </a:p>
        </p:txBody>
      </p:sp>
      <p:sp>
        <p:nvSpPr>
          <p:cNvPr id="29" name="Заголовок 1"/>
          <p:cNvSpPr txBox="1"/>
          <p:nvPr/>
        </p:nvSpPr>
        <p:spPr>
          <a:xfrm>
            <a:off x="149556" y="3408281"/>
            <a:ext cx="1235176" cy="555229"/>
          </a:xfrm>
          <a:prstGeom prst="rect">
            <a:avLst/>
          </a:prstGeom>
        </p:spPr>
        <p:txBody>
          <a:bodyPr vert="horz" lIns="86406" tIns="43202" rIns="86406" bIns="432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b="1" dirty="0">
                <a:solidFill>
                  <a:schemeClr val="bg2"/>
                </a:solidFill>
                <a:latin typeface="Arial Black" pitchFamily="34" charset="0"/>
              </a:rPr>
              <a:t>35 дней</a:t>
            </a:r>
          </a:p>
        </p:txBody>
      </p:sp>
      <p:sp>
        <p:nvSpPr>
          <p:cNvPr id="30" name="Прямоугольник 53"/>
          <p:cNvSpPr/>
          <p:nvPr/>
        </p:nvSpPr>
        <p:spPr>
          <a:xfrm>
            <a:off x="368038" y="2042522"/>
            <a:ext cx="4263204" cy="333469"/>
          </a:xfrm>
          <a:prstGeom prst="rect">
            <a:avLst/>
          </a:prstGeom>
        </p:spPr>
        <p:txBody>
          <a:bodyPr wrap="square" lIns="86406" tIns="43202" rIns="86406" bIns="43202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льготной процентной ставке</a:t>
            </a:r>
          </a:p>
        </p:txBody>
      </p:sp>
      <p:sp>
        <p:nvSpPr>
          <p:cNvPr id="39" name="Прямоугольник 2"/>
          <p:cNvSpPr/>
          <p:nvPr/>
        </p:nvSpPr>
        <p:spPr>
          <a:xfrm>
            <a:off x="-143619" y="4160734"/>
            <a:ext cx="5210007" cy="949022"/>
          </a:xfrm>
          <a:prstGeom prst="rect">
            <a:avLst/>
          </a:prstGeom>
        </p:spPr>
        <p:txBody>
          <a:bodyPr wrap="square" lIns="86406" tIns="43202" rIns="86406" bIns="43202">
            <a:spAutoFit/>
          </a:bodyPr>
          <a:lstStyle/>
          <a:p>
            <a:pPr marL="270017" lvl="1">
              <a:spcBef>
                <a:spcPct val="0"/>
              </a:spcBef>
              <a:buSzPct val="100000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*процентная ставка при условии предоставления в качестве единственного обеспечения банковской гарантии и/или гарантии Корпорации МСП/МСП Банк и/или гарантии ВЭБ.РФ, Банков-партнеров</a:t>
            </a:r>
          </a:p>
        </p:txBody>
      </p:sp>
      <p:cxnSp>
        <p:nvCxnSpPr>
          <p:cNvPr id="40" name="Прямая соединительная линия 35"/>
          <p:cNvCxnSpPr>
            <a:cxnSpLocks/>
          </p:cNvCxnSpPr>
          <p:nvPr/>
        </p:nvCxnSpPr>
        <p:spPr>
          <a:xfrm>
            <a:off x="599384" y="5112295"/>
            <a:ext cx="10256007" cy="46488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56"/>
          <p:cNvCxnSpPr>
            <a:cxnSpLocks/>
          </p:cNvCxnSpPr>
          <p:nvPr/>
        </p:nvCxnSpPr>
        <p:spPr>
          <a:xfrm flipV="1">
            <a:off x="5328989" y="1146175"/>
            <a:ext cx="0" cy="3678088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52"/>
          <p:cNvSpPr/>
          <p:nvPr/>
        </p:nvSpPr>
        <p:spPr>
          <a:xfrm>
            <a:off x="426073" y="5256311"/>
            <a:ext cx="10771213" cy="918245"/>
          </a:xfrm>
          <a:prstGeom prst="rect">
            <a:avLst/>
          </a:prstGeom>
        </p:spPr>
        <p:txBody>
          <a:bodyPr wrap="square" lIns="86406" tIns="43202" rIns="86406" bIns="4320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0017" lvl="1" indent="-270017">
              <a:spcBef>
                <a:spcPct val="0"/>
              </a:spcBef>
              <a:buSzPct val="100000"/>
              <a:buFontTx/>
              <a:buChar char="-"/>
            </a:pPr>
            <a:r>
              <a:rPr lang="ru-RU" sz="1800" b="1" spc="50" dirty="0">
                <a:ln w="11430"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инфраструктуры в рамках комплексной застройки</a:t>
            </a:r>
          </a:p>
          <a:p>
            <a:pPr marL="270017" lvl="1" indent="-270017">
              <a:spcBef>
                <a:spcPct val="0"/>
              </a:spcBef>
              <a:buSzPct val="100000"/>
              <a:buFontTx/>
              <a:buChar char="-"/>
            </a:pPr>
            <a:r>
              <a:rPr lang="ru-RU" sz="1800" b="1" spc="50" dirty="0">
                <a:ln w="11430"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Рефинансирование займов инвесторов</a:t>
            </a:r>
          </a:p>
          <a:p>
            <a:pPr marL="270017" lvl="1" indent="-270017">
              <a:spcBef>
                <a:spcPct val="0"/>
              </a:spcBef>
              <a:buSzPct val="100000"/>
              <a:buFontTx/>
              <a:buChar char="-"/>
            </a:pPr>
            <a:r>
              <a:rPr lang="ru-RU" sz="1800" b="1" spc="50" dirty="0">
                <a:ln w="11430"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финансировании концессий</a:t>
            </a:r>
          </a:p>
        </p:txBody>
      </p:sp>
      <p:sp>
        <p:nvSpPr>
          <p:cNvPr id="45" name="TextBox 31"/>
          <p:cNvSpPr txBox="1"/>
          <p:nvPr/>
        </p:nvSpPr>
        <p:spPr bwMode="auto">
          <a:xfrm>
            <a:off x="6030855" y="1173296"/>
            <a:ext cx="4824536" cy="9866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/>
            <a:r>
              <a:rPr lang="ru-RU" sz="2400" b="1" i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</a:t>
            </a:r>
          </a:p>
          <a:p>
            <a:pPr algn="ctr"/>
            <a:r>
              <a:rPr lang="ru-RU" sz="2400" b="1" i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расходов на инфраструктуру</a:t>
            </a:r>
          </a:p>
        </p:txBody>
      </p:sp>
      <p:pic>
        <p:nvPicPr>
          <p:cNvPr id="46" name="Рисунок 5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6767" y="1140938"/>
            <a:ext cx="510002" cy="442965"/>
          </a:xfrm>
          <a:prstGeom prst="rect">
            <a:avLst/>
          </a:prstGeom>
        </p:spPr>
      </p:pic>
      <p:sp>
        <p:nvSpPr>
          <p:cNvPr id="47" name="Прямоугольник 33"/>
          <p:cNvSpPr/>
          <p:nvPr/>
        </p:nvSpPr>
        <p:spPr>
          <a:xfrm>
            <a:off x="5689029" y="2365975"/>
            <a:ext cx="5581044" cy="1749241"/>
          </a:xfrm>
          <a:prstGeom prst="rect">
            <a:avLst/>
          </a:prstGeom>
        </p:spPr>
        <p:txBody>
          <a:bodyPr wrap="square" lIns="86406" tIns="43202" rIns="86406" bIns="43202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Бесплатная инфраструктура </a:t>
            </a:r>
          </a:p>
          <a:p>
            <a:r>
              <a:rPr lang="ru-RU" sz="1800" dirty="0">
                <a:solidFill>
                  <a:schemeClr val="bg2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инвесторов реализующих новые инвестиционные проекты</a:t>
            </a:r>
          </a:p>
          <a:p>
            <a:endParaRPr lang="ru-RU" sz="1800" dirty="0">
              <a:solidFill>
                <a:schemeClr val="bg2"/>
              </a:solidFill>
              <a:latin typeface="Arial Blac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solidFill>
                  <a:schemeClr val="bg2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  95% средства НКО «ФРМ»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solidFill>
                  <a:schemeClr val="bg2"/>
                </a:solidFill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5% средства бюджета Кузбасса</a:t>
            </a:r>
          </a:p>
        </p:txBody>
      </p:sp>
      <p:pic>
        <p:nvPicPr>
          <p:cNvPr id="33" name="Рисунок 32" descr="Герб новый.jpeg">
            <a:extLst>
              <a:ext uri="{FF2B5EF4-FFF2-40B4-BE49-F238E27FC236}">
                <a16:creationId xmlns:a16="http://schemas.microsoft.com/office/drawing/2014/main" id="{F0A80CC0-5C21-4A64-9B2F-3A483F72E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" y="101171"/>
            <a:ext cx="595677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3167" y="4800362"/>
            <a:ext cx="1817409" cy="12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4" descr="https://ironstonemuseum.co.uk/assets/CIMMLogo.Tr_05_Symbol_NoPadding.png"/>
          <p:cNvSpPr>
            <a:spLocks noChangeAspect="1" noChangeArrowheads="1"/>
          </p:cNvSpPr>
          <p:nvPr/>
        </p:nvSpPr>
        <p:spPr bwMode="auto">
          <a:xfrm>
            <a:off x="156433" y="-143943"/>
            <a:ext cx="304753" cy="3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1800">
              <a:latin typeface="Lucida Sans Unicode" pitchFamily="34" charset="0"/>
            </a:endParaRP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62044" y="23184467"/>
            <a:ext cx="35092665" cy="3509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3A04126-7F19-46E8-9214-015CA4ACB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13493" y="843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4A5C36-36F2-4060-971C-06DAE4F3E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21" y="1492870"/>
            <a:ext cx="5432750" cy="3621833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2FFE6A64-10A8-42BC-AB3C-393544A0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4613" y="1070002"/>
            <a:ext cx="3096237" cy="48044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B76A04-6D55-4D61-B803-ACAD07B3FC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8" y="2458674"/>
            <a:ext cx="4916949" cy="3277966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65C29B-B7DE-4D29-9348-4CF98156A3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t="20884" r="5358" b="4221"/>
          <a:stretch/>
        </p:blipFill>
        <p:spPr>
          <a:xfrm>
            <a:off x="4737807" y="4077487"/>
            <a:ext cx="3207585" cy="1805847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 descr="https://technograv.ru/upload/medialibrary/bc9/bc9d899394524b328519aad2cc6b50af.jpg">
            <a:extLst>
              <a:ext uri="{FF2B5EF4-FFF2-40B4-BE49-F238E27FC236}">
                <a16:creationId xmlns:a16="http://schemas.microsoft.com/office/drawing/2014/main" id="{3C9FFFFA-4228-4826-9623-FA5EF322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3619" y="5213152"/>
            <a:ext cx="641773" cy="7069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" name="Picture 5" descr="\\Server_adm\all\Управление экономики\1 Доклад\значок фрм.png">
            <a:extLst>
              <a:ext uri="{FF2B5EF4-FFF2-40B4-BE49-F238E27FC236}">
                <a16:creationId xmlns:a16="http://schemas.microsoft.com/office/drawing/2014/main" id="{A0741E70-2F64-4BFB-B654-FE88EF633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56" y="901396"/>
            <a:ext cx="749203" cy="7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FD36F6A-D409-4BDE-AD84-B58FFC2028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43" y="1489138"/>
            <a:ext cx="1968078" cy="412438"/>
          </a:xfrm>
          <a:prstGeom prst="rect">
            <a:avLst/>
          </a:prstGeom>
        </p:spPr>
      </p:pic>
      <p:sp>
        <p:nvSpPr>
          <p:cNvPr id="21" name="Прямоугольник: скругленные противолежащие углы 20">
            <a:extLst>
              <a:ext uri="{FF2B5EF4-FFF2-40B4-BE49-F238E27FC236}">
                <a16:creationId xmlns:a16="http://schemas.microsoft.com/office/drawing/2014/main" id="{5B9BA680-A097-4E36-B6D0-6320333FAC5E}"/>
              </a:ext>
            </a:extLst>
          </p:cNvPr>
          <p:cNvSpPr/>
          <p:nvPr/>
        </p:nvSpPr>
        <p:spPr>
          <a:xfrm>
            <a:off x="7773435" y="5195125"/>
            <a:ext cx="3614039" cy="706926"/>
          </a:xfrm>
          <a:prstGeom prst="round2DiagRect">
            <a:avLst/>
          </a:prstGeom>
          <a:solidFill>
            <a:schemeClr val="accent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9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265</a:t>
            </a:r>
            <a:r>
              <a:rPr lang="ru-RU" sz="189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новых рабочих мест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4C10978-7D94-4848-A54E-2EBDF1FB8BD0}"/>
              </a:ext>
            </a:extLst>
          </p:cNvPr>
          <p:cNvSpPr/>
          <p:nvPr/>
        </p:nvSpPr>
        <p:spPr>
          <a:xfrm>
            <a:off x="1052308" y="308642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Совместно с МОНОГОРОДА.РФ</a:t>
            </a:r>
          </a:p>
        </p:txBody>
      </p:sp>
      <p:pic>
        <p:nvPicPr>
          <p:cNvPr id="28" name="Рисунок 27" descr="Герб новый.jpeg">
            <a:extLst>
              <a:ext uri="{FF2B5EF4-FFF2-40B4-BE49-F238E27FC236}">
                <a16:creationId xmlns:a16="http://schemas.microsoft.com/office/drawing/2014/main" id="{D377BEF4-AE3D-45FF-B806-98D147CE3D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" y="101171"/>
            <a:ext cx="595677" cy="9876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01BC75-AB06-4898-99EB-CF4259E2DFD3}"/>
              </a:ext>
            </a:extLst>
          </p:cNvPr>
          <p:cNvSpPr txBox="1"/>
          <p:nvPr/>
        </p:nvSpPr>
        <p:spPr>
          <a:xfrm>
            <a:off x="4104853" y="932031"/>
            <a:ext cx="5359002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6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Центр технической поддержки </a:t>
            </a:r>
          </a:p>
          <a:p>
            <a:r>
              <a:rPr lang="ru-RU" sz="226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268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Белаз</a:t>
            </a:r>
            <a:r>
              <a:rPr lang="ru-RU" sz="226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7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55" y="753922"/>
            <a:ext cx="8402659" cy="57265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05365E-79C7-4F01-90BD-E10822F4C401}"/>
              </a:ext>
            </a:extLst>
          </p:cNvPr>
          <p:cNvSpPr/>
          <p:nvPr/>
        </p:nvSpPr>
        <p:spPr>
          <a:xfrm>
            <a:off x="216421" y="1151855"/>
            <a:ext cx="859857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Уважаемые инвесторы!</a:t>
            </a:r>
          </a:p>
          <a:p>
            <a:endParaRPr lang="ru-RU" sz="1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1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indent="360363" algn="ctr"/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Приглашаю к сотрудничеству новых деловых партнеров.</a:t>
            </a:r>
          </a:p>
          <a:p>
            <a:pPr indent="360363" algn="ctr"/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 и моя команда готовы оказать всестороннюю поддержку. </a:t>
            </a:r>
          </a:p>
          <a:p>
            <a:pPr indent="360363" algn="ctr"/>
            <a:endParaRPr lang="ru-RU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indent="360363" algn="ctr"/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Мы открыты для конструктивного диалога и готовы сделать всё необходимое, чтобы вы смогли в полной мере реализовать свой потенциал.</a:t>
            </a:r>
          </a:p>
          <a:p>
            <a:endParaRPr lang="ru-RU" sz="1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Герб новый.jpeg">
            <a:extLst>
              <a:ext uri="{FF2B5EF4-FFF2-40B4-BE49-F238E27FC236}">
                <a16:creationId xmlns:a16="http://schemas.microsoft.com/office/drawing/2014/main" id="{674C9CF6-D38A-469E-B76F-AE89476FD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8772" y="180819"/>
            <a:ext cx="536444" cy="889441"/>
          </a:xfrm>
          <a:prstGeom prst="rect">
            <a:avLst/>
          </a:prstGeom>
        </p:spPr>
      </p:pic>
      <p:pic>
        <p:nvPicPr>
          <p:cNvPr id="10" name="Picture 12" descr="C:\Users\nachpress\Desktop\герб кузбасса.jpg">
            <a:extLst>
              <a:ext uri="{FF2B5EF4-FFF2-40B4-BE49-F238E27FC236}">
                <a16:creationId xmlns:a16="http://schemas.microsoft.com/office/drawing/2014/main" id="{A7F33A97-C015-4FAB-B7CC-72F4428E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13" y="143743"/>
            <a:ext cx="871185" cy="9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>
            <a:extLst>
              <a:ext uri="{FF2B5EF4-FFF2-40B4-BE49-F238E27FC236}">
                <a16:creationId xmlns:a16="http://schemas.microsoft.com/office/drawing/2014/main" id="{02A58B3E-F5F4-489E-8F2A-A2E94F0D1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3207" y="-185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8" descr="Карта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"/>
          <a:stretch>
            <a:fillRect/>
          </a:stretch>
        </p:blipFill>
        <p:spPr bwMode="auto">
          <a:xfrm>
            <a:off x="4817432" y="1007839"/>
            <a:ext cx="6837684" cy="497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Группа 71"/>
          <p:cNvGrpSpPr/>
          <p:nvPr/>
        </p:nvGrpSpPr>
        <p:grpSpPr>
          <a:xfrm>
            <a:off x="4773810" y="1255645"/>
            <a:ext cx="6767653" cy="4670275"/>
            <a:chOff x="3982191" y="1121299"/>
            <a:chExt cx="5370857" cy="370693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982191" y="2946760"/>
              <a:ext cx="200300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800" b="1" spc="63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НОВОСИБИРСК</a:t>
              </a:r>
            </a:p>
            <a:p>
              <a:pPr algn="ctr"/>
              <a:r>
                <a:rPr lang="ru-RU" sz="1300" b="1" spc="63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300 КМ</a:t>
              </a: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4230978" y="1121299"/>
              <a:ext cx="5122070" cy="3706932"/>
              <a:chOff x="4035994" y="1261663"/>
              <a:chExt cx="5122070" cy="3706932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4035994" y="4338859"/>
                <a:ext cx="1266490" cy="3786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500" b="1" spc="63" dirty="0">
                    <a:ln w="11430"/>
                    <a:solidFill>
                      <a:srgbClr val="00206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АСТАНА</a:t>
                </a:r>
              </a:p>
              <a:p>
                <a:pPr algn="ctr"/>
                <a:r>
                  <a:rPr lang="ru-RU" sz="1000" b="1" spc="63" dirty="0">
                    <a:ln w="11430"/>
                    <a:solidFill>
                      <a:srgbClr val="00206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1285 КМ</a:t>
                </a:r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4572000" y="1261663"/>
                <a:ext cx="4586064" cy="3706932"/>
                <a:chOff x="4572000" y="1287577"/>
                <a:chExt cx="4586064" cy="3706932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6228184" y="1833183"/>
                  <a:ext cx="2003003" cy="5539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25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КЕМЕРОВО</a:t>
                  </a:r>
                </a:p>
                <a:p>
                  <a:pPr algn="ctr"/>
                  <a:r>
                    <a:rPr lang="ru-RU" sz="13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120 КМ</a:t>
                  </a:r>
                </a:p>
              </p:txBody>
            </p:sp>
            <p:cxnSp>
              <p:nvCxnSpPr>
                <p:cNvPr id="26" name="Прямая со стрелкой 25"/>
                <p:cNvCxnSpPr/>
                <p:nvPr/>
              </p:nvCxnSpPr>
              <p:spPr>
                <a:xfrm>
                  <a:off x="6523907" y="3558874"/>
                  <a:ext cx="386184" cy="7410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Прямоугольник 31"/>
                <p:cNvSpPr/>
                <p:nvPr/>
              </p:nvSpPr>
              <p:spPr>
                <a:xfrm>
                  <a:off x="6427066" y="4338859"/>
                  <a:ext cx="2003003" cy="5539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25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НОВОКУЗНЕЦК</a:t>
                  </a:r>
                </a:p>
                <a:p>
                  <a:pPr algn="ctr"/>
                  <a:r>
                    <a:rPr lang="ru-RU" sz="13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120 КМ</a:t>
                  </a: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7875141" y="3271578"/>
                  <a:ext cx="1282923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18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КРАСНОЯРСК</a:t>
                  </a:r>
                </a:p>
                <a:p>
                  <a:pPr algn="ctr"/>
                  <a:r>
                    <a:rPr lang="ru-RU" sz="13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120 КМ</a:t>
                  </a: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4572000" y="3716874"/>
                  <a:ext cx="1266490" cy="37865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15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БАРНАУЛ</a:t>
                  </a:r>
                </a:p>
                <a:p>
                  <a:pPr algn="ctr"/>
                  <a:r>
                    <a:rPr lang="ru-RU" sz="10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280 КМ</a:t>
                  </a:r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5148000" y="4615858"/>
                  <a:ext cx="1266490" cy="37865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15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БИШКЕК</a:t>
                  </a:r>
                </a:p>
                <a:p>
                  <a:pPr algn="ctr"/>
                  <a:r>
                    <a:rPr lang="ru-RU" sz="10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1000 КМ</a:t>
                  </a:r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4742341" y="1287577"/>
                  <a:ext cx="1266490" cy="37865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15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ТОМСК</a:t>
                  </a:r>
                </a:p>
                <a:p>
                  <a:pPr algn="ctr"/>
                  <a:r>
                    <a:rPr lang="ru-RU" sz="1000" b="1" spc="63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350 КМ</a:t>
                  </a:r>
                </a:p>
              </p:txBody>
            </p:sp>
            <p:cxnSp>
              <p:nvCxnSpPr>
                <p:cNvPr id="49" name="Прямая со стрелкой 48"/>
                <p:cNvCxnSpPr>
                  <a:stCxn id="3" idx="6"/>
                </p:cNvCxnSpPr>
                <p:nvPr/>
              </p:nvCxnSpPr>
              <p:spPr>
                <a:xfrm>
                  <a:off x="6660232" y="3489642"/>
                  <a:ext cx="121490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 стрелкой 51"/>
                <p:cNvCxnSpPr/>
                <p:nvPr/>
              </p:nvCxnSpPr>
              <p:spPr>
                <a:xfrm flipV="1">
                  <a:off x="6523907" y="2252189"/>
                  <a:ext cx="280341" cy="125022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 стрелкой 54"/>
                <p:cNvCxnSpPr/>
                <p:nvPr/>
              </p:nvCxnSpPr>
              <p:spPr>
                <a:xfrm flipH="1" flipV="1">
                  <a:off x="5403807" y="1733395"/>
                  <a:ext cx="1120100" cy="175624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Прямоугольник 8"/>
                <p:cNvSpPr/>
                <p:nvPr/>
              </p:nvSpPr>
              <p:spPr>
                <a:xfrm>
                  <a:off x="5004048" y="2740703"/>
                  <a:ext cx="1906043" cy="5007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3500" b="1" spc="63" dirty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БЕЛОВО</a:t>
                  </a:r>
                </a:p>
              </p:txBody>
            </p:sp>
            <p:cxnSp>
              <p:nvCxnSpPr>
                <p:cNvPr id="57" name="Прямая со стрелкой 56"/>
                <p:cNvCxnSpPr/>
                <p:nvPr/>
              </p:nvCxnSpPr>
              <p:spPr>
                <a:xfrm flipH="1" flipV="1">
                  <a:off x="5508104" y="3373802"/>
                  <a:ext cx="1015804" cy="11584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 стрелкой 59"/>
                <p:cNvCxnSpPr/>
                <p:nvPr/>
              </p:nvCxnSpPr>
              <p:spPr>
                <a:xfrm flipH="1">
                  <a:off x="5652120" y="3489642"/>
                  <a:ext cx="864613" cy="39648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 стрелкой 62"/>
                <p:cNvCxnSpPr/>
                <p:nvPr/>
              </p:nvCxnSpPr>
              <p:spPr>
                <a:xfrm flipH="1">
                  <a:off x="5963857" y="3489642"/>
                  <a:ext cx="560051" cy="112621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 стрелкой 65"/>
                <p:cNvCxnSpPr/>
                <p:nvPr/>
              </p:nvCxnSpPr>
              <p:spPr>
                <a:xfrm flipH="1">
                  <a:off x="5004048" y="3489642"/>
                  <a:ext cx="1519861" cy="10063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Овал 2"/>
                <p:cNvSpPr/>
                <p:nvPr/>
              </p:nvSpPr>
              <p:spPr>
                <a:xfrm>
                  <a:off x="6387583" y="3343871"/>
                  <a:ext cx="272649" cy="291542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38" name="Прямоугольник 45"/>
          <p:cNvSpPr>
            <a:spLocks noChangeArrowheads="1"/>
          </p:cNvSpPr>
          <p:nvPr/>
        </p:nvSpPr>
        <p:spPr bwMode="auto">
          <a:xfrm>
            <a:off x="4582883" y="1812696"/>
            <a:ext cx="1538276" cy="6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207" tIns="57603" rIns="115207" bIns="57603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</a:rPr>
              <a:t>125 053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</a:rPr>
              <a:t>человек</a:t>
            </a:r>
          </a:p>
        </p:txBody>
      </p:sp>
      <p:pic>
        <p:nvPicPr>
          <p:cNvPr id="39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60757" y="1152678"/>
            <a:ext cx="660119" cy="6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982122" y="1267803"/>
            <a:ext cx="3398160" cy="679478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anchor="ctr"/>
          <a:lstStyle/>
          <a:p>
            <a:pPr marL="180964"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Расположен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центре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  </a:t>
            </a:r>
          </a:p>
          <a:p>
            <a:pPr marL="180964">
              <a:defRPr/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Единственный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выход на Алтай</a:t>
            </a:r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994725" y="2297568"/>
            <a:ext cx="3398160" cy="679478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anchor="ctr"/>
          <a:lstStyle/>
          <a:p>
            <a:pPr marL="180964"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Выигрышное географическое положение </a:t>
            </a:r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968777" y="3259122"/>
            <a:ext cx="3398160" cy="679478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anchor="ctr"/>
          <a:lstStyle/>
          <a:p>
            <a:pPr marL="180964"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Крупные транспортные развязки</a:t>
            </a: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948524" y="4230568"/>
            <a:ext cx="3398160" cy="679478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anchor="ctr"/>
          <a:lstStyle/>
          <a:p>
            <a:pPr marL="180964"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Крупные угольные предприятия</a:t>
            </a:r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966522" y="5245901"/>
            <a:ext cx="3398160" cy="679478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anchor="ctr"/>
          <a:lstStyle/>
          <a:p>
            <a:pPr marL="180964"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инвестиционных площадок</a:t>
            </a:r>
          </a:p>
        </p:txBody>
      </p:sp>
      <p:pic>
        <p:nvPicPr>
          <p:cNvPr id="77" name="Picture 2" descr="C:\Users\Администратор\Desktop\Shamgunov\чек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2801" y="1425665"/>
            <a:ext cx="447676" cy="376238"/>
          </a:xfrm>
          <a:prstGeom prst="rect">
            <a:avLst/>
          </a:prstGeom>
          <a:noFill/>
        </p:spPr>
      </p:pic>
      <p:pic>
        <p:nvPicPr>
          <p:cNvPr id="82" name="Picture 2" descr="C:\Users\Администратор\Desktop\Shamgunov\чек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2801" y="2475589"/>
            <a:ext cx="447676" cy="376238"/>
          </a:xfrm>
          <a:prstGeom prst="rect">
            <a:avLst/>
          </a:prstGeom>
          <a:noFill/>
        </p:spPr>
      </p:pic>
      <p:pic>
        <p:nvPicPr>
          <p:cNvPr id="83" name="Picture 2" descr="C:\Users\Администратор\Desktop\Shamgunov\чек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2801" y="3400301"/>
            <a:ext cx="447676" cy="376238"/>
          </a:xfrm>
          <a:prstGeom prst="rect">
            <a:avLst/>
          </a:prstGeom>
          <a:noFill/>
        </p:spPr>
      </p:pic>
      <p:pic>
        <p:nvPicPr>
          <p:cNvPr id="84" name="Picture 2" descr="C:\Users\Администратор\Desktop\Shamgunov\чек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2801" y="4443335"/>
            <a:ext cx="447676" cy="376238"/>
          </a:xfrm>
          <a:prstGeom prst="rect">
            <a:avLst/>
          </a:prstGeom>
          <a:noFill/>
        </p:spPr>
      </p:pic>
      <p:pic>
        <p:nvPicPr>
          <p:cNvPr id="85" name="Picture 2" descr="C:\Users\Администратор\Desktop\Shamgunov\чек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2801" y="5400327"/>
            <a:ext cx="447676" cy="376238"/>
          </a:xfrm>
          <a:prstGeom prst="rect">
            <a:avLst/>
          </a:prstGeom>
          <a:noFill/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CF90960-3D9C-4D77-A01C-CAEC97C9DF96}"/>
              </a:ext>
            </a:extLst>
          </p:cNvPr>
          <p:cNvSpPr/>
          <p:nvPr/>
        </p:nvSpPr>
        <p:spPr>
          <a:xfrm>
            <a:off x="997147" y="383416"/>
            <a:ext cx="8835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Потенциал территории</a:t>
            </a:r>
          </a:p>
        </p:txBody>
      </p:sp>
      <p:pic>
        <p:nvPicPr>
          <p:cNvPr id="65" name="Рисунок 64" descr="Герб новый.jpeg">
            <a:extLst>
              <a:ext uri="{FF2B5EF4-FFF2-40B4-BE49-F238E27FC236}">
                <a16:creationId xmlns:a16="http://schemas.microsoft.com/office/drawing/2014/main" id="{ED16D668-69E3-47BA-BAD6-805DA764D8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" y="101171"/>
            <a:ext cx="595677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7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E076AD8C-787D-4BB0-954D-0C7C32F03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3207" y="-185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Содержимое 7" descr="концентрат.jpg"/>
          <p:cNvPicPr>
            <a:picLocks noChangeAspect="1"/>
          </p:cNvPicPr>
          <p:nvPr/>
        </p:nvPicPr>
        <p:blipFill rotWithShape="1">
          <a:blip r:embed="rId3" cstate="print"/>
          <a:srcRect r="3236" b="54015"/>
          <a:stretch/>
        </p:blipFill>
        <p:spPr>
          <a:xfrm>
            <a:off x="339454" y="3456111"/>
            <a:ext cx="5101441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156908" y="366788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Белово – крупная узловая станция </a:t>
            </a:r>
          </a:p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Западно-Сибирской железной дороги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485" y="1439887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Arial Black" pitchFamily="34" charset="0"/>
              </a:rPr>
              <a:t>Соединяет дорогу Юрга – Новокузнецк с Алтайским краем и Новосибирской областью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271987" y="1639471"/>
            <a:ext cx="432048" cy="320915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997" y="2244169"/>
            <a:ext cx="1035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Arial Black" pitchFamily="34" charset="0"/>
              </a:rPr>
              <a:t>Все магистрали электрифицированы, основной вид локомотивов - электровозы</a:t>
            </a:r>
          </a:p>
        </p:txBody>
      </p:sp>
      <p:sp>
        <p:nvSpPr>
          <p:cNvPr id="20" name="Нашивка 19"/>
          <p:cNvSpPr/>
          <p:nvPr/>
        </p:nvSpPr>
        <p:spPr>
          <a:xfrm rot="5400000">
            <a:off x="295648" y="2455945"/>
            <a:ext cx="432048" cy="320915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3199" y="3744143"/>
            <a:ext cx="482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Arial Black" pitchFamily="34" charset="0"/>
              </a:rPr>
              <a:t>Эксплуатационная протяженность путей – 395,6 км</a:t>
            </a:r>
          </a:p>
        </p:txBody>
      </p:sp>
      <p:sp>
        <p:nvSpPr>
          <p:cNvPr id="22" name="Нашивка 21"/>
          <p:cNvSpPr/>
          <p:nvPr/>
        </p:nvSpPr>
        <p:spPr>
          <a:xfrm rot="5400000">
            <a:off x="5705471" y="3937629"/>
            <a:ext cx="432048" cy="320915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1710" y="4829160"/>
            <a:ext cx="482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Arial Black" pitchFamily="34" charset="0"/>
              </a:rPr>
              <a:t>В сутки со станции отправляется 4 тысячи вагонов</a:t>
            </a:r>
          </a:p>
        </p:txBody>
      </p:sp>
      <p:sp>
        <p:nvSpPr>
          <p:cNvPr id="24" name="Нашивка 23"/>
          <p:cNvSpPr/>
          <p:nvPr/>
        </p:nvSpPr>
        <p:spPr>
          <a:xfrm rot="5400000">
            <a:off x="5741569" y="5028742"/>
            <a:ext cx="432048" cy="320915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 descr="Герб новый.jpeg">
            <a:extLst>
              <a:ext uri="{FF2B5EF4-FFF2-40B4-BE49-F238E27FC236}">
                <a16:creationId xmlns:a16="http://schemas.microsoft.com/office/drawing/2014/main" id="{0C91D448-D60F-45C4-9D3F-3170DA44A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09" y="106099"/>
            <a:ext cx="595677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AECF4B10-8FC2-4BF7-86B8-12281557D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3207" y="-185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89229" y="581267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Результаты работы 3-х лет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6823" b="78006"/>
          <a:stretch/>
        </p:blipFill>
        <p:spPr>
          <a:xfrm rot="10800000">
            <a:off x="514778" y="1388623"/>
            <a:ext cx="4570686" cy="13223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5697" y="1651010"/>
            <a:ext cx="460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Градообразующая отрасль - </a:t>
            </a:r>
          </a:p>
          <a:p>
            <a:pPr algn="ctr"/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угольная 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6823" b="78006"/>
          <a:stretch/>
        </p:blipFill>
        <p:spPr>
          <a:xfrm rot="10800000">
            <a:off x="514780" y="2757927"/>
            <a:ext cx="4570686" cy="13212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82452" y="3013985"/>
            <a:ext cx="460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rgbClr val="FF0000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4-ый город в Кузбассе </a:t>
            </a:r>
          </a:p>
          <a:p>
            <a:pPr algn="ctr"/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по численности населения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6823" b="78006"/>
          <a:stretch/>
        </p:blipFill>
        <p:spPr>
          <a:xfrm rot="10800000">
            <a:off x="523262" y="4223143"/>
            <a:ext cx="4570687" cy="13212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11401" y="4430456"/>
            <a:ext cx="476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Занятые в экономике </a:t>
            </a:r>
          </a:p>
          <a:p>
            <a:pPr algn="ctr"/>
            <a:r>
              <a:rPr lang="ru-RU" sz="1800" b="1" i="1" dirty="0">
                <a:solidFill>
                  <a:srgbClr val="FF0000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56,1 </a:t>
            </a:r>
            <a:r>
              <a:rPr lang="ru-RU" sz="1800" b="1" i="1" dirty="0" err="1">
                <a:solidFill>
                  <a:srgbClr val="FF0000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тыс</a:t>
            </a:r>
            <a:r>
              <a:rPr lang="ru-RU" sz="1800" b="1" i="1" dirty="0">
                <a:solidFill>
                  <a:srgbClr val="FF0000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 </a:t>
            </a:r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человек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6823" b="78006"/>
          <a:stretch/>
        </p:blipFill>
        <p:spPr>
          <a:xfrm>
            <a:off x="6223528" y="1133489"/>
            <a:ext cx="5010117" cy="13212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230604" y="1645311"/>
            <a:ext cx="460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Объем инвестиций </a:t>
            </a:r>
          </a:p>
          <a:p>
            <a:pPr algn="ctr"/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более </a:t>
            </a:r>
            <a:r>
              <a:rPr lang="ru-RU" sz="1800" b="1" i="1" dirty="0">
                <a:solidFill>
                  <a:srgbClr val="FF0000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30 млрд</a:t>
            </a:r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 рублей 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6823" b="78006"/>
          <a:stretch/>
        </p:blipFill>
        <p:spPr>
          <a:xfrm>
            <a:off x="6337102" y="3935111"/>
            <a:ext cx="4896544" cy="13212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381702" y="4267994"/>
            <a:ext cx="460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Социальное партнерство</a:t>
            </a:r>
          </a:p>
          <a:p>
            <a:pPr algn="ctr"/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 более </a:t>
            </a:r>
            <a:r>
              <a:rPr lang="ru-RU" sz="1800" b="1" i="1" dirty="0">
                <a:solidFill>
                  <a:srgbClr val="FF0000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1,5 млрд </a:t>
            </a:r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рублей </a:t>
            </a:r>
          </a:p>
          <a:p>
            <a:pPr algn="ctr"/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в объекты социальной сферы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26" y="1278723"/>
            <a:ext cx="1379275" cy="1289037"/>
          </a:xfrm>
          <a:prstGeom prst="ellipse">
            <a:avLst/>
          </a:prstGeom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6823" b="78006"/>
          <a:stretch/>
        </p:blipFill>
        <p:spPr>
          <a:xfrm>
            <a:off x="6301169" y="2513072"/>
            <a:ext cx="4932476" cy="13212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242295" y="2999007"/>
            <a:ext cx="460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Создано более </a:t>
            </a:r>
          </a:p>
          <a:p>
            <a:pPr algn="ctr"/>
            <a:r>
              <a:rPr lang="ru-RU" sz="1800" b="1" i="1" dirty="0">
                <a:solidFill>
                  <a:srgbClr val="FF0000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1,5 </a:t>
            </a:r>
            <a:r>
              <a:rPr lang="ru-RU" sz="1800" b="1" i="1" dirty="0" err="1">
                <a:solidFill>
                  <a:srgbClr val="FF0000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тыс</a:t>
            </a:r>
            <a:r>
              <a:rPr lang="ru-RU" sz="1800" b="1" i="1" dirty="0">
                <a:solidFill>
                  <a:srgbClr val="FF0000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 </a:t>
            </a:r>
            <a:r>
              <a:rPr lang="ru-RU" sz="1800" b="1" i="1" dirty="0">
                <a:solidFill>
                  <a:schemeClr val="bg1"/>
                </a:solidFill>
                <a:latin typeface="Arial Black" pitchFamily="34" charset="0"/>
                <a:ea typeface="Tahoma" panose="020B0604030504040204" pitchFamily="34" charset="0"/>
                <a:cs typeface="Sakkal Majalla" pitchFamily="2" charset="-78"/>
              </a:rPr>
              <a:t>рабочих мест</a:t>
            </a:r>
          </a:p>
        </p:txBody>
      </p:sp>
      <p:pic>
        <p:nvPicPr>
          <p:cNvPr id="49" name="Picture 2" descr="Похожее изображение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4968949" y="2680554"/>
            <a:ext cx="1368152" cy="1251635"/>
          </a:xfrm>
          <a:prstGeom prst="ellipse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nachplan\Desktop\ааааа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47" y="4104183"/>
            <a:ext cx="1380050" cy="1260686"/>
          </a:xfrm>
          <a:prstGeom prst="ellipse">
            <a:avLst/>
          </a:prstGeom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BC466AD-DF02-4EC8-AEAF-E9B07B305609}"/>
              </a:ext>
            </a:extLst>
          </p:cNvPr>
          <p:cNvSpPr/>
          <p:nvPr/>
        </p:nvSpPr>
        <p:spPr>
          <a:xfrm>
            <a:off x="915502" y="351166"/>
            <a:ext cx="8835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Социально- экономические показатели</a:t>
            </a:r>
          </a:p>
        </p:txBody>
      </p:sp>
      <p:pic>
        <p:nvPicPr>
          <p:cNvPr id="28" name="Рисунок 27" descr="Герб новый.jpeg">
            <a:extLst>
              <a:ext uri="{FF2B5EF4-FFF2-40B4-BE49-F238E27FC236}">
                <a16:creationId xmlns:a16="http://schemas.microsoft.com/office/drawing/2014/main" id="{C6D16884-4D69-4D06-9296-D65A701C74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09" y="106099"/>
            <a:ext cx="595677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00716D22-7A56-4677-8454-38DE1C6FB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3207" y="-185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Содержимое 3" descr="dsc_3972-bachatskiy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20364"/>
          <a:stretch/>
        </p:blipFill>
        <p:spPr>
          <a:xfrm>
            <a:off x="-39489" y="1151855"/>
            <a:ext cx="11522075" cy="532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1102" y="3936959"/>
            <a:ext cx="3104229" cy="854999"/>
          </a:xfrm>
          <a:prstGeom prst="rect">
            <a:avLst/>
          </a:prstGeom>
          <a:noFill/>
        </p:spPr>
        <p:txBody>
          <a:bodyPr wrap="square" lIns="115209" tIns="57605" rIns="115209" bIns="5760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63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DIN Pro Bold" panose="020B0804020101020102" pitchFamily="34" charset="0"/>
              </a:rPr>
              <a:t>Шахта </a:t>
            </a:r>
          </a:p>
          <a:p>
            <a:r>
              <a:rPr lang="ru-RU" sz="2400" b="1" i="1" spc="63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DIN Pro Bold" panose="020B0804020101020102" pitchFamily="34" charset="0"/>
              </a:rPr>
              <a:t>Грамотеинская</a:t>
            </a:r>
            <a:endParaRPr lang="ru-RU" sz="2400" b="1" i="1" spc="63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DIN Pro Bold" panose="020B0804020101020102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4542030" y="2766624"/>
            <a:ext cx="3163221" cy="616338"/>
          </a:xfrm>
          <a:prstGeom prst="chevron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5209" tIns="57605" rIns="115209" bIns="576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4614042" y="4089627"/>
            <a:ext cx="3019776" cy="557722"/>
          </a:xfrm>
          <a:prstGeom prst="chevron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5209" tIns="57605" rIns="115209" bIns="576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642" y="5172495"/>
            <a:ext cx="4324414" cy="854999"/>
          </a:xfrm>
          <a:prstGeom prst="rect">
            <a:avLst/>
          </a:prstGeom>
        </p:spPr>
        <p:txBody>
          <a:bodyPr wrap="square" lIns="115209" tIns="57605" rIns="115209" bIns="5760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63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DIN Pro Bold" panose="020B0804020101020102" pitchFamily="34" charset="0"/>
              </a:rPr>
              <a:t>Шахта </a:t>
            </a:r>
          </a:p>
          <a:p>
            <a:r>
              <a:rPr lang="ru-RU" sz="2400" b="1" i="1" spc="63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DIN Pro Bold" panose="020B0804020101020102" pitchFamily="34" charset="0"/>
              </a:rPr>
              <a:t>Чертинская</a:t>
            </a:r>
            <a:r>
              <a:rPr lang="ru-RU" sz="2400" b="1" i="1" spc="63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DIN Pro Bold" panose="020B0804020101020102" pitchFamily="34" charset="0"/>
              </a:rPr>
              <a:t>-Коксовая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405" y="1601529"/>
            <a:ext cx="4400651" cy="485667"/>
          </a:xfrm>
          <a:prstGeom prst="rect">
            <a:avLst/>
          </a:prstGeom>
        </p:spPr>
        <p:txBody>
          <a:bodyPr wrap="square" lIns="115209" tIns="57605" rIns="115209" bIns="5760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63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DIN Pro Bold" panose="020B0804020101020102" pitchFamily="34" charset="0"/>
              </a:rPr>
              <a:t>Шахта </a:t>
            </a:r>
            <a:r>
              <a:rPr lang="ru-RU" sz="2400" b="1" i="1" spc="63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DIN Pro Bold" panose="020B0804020101020102" pitchFamily="34" charset="0"/>
              </a:rPr>
              <a:t>Листвяжная</a:t>
            </a:r>
            <a:endParaRPr lang="ru-RU" sz="2400" b="1" i="1" spc="63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DIN Pro Bold" panose="020B0804020101020102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1102" y="2601112"/>
            <a:ext cx="3341700" cy="854999"/>
          </a:xfrm>
          <a:prstGeom prst="rect">
            <a:avLst/>
          </a:prstGeom>
        </p:spPr>
        <p:txBody>
          <a:bodyPr wrap="square" lIns="115209" tIns="57605" rIns="115209" bIns="5760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63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DIN Pro Bold" panose="020B0804020101020102" pitchFamily="34" charset="0"/>
              </a:rPr>
              <a:t>Бачатский</a:t>
            </a:r>
            <a:r>
              <a:rPr lang="ru-RU" sz="2400" b="1" i="1" spc="63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DIN Pro Bold" panose="020B0804020101020102" pitchFamily="34" charset="0"/>
              </a:rPr>
              <a:t> </a:t>
            </a:r>
          </a:p>
          <a:p>
            <a:r>
              <a:rPr lang="ru-RU" sz="2400" b="1" i="1" spc="63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DIN Pro Bold" panose="020B0804020101020102" pitchFamily="34" charset="0"/>
              </a:rPr>
              <a:t>угольный разрез</a:t>
            </a:r>
          </a:p>
        </p:txBody>
      </p:sp>
      <p:pic>
        <p:nvPicPr>
          <p:cNvPr id="1026" name="Picture 2" descr="http://kezsb.ru/images/2019/05/29/mmk_logo-180x70-180x7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t="16814" r="27794" b="17333"/>
          <a:stretch/>
        </p:blipFill>
        <p:spPr bwMode="auto">
          <a:xfrm>
            <a:off x="8243835" y="5000363"/>
            <a:ext cx="1505002" cy="1227563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ning-media.ru/images/logo/sds_ug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61" y="999329"/>
            <a:ext cx="1549372" cy="132778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ruscable.ru/news/images/big-155280-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26232" r="6941" b="24262"/>
          <a:stretch/>
        </p:blipFill>
        <p:spPr bwMode="auto">
          <a:xfrm>
            <a:off x="8046855" y="4006466"/>
            <a:ext cx="2682734" cy="73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equipnet.ru/netcat_files/83/101/11_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30" y="2542845"/>
            <a:ext cx="1264191" cy="1123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Нашивка 29"/>
          <p:cNvSpPr/>
          <p:nvPr/>
        </p:nvSpPr>
        <p:spPr>
          <a:xfrm rot="10800000">
            <a:off x="4707495" y="5328319"/>
            <a:ext cx="2926322" cy="626412"/>
          </a:xfrm>
          <a:prstGeom prst="chevron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5209" tIns="57605" rIns="115209" bIns="576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 rot="10800000">
            <a:off x="4542028" y="1484032"/>
            <a:ext cx="3163225" cy="613046"/>
          </a:xfrm>
          <a:prstGeom prst="chevron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5209" tIns="57605" rIns="115209" bIns="576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7930" y="2811459"/>
            <a:ext cx="2421869" cy="547226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годовая добыча около 10 млн. тонн (марки КС, СС)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43237" y="1485503"/>
            <a:ext cx="2303686" cy="547226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годовая добыча около 5 млн. тонн (марка ДР)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0664" y="4075845"/>
            <a:ext cx="2400573" cy="547226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годовая добыча более 1,5 млн. тонн (марка Д)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64437" y="5328319"/>
            <a:ext cx="2396800" cy="547226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годовая добыча около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млн. тонн (марка Ж)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22015" y="347692"/>
            <a:ext cx="5238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Становой хребет экономики </a:t>
            </a:r>
          </a:p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угольная промышленность</a:t>
            </a:r>
          </a:p>
        </p:txBody>
      </p:sp>
      <p:pic>
        <p:nvPicPr>
          <p:cNvPr id="43" name="Рисунок 42" descr="Герб новый.jpeg">
            <a:extLst>
              <a:ext uri="{FF2B5EF4-FFF2-40B4-BE49-F238E27FC236}">
                <a16:creationId xmlns:a16="http://schemas.microsoft.com/office/drawing/2014/main" id="{D4F144C6-583C-4221-BA53-E7F8D3D8DF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" y="101171"/>
            <a:ext cx="595677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3167" y="4800362"/>
            <a:ext cx="1817409" cy="12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4" descr="https://ironstonemuseum.co.uk/assets/CIMMLogo.Tr_05_Symbol_NoPadding.png"/>
          <p:cNvSpPr>
            <a:spLocks noChangeAspect="1" noChangeArrowheads="1"/>
          </p:cNvSpPr>
          <p:nvPr/>
        </p:nvSpPr>
        <p:spPr bwMode="auto">
          <a:xfrm>
            <a:off x="156433" y="-143943"/>
            <a:ext cx="304753" cy="3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1800">
              <a:latin typeface="Lucida Sans Unicode" pitchFamily="34" charset="0"/>
            </a:endParaRP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62044" y="23184467"/>
            <a:ext cx="35092665" cy="3509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3A04126-7F19-46E8-9214-015CA4ACB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1366" y="-1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370DDBD-F366-430F-A611-F00F52A761B7}"/>
              </a:ext>
            </a:extLst>
          </p:cNvPr>
          <p:cNvSpPr/>
          <p:nvPr/>
        </p:nvSpPr>
        <p:spPr>
          <a:xfrm>
            <a:off x="906588" y="370943"/>
            <a:ext cx="8094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Развитие коммунальной инфраструктуры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56756B-F224-48A4-BDB3-E3507C3C96C7}"/>
              </a:ext>
            </a:extLst>
          </p:cNvPr>
          <p:cNvSpPr/>
          <p:nvPr/>
        </p:nvSpPr>
        <p:spPr>
          <a:xfrm>
            <a:off x="720473" y="1031469"/>
            <a:ext cx="698465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68" i="1" dirty="0">
                <a:solidFill>
                  <a:srgbClr val="002060"/>
                </a:solidFill>
                <a:latin typeface="Arial Black" panose="020B0A04020102020204" pitchFamily="34" charset="0"/>
              </a:rPr>
              <a:t>Модернизация системы </a:t>
            </a:r>
          </a:p>
          <a:p>
            <a:r>
              <a:rPr lang="ru-RU" sz="2268" i="1" dirty="0">
                <a:solidFill>
                  <a:srgbClr val="002060"/>
                </a:solidFill>
                <a:latin typeface="Arial Black" panose="020B0A04020102020204" pitchFamily="34" charset="0"/>
              </a:rPr>
              <a:t>теплоснабжения</a:t>
            </a:r>
          </a:p>
        </p:txBody>
      </p:sp>
      <p:sp>
        <p:nvSpPr>
          <p:cNvPr id="21" name="Прямоугольник: скругленные противолежащие углы 20">
            <a:extLst>
              <a:ext uri="{FF2B5EF4-FFF2-40B4-BE49-F238E27FC236}">
                <a16:creationId xmlns:a16="http://schemas.microsoft.com/office/drawing/2014/main" id="{E9B1087B-20C0-479B-813B-C4CFD0A9EDCC}"/>
              </a:ext>
            </a:extLst>
          </p:cNvPr>
          <p:cNvSpPr/>
          <p:nvPr/>
        </p:nvSpPr>
        <p:spPr>
          <a:xfrm>
            <a:off x="7397321" y="4157112"/>
            <a:ext cx="3706385" cy="1344859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3" i="1" dirty="0">
                <a:solidFill>
                  <a:srgbClr val="002060"/>
                </a:solidFill>
                <a:latin typeface="Arial Black" panose="020B0A04020102020204" pitchFamily="34" charset="0"/>
              </a:rPr>
              <a:t>Снижение количества бюджетных средств, выделяемых на КВД за счет более низкого тарифа </a:t>
            </a:r>
            <a:r>
              <a:rPr lang="ru-RU" sz="1323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Беловской</a:t>
            </a:r>
            <a:r>
              <a:rPr lang="ru-RU" sz="1323" i="1" dirty="0">
                <a:solidFill>
                  <a:srgbClr val="002060"/>
                </a:solidFill>
                <a:latin typeface="Arial Black" panose="020B0A04020102020204" pitchFamily="34" charset="0"/>
              </a:rPr>
              <a:t> ГРЭС </a:t>
            </a:r>
          </a:p>
        </p:txBody>
      </p:sp>
      <p:sp>
        <p:nvSpPr>
          <p:cNvPr id="22" name="Прямоугольник: скругленные противолежащие углы 21">
            <a:extLst>
              <a:ext uri="{FF2B5EF4-FFF2-40B4-BE49-F238E27FC236}">
                <a16:creationId xmlns:a16="http://schemas.microsoft.com/office/drawing/2014/main" id="{4850A362-0922-49FE-818D-67AB41F08D7A}"/>
              </a:ext>
            </a:extLst>
          </p:cNvPr>
          <p:cNvSpPr/>
          <p:nvPr/>
        </p:nvSpPr>
        <p:spPr>
          <a:xfrm>
            <a:off x="5195858" y="2234323"/>
            <a:ext cx="3258262" cy="1481468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3" i="1" dirty="0">
                <a:solidFill>
                  <a:srgbClr val="002060"/>
                </a:solidFill>
                <a:latin typeface="Arial Black" panose="020B0A04020102020204" pitchFamily="34" charset="0"/>
              </a:rPr>
              <a:t>Исключение избыточных затрат на реконструкцию тепловых сетей (полная замена существующей сети от котельной №10) </a:t>
            </a:r>
          </a:p>
        </p:txBody>
      </p:sp>
      <p:sp>
        <p:nvSpPr>
          <p:cNvPr id="2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id="{B58346B5-5EA3-411C-A6CB-29E62F523D14}"/>
              </a:ext>
            </a:extLst>
          </p:cNvPr>
          <p:cNvSpPr/>
          <p:nvPr/>
        </p:nvSpPr>
        <p:spPr>
          <a:xfrm>
            <a:off x="8553876" y="2791172"/>
            <a:ext cx="2511638" cy="1132138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3" i="1" dirty="0">
                <a:solidFill>
                  <a:srgbClr val="002060"/>
                </a:solidFill>
                <a:latin typeface="Arial Black" panose="020B0A04020102020204" pitchFamily="34" charset="0"/>
              </a:rPr>
              <a:t>Повышение эффективности работы системы теплоснабжения</a:t>
            </a:r>
          </a:p>
        </p:txBody>
      </p:sp>
      <p:sp>
        <p:nvSpPr>
          <p:cNvPr id="24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id="{F0B75C8C-2030-4448-9B64-56E4151358BA}"/>
              </a:ext>
            </a:extLst>
          </p:cNvPr>
          <p:cNvSpPr/>
          <p:nvPr/>
        </p:nvSpPr>
        <p:spPr>
          <a:xfrm>
            <a:off x="5195858" y="4129446"/>
            <a:ext cx="2147074" cy="879679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3" i="1" dirty="0">
                <a:solidFill>
                  <a:srgbClr val="002060"/>
                </a:solidFill>
                <a:latin typeface="Arial Black" panose="020B0A04020102020204" pitchFamily="34" charset="0"/>
              </a:rPr>
              <a:t>Улучшение экологической обстановки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A6861-980E-4716-8C65-5EA922043B34}"/>
              </a:ext>
            </a:extLst>
          </p:cNvPr>
          <p:cNvSpPr txBox="1"/>
          <p:nvPr/>
        </p:nvSpPr>
        <p:spPr>
          <a:xfrm>
            <a:off x="5701356" y="1380828"/>
            <a:ext cx="3380135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90" i="1" dirty="0">
                <a:solidFill>
                  <a:srgbClr val="FF0000"/>
                </a:solidFill>
                <a:latin typeface="Arial Black" panose="020B0A04020102020204" pitchFamily="34" charset="0"/>
              </a:rPr>
              <a:t>Цели проекта:</a:t>
            </a:r>
          </a:p>
        </p:txBody>
      </p:sp>
      <p:pic>
        <p:nvPicPr>
          <p:cNvPr id="25" name="Рисунок 24" descr="i636HXIQN.jpg">
            <a:extLst>
              <a:ext uri="{FF2B5EF4-FFF2-40B4-BE49-F238E27FC236}">
                <a16:creationId xmlns:a16="http://schemas.microsoft.com/office/drawing/2014/main" id="{2356E4E1-F703-4980-9801-75B32ABCAD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249911">
            <a:off x="8127701" y="1673754"/>
            <a:ext cx="972027" cy="6654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Рисунок 25" descr="i636HXIQN.jpg">
            <a:extLst>
              <a:ext uri="{FF2B5EF4-FFF2-40B4-BE49-F238E27FC236}">
                <a16:creationId xmlns:a16="http://schemas.microsoft.com/office/drawing/2014/main" id="{F25F98B4-9786-4F4B-9AA5-356BAB4CC9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439790">
            <a:off x="6956676" y="3648357"/>
            <a:ext cx="972027" cy="6654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Рисунок 26" descr="i636HXIQN.jpg">
            <a:extLst>
              <a:ext uri="{FF2B5EF4-FFF2-40B4-BE49-F238E27FC236}">
                <a16:creationId xmlns:a16="http://schemas.microsoft.com/office/drawing/2014/main" id="{46D0D519-C96B-4779-B30A-AF72D221091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476664">
            <a:off x="10617693" y="2274388"/>
            <a:ext cx="972027" cy="6654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Рисунок 27" descr="i636HXIQN.jpg">
            <a:extLst>
              <a:ext uri="{FF2B5EF4-FFF2-40B4-BE49-F238E27FC236}">
                <a16:creationId xmlns:a16="http://schemas.microsoft.com/office/drawing/2014/main" id="{645BF5CD-993B-43FE-90CB-D7DB716F702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077599">
            <a:off x="10641284" y="3796733"/>
            <a:ext cx="972027" cy="6654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3" descr="\\SKLAD\press_all\press3\Мои документы\ФОТО\2020\07 июль\17.07 забивка сваи фото область\20200318182300__MG_9355-мр.jpg">
            <a:extLst>
              <a:ext uri="{FF2B5EF4-FFF2-40B4-BE49-F238E27FC236}">
                <a16:creationId xmlns:a16="http://schemas.microsoft.com/office/drawing/2014/main" id="{1EE4261E-D792-4929-8D90-B77B0205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1375"/>
          <a:stretch>
            <a:fillRect/>
          </a:stretch>
        </p:blipFill>
        <p:spPr bwMode="auto">
          <a:xfrm>
            <a:off x="413747" y="3027917"/>
            <a:ext cx="3711007" cy="2791529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\\SKLAD\press_all\press3\Мои документы\ФОТО\2020\07 июль\17.07 забивка сваи фото область\20200318181713__MG_9359-мр.jpg">
            <a:extLst>
              <a:ext uri="{FF2B5EF4-FFF2-40B4-BE49-F238E27FC236}">
                <a16:creationId xmlns:a16="http://schemas.microsoft.com/office/drawing/2014/main" id="{ADC7AAAC-6130-46FA-851C-A72C2E6D1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15258" r="22165" b="8502"/>
          <a:stretch/>
        </p:blipFill>
        <p:spPr bwMode="auto">
          <a:xfrm>
            <a:off x="2861488" y="1836548"/>
            <a:ext cx="2332111" cy="2273036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 descr="Герб новый.jpeg">
            <a:extLst>
              <a:ext uri="{FF2B5EF4-FFF2-40B4-BE49-F238E27FC236}">
                <a16:creationId xmlns:a16="http://schemas.microsoft.com/office/drawing/2014/main" id="{5C1C4847-0ABD-4B80-B22A-2248A06D10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" y="101171"/>
            <a:ext cx="595677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62044" y="23184467"/>
            <a:ext cx="35092665" cy="3509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3167" y="4800362"/>
            <a:ext cx="1817409" cy="12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4" descr="https://ironstonemuseum.co.uk/assets/CIMMLogo.Tr_05_Symbol_NoPadding.png"/>
          <p:cNvSpPr>
            <a:spLocks noChangeAspect="1" noChangeArrowheads="1"/>
          </p:cNvSpPr>
          <p:nvPr/>
        </p:nvSpPr>
        <p:spPr bwMode="auto">
          <a:xfrm>
            <a:off x="156433" y="-143943"/>
            <a:ext cx="304753" cy="3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1800">
              <a:latin typeface="Lucida Sans Unicode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3A04126-7F19-46E8-9214-015CA4ACB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13493" y="843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370DDBD-F366-430F-A611-F00F52A761B7}"/>
              </a:ext>
            </a:extLst>
          </p:cNvPr>
          <p:cNvSpPr/>
          <p:nvPr/>
        </p:nvSpPr>
        <p:spPr>
          <a:xfrm>
            <a:off x="1043604" y="370943"/>
            <a:ext cx="8173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Развитие коммунальной инфраструктуры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A075EB-4424-4A88-BE58-73DC80D569F1}"/>
              </a:ext>
            </a:extLst>
          </p:cNvPr>
          <p:cNvSpPr/>
          <p:nvPr/>
        </p:nvSpPr>
        <p:spPr>
          <a:xfrm>
            <a:off x="384166" y="969916"/>
            <a:ext cx="698465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68" i="1" dirty="0">
                <a:solidFill>
                  <a:srgbClr val="002060"/>
                </a:solidFill>
                <a:latin typeface="Arial Black" panose="020B0A04020102020204" pitchFamily="34" charset="0"/>
              </a:rPr>
              <a:t>Модернизация системы </a:t>
            </a:r>
          </a:p>
          <a:p>
            <a:r>
              <a:rPr lang="ru-RU" sz="2268" i="1" dirty="0">
                <a:solidFill>
                  <a:srgbClr val="002060"/>
                </a:solidFill>
                <a:latin typeface="Arial Black" panose="020B0A04020102020204" pitchFamily="34" charset="0"/>
              </a:rPr>
              <a:t>теплоснабжения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87BFA1-569F-4AB0-A02B-2F02FE048EFD}"/>
              </a:ext>
            </a:extLst>
          </p:cNvPr>
          <p:cNvSpPr/>
          <p:nvPr/>
        </p:nvSpPr>
        <p:spPr>
          <a:xfrm>
            <a:off x="255635" y="5271135"/>
            <a:ext cx="3298025" cy="808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lIns="108867" tIns="54433" rIns="108867" bIns="54433">
            <a:spAutoFit/>
          </a:bodyPr>
          <a:lstStyle/>
          <a:p>
            <a:endParaRPr lang="ru-RU" sz="1512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Строительство ЦТП «кв. 30»</a:t>
            </a:r>
          </a:p>
          <a:p>
            <a:endParaRPr lang="ru-RU" sz="1512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39B23E-355B-4675-995B-62AF94DB60B3}"/>
              </a:ext>
            </a:extLst>
          </p:cNvPr>
          <p:cNvSpPr/>
          <p:nvPr/>
        </p:nvSpPr>
        <p:spPr>
          <a:xfrm>
            <a:off x="7466647" y="4475059"/>
            <a:ext cx="3610611" cy="16224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lIns="108867" tIns="54433" rIns="108867" bIns="54433">
            <a:spAutoFit/>
          </a:bodyPr>
          <a:lstStyle/>
          <a:p>
            <a:endParaRPr lang="ru-RU" sz="1134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Реконструкция </a:t>
            </a:r>
            <a:r>
              <a:rPr lang="ru-RU" sz="1512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Беловской</a:t>
            </a:r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ГРЭС (реконструкция турбин, химводоочистки и бакового хозяйства, модернизация насосной станции)</a:t>
            </a:r>
          </a:p>
          <a:p>
            <a:endParaRPr lang="ru-RU" sz="1134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1481FB-1855-47DB-9E4C-2A5DAB776C72}"/>
              </a:ext>
            </a:extLst>
          </p:cNvPr>
          <p:cNvSpPr/>
          <p:nvPr/>
        </p:nvSpPr>
        <p:spPr>
          <a:xfrm>
            <a:off x="7496229" y="3267249"/>
            <a:ext cx="3610612" cy="115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lIns="108867" tIns="54433" rIns="108867" bIns="54433">
            <a:spAutoFit/>
          </a:bodyPr>
          <a:lstStyle/>
          <a:p>
            <a:endParaRPr lang="ru-RU" sz="1134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Строительство теплотрассы от ПНС № 1 до ЦТП «МКУ-Сибирь-12.9» Ду300, 1450 м</a:t>
            </a:r>
          </a:p>
          <a:p>
            <a:endParaRPr lang="ru-RU" sz="1134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E2B1749-C475-4E9D-86C2-336F0358EEA3}"/>
              </a:ext>
            </a:extLst>
          </p:cNvPr>
          <p:cNvSpPr/>
          <p:nvPr/>
        </p:nvSpPr>
        <p:spPr>
          <a:xfrm>
            <a:off x="295985" y="1817618"/>
            <a:ext cx="3263413" cy="1506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lIns="108867" tIns="54433" rIns="108867" bIns="54433">
            <a:spAutoFit/>
          </a:bodyPr>
          <a:lstStyle/>
          <a:p>
            <a:endParaRPr lang="ru-RU" sz="1512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Строительство теплотрассы от </a:t>
            </a:r>
            <a:r>
              <a:rPr lang="ru-RU" sz="1512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Беловской</a:t>
            </a:r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ГРЭС до подкачивающей насосной станции</a:t>
            </a:r>
          </a:p>
          <a:p>
            <a:endParaRPr lang="ru-RU" sz="1512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95301F2-D1F3-4FF9-B8C1-C486E9A86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55" y="4084110"/>
            <a:ext cx="3078933" cy="1892645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11BB6AD-592E-49D6-8301-311B011BF310}"/>
              </a:ext>
            </a:extLst>
          </p:cNvPr>
          <p:cNvSpPr/>
          <p:nvPr/>
        </p:nvSpPr>
        <p:spPr>
          <a:xfrm>
            <a:off x="301722" y="3373687"/>
            <a:ext cx="3257676" cy="808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lIns="108867" tIns="54433" rIns="108867" bIns="54433">
            <a:spAutoFit/>
          </a:bodyPr>
          <a:lstStyle/>
          <a:p>
            <a:endParaRPr lang="ru-RU" sz="1512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Строительство ПНС № 1</a:t>
            </a:r>
          </a:p>
          <a:p>
            <a:endParaRPr lang="ru-RU" sz="1512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BBDB8F5-5A4D-4B2E-B271-FE6F83463BF4}"/>
              </a:ext>
            </a:extLst>
          </p:cNvPr>
          <p:cNvSpPr/>
          <p:nvPr/>
        </p:nvSpPr>
        <p:spPr>
          <a:xfrm>
            <a:off x="295985" y="4230580"/>
            <a:ext cx="3257676" cy="1040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lIns="108867" tIns="54433" rIns="108867" bIns="54433">
            <a:spAutoFit/>
          </a:bodyPr>
          <a:lstStyle/>
          <a:p>
            <a:endParaRPr lang="ru-RU" sz="1512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Строительство ПНС № 2 с функцией ЦТП «кв. 33»</a:t>
            </a:r>
          </a:p>
          <a:p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     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AB3D326-B800-46E7-9904-4143ADB71C01}"/>
              </a:ext>
            </a:extLst>
          </p:cNvPr>
          <p:cNvSpPr/>
          <p:nvPr/>
        </p:nvSpPr>
        <p:spPr>
          <a:xfrm>
            <a:off x="7466648" y="1294862"/>
            <a:ext cx="3640193" cy="924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lIns="108867" tIns="54433" rIns="108867" bIns="54433">
            <a:spAutoFit/>
          </a:bodyPr>
          <a:lstStyle/>
          <a:p>
            <a:endParaRPr lang="ru-RU" sz="1134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Строительство ЦТП «МКУ-Сибирь-12.9»</a:t>
            </a:r>
          </a:p>
          <a:p>
            <a:endParaRPr lang="ru-RU" sz="1134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681BDB0-9412-421B-9417-F04C54EA530C}"/>
              </a:ext>
            </a:extLst>
          </p:cNvPr>
          <p:cNvSpPr/>
          <p:nvPr/>
        </p:nvSpPr>
        <p:spPr>
          <a:xfrm>
            <a:off x="7496229" y="2312668"/>
            <a:ext cx="3610612" cy="924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lIns="108867" tIns="54433" rIns="108867" bIns="54433">
            <a:spAutoFit/>
          </a:bodyPr>
          <a:lstStyle/>
          <a:p>
            <a:endParaRPr lang="ru-RU" sz="1134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Строительство теплотрассы от ПНС № 1 до ЦТП «30 </a:t>
            </a:r>
            <a:r>
              <a:rPr lang="ru-RU" sz="1512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кв</a:t>
            </a:r>
            <a:r>
              <a:rPr lang="ru-RU" sz="1512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endParaRPr lang="ru-RU" sz="1134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67731E-32D7-4A53-8AA3-800F5A1F93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8" y="1555974"/>
            <a:ext cx="3421908" cy="2281272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Герб новый.jpeg">
            <a:extLst>
              <a:ext uri="{FF2B5EF4-FFF2-40B4-BE49-F238E27FC236}">
                <a16:creationId xmlns:a16="http://schemas.microsoft.com/office/drawing/2014/main" id="{D5863482-097D-415E-A108-9B56EBB689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" y="101171"/>
            <a:ext cx="595677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3167" y="4800362"/>
            <a:ext cx="1817409" cy="12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4" descr="https://ironstonemuseum.co.uk/assets/CIMMLogo.Tr_05_Symbol_NoPadding.png"/>
          <p:cNvSpPr>
            <a:spLocks noChangeAspect="1" noChangeArrowheads="1"/>
          </p:cNvSpPr>
          <p:nvPr/>
        </p:nvSpPr>
        <p:spPr bwMode="auto">
          <a:xfrm>
            <a:off x="156433" y="-143943"/>
            <a:ext cx="304753" cy="3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1800">
              <a:latin typeface="Lucida Sans Unicode" pitchFamily="34" charset="0"/>
            </a:endParaRP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62044" y="23184467"/>
            <a:ext cx="35092665" cy="3509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3A04126-7F19-46E8-9214-015CA4ACB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13493" y="843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370DDBD-F366-430F-A611-F00F52A761B7}"/>
              </a:ext>
            </a:extLst>
          </p:cNvPr>
          <p:cNvSpPr/>
          <p:nvPr/>
        </p:nvSpPr>
        <p:spPr>
          <a:xfrm>
            <a:off x="1120789" y="370943"/>
            <a:ext cx="759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Развитие коммунальной инфраструктуры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BF336B-7870-45F6-9C1A-5500C462895F}"/>
              </a:ext>
            </a:extLst>
          </p:cNvPr>
          <p:cNvSpPr/>
          <p:nvPr/>
        </p:nvSpPr>
        <p:spPr>
          <a:xfrm>
            <a:off x="678502" y="969916"/>
            <a:ext cx="698465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68" i="1" dirty="0">
                <a:solidFill>
                  <a:srgbClr val="002060"/>
                </a:solidFill>
                <a:latin typeface="Arial Black" panose="020B0A04020102020204" pitchFamily="34" charset="0"/>
              </a:rPr>
              <a:t>Модернизация системы </a:t>
            </a:r>
          </a:p>
          <a:p>
            <a:r>
              <a:rPr lang="ru-RU" sz="2268" i="1" dirty="0">
                <a:solidFill>
                  <a:srgbClr val="002060"/>
                </a:solidFill>
                <a:latin typeface="Arial Black" panose="020B0A04020102020204" pitchFamily="34" charset="0"/>
              </a:rPr>
              <a:t>водоснабжения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C062AF0-85D0-4D2E-A422-254805924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8610" r="84991" b="79011"/>
          <a:stretch/>
        </p:blipFill>
        <p:spPr bwMode="auto">
          <a:xfrm>
            <a:off x="623643" y="1936226"/>
            <a:ext cx="645069" cy="780388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E65DB3-1B4C-438E-9F05-4D9186B614DB}"/>
              </a:ext>
            </a:extLst>
          </p:cNvPr>
          <p:cNvSpPr/>
          <p:nvPr/>
        </p:nvSpPr>
        <p:spPr>
          <a:xfrm>
            <a:off x="1332669" y="1991977"/>
            <a:ext cx="3586497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9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Региональный проект «Чистая вода»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A3FE14-96C3-462A-8106-E40D278C2858}"/>
              </a:ext>
            </a:extLst>
          </p:cNvPr>
          <p:cNvSpPr/>
          <p:nvPr/>
        </p:nvSpPr>
        <p:spPr>
          <a:xfrm>
            <a:off x="5746662" y="2446257"/>
            <a:ext cx="5120580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90" i="1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Проектирование насосно-фильтровальной станции </a:t>
            </a:r>
          </a:p>
          <a:p>
            <a:r>
              <a:rPr lang="ru-RU" sz="1890" i="1" dirty="0">
                <a:solidFill>
                  <a:srgbClr val="002060"/>
                </a:solidFill>
                <a:latin typeface="Arial Black" panose="020B0A04020102020204" pitchFamily="34" charset="0"/>
              </a:rPr>
              <a:t>в поселке </a:t>
            </a:r>
            <a:r>
              <a:rPr lang="ru-RU" sz="189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Инской</a:t>
            </a:r>
            <a:endParaRPr lang="ru-RU" sz="189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6FB0CE5-F8B7-49F6-A17A-360C6A86CAA4}"/>
              </a:ext>
            </a:extLst>
          </p:cNvPr>
          <p:cNvSpPr/>
          <p:nvPr/>
        </p:nvSpPr>
        <p:spPr>
          <a:xfrm>
            <a:off x="236171" y="5089713"/>
            <a:ext cx="5524866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90" i="1" dirty="0">
                <a:solidFill>
                  <a:srgbClr val="002060"/>
                </a:solidFill>
                <a:latin typeface="Arial Black" panose="020B0A04020102020204" pitchFamily="34" charset="0"/>
              </a:rPr>
              <a:t>Завершение проекта по строительству магистрального водовода </a:t>
            </a:r>
          </a:p>
          <a:p>
            <a:r>
              <a:rPr lang="ru-RU" sz="1890" i="1" dirty="0">
                <a:solidFill>
                  <a:srgbClr val="002060"/>
                </a:solidFill>
                <a:latin typeface="Arial Black" panose="020B0A04020102020204" pitchFamily="34" charset="0"/>
              </a:rPr>
              <a:t>от 7 гидроузла до 3 микрорайона</a:t>
            </a:r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187A6FAF-A295-4695-B25A-2B6CD907E104}"/>
              </a:ext>
            </a:extLst>
          </p:cNvPr>
          <p:cNvSpPr/>
          <p:nvPr/>
        </p:nvSpPr>
        <p:spPr>
          <a:xfrm>
            <a:off x="5414374" y="1116538"/>
            <a:ext cx="3444696" cy="1082902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90" i="1" dirty="0">
                <a:solidFill>
                  <a:srgbClr val="C00000"/>
                </a:solidFill>
                <a:latin typeface="Arial Black" panose="020B0A04020102020204" pitchFamily="34" charset="0"/>
              </a:rPr>
              <a:t>Цель – обеспечение </a:t>
            </a:r>
            <a:r>
              <a:rPr lang="ru-RU" sz="189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беловчан</a:t>
            </a:r>
            <a:r>
              <a:rPr lang="ru-RU" sz="1890" i="1" dirty="0">
                <a:solidFill>
                  <a:srgbClr val="C00000"/>
                </a:solidFill>
                <a:latin typeface="Arial Black" panose="020B0A04020102020204" pitchFamily="34" charset="0"/>
              </a:rPr>
              <a:t> чистой водой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9DAC8FF-FF89-40B3-8289-3B331E5B9B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1"/>
          <a:stretch/>
        </p:blipFill>
        <p:spPr>
          <a:xfrm>
            <a:off x="1045219" y="2813240"/>
            <a:ext cx="3657107" cy="2269248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D701C6A-E6F7-4F6F-A256-6217917BE3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38" y="3497255"/>
            <a:ext cx="5417068" cy="2368805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 descr="Герб новый.jpeg">
            <a:extLst>
              <a:ext uri="{FF2B5EF4-FFF2-40B4-BE49-F238E27FC236}">
                <a16:creationId xmlns:a16="http://schemas.microsoft.com/office/drawing/2014/main" id="{594414F6-4701-4AF1-BA45-4947038AE0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" y="101171"/>
            <a:ext cx="595677" cy="9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56443CC-37EC-4BF5-B0A6-CC165B36D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 bwMode="auto">
          <a:xfrm>
            <a:off x="-13493" y="8433"/>
            <a:ext cx="11520311" cy="6480176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74229" y="2393508"/>
            <a:ext cx="5867234" cy="731892"/>
          </a:xfrm>
          <a:prstGeom prst="rect">
            <a:avLst/>
          </a:prstGeom>
          <a:noFill/>
        </p:spPr>
        <p:txBody>
          <a:bodyPr wrap="none" lIns="115214" tIns="57607" rIns="115214" bIns="57607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городе вырабатывается </a:t>
            </a: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около трети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электроэнергии Кузбасса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3604" y="2880047"/>
            <a:ext cx="6267859" cy="367213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342900">
              <a:buFont typeface="Wingdings" pitchFamily="2" charset="2"/>
              <a:buChar char="ü"/>
              <a:tabLst>
                <a:tab pos="6638925" algn="l"/>
              </a:tabLst>
            </a:pP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>Электрическая мощность – </a:t>
            </a: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1260 МВт</a:t>
            </a:r>
          </a:p>
          <a:p>
            <a:pPr marL="609600" indent="-342900">
              <a:buFont typeface="Wingdings" pitchFamily="2" charset="2"/>
              <a:buChar char="ü"/>
              <a:tabLst>
                <a:tab pos="6638925" algn="l"/>
              </a:tabLst>
            </a:pPr>
            <a:endParaRPr lang="ru-RU" sz="1000" dirty="0">
              <a:solidFill>
                <a:schemeClr val="bg1"/>
              </a:solidFill>
              <a:latin typeface="Arial Black" pitchFamily="34" charset="0"/>
            </a:endParaRPr>
          </a:p>
          <a:p>
            <a:pPr marL="609600" indent="-342900">
              <a:buFont typeface="Wingdings" pitchFamily="2" charset="2"/>
              <a:buChar char="ü"/>
              <a:tabLst>
                <a:tab pos="6638925" algn="l"/>
              </a:tabLst>
            </a:pP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>В 2014 году введено в эксплуатацию </a:t>
            </a:r>
          </a:p>
          <a:p>
            <a:pPr marL="266700">
              <a:tabLst>
                <a:tab pos="6638925" algn="l"/>
              </a:tabLst>
            </a:pP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>    сразу два новых энергоблока</a:t>
            </a:r>
          </a:p>
          <a:p>
            <a:pPr marL="609600" indent="-342900">
              <a:buFont typeface="Wingdings" pitchFamily="2" charset="2"/>
              <a:buChar char="ü"/>
            </a:pPr>
            <a:endParaRPr lang="ru-RU" sz="1000" dirty="0">
              <a:solidFill>
                <a:schemeClr val="bg1"/>
              </a:solidFill>
              <a:latin typeface="Arial Black" pitchFamily="34" charset="0"/>
            </a:endParaRPr>
          </a:p>
          <a:p>
            <a:pPr marL="609600" indent="-342900">
              <a:buFont typeface="Wingdings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>Реконструкция котлов и </a:t>
            </a:r>
            <a:r>
              <a:rPr lang="ru-RU" sz="1800" dirty="0" err="1">
                <a:solidFill>
                  <a:schemeClr val="bg1"/>
                </a:solidFill>
                <a:latin typeface="Arial Black" pitchFamily="34" charset="0"/>
              </a:rPr>
              <a:t>золоотвала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  <a:p>
            <a:pPr marL="609600" indent="-342900">
              <a:buFont typeface="Wingdings" pitchFamily="2" charset="2"/>
              <a:buChar char="ü"/>
            </a:pPr>
            <a:endParaRPr lang="ru-RU" sz="1000" dirty="0">
              <a:solidFill>
                <a:schemeClr val="bg1"/>
              </a:solidFill>
              <a:latin typeface="Arial Black" pitchFamily="34" charset="0"/>
            </a:endParaRPr>
          </a:p>
          <a:p>
            <a:pPr marL="609600" indent="-342900">
              <a:buFont typeface="Wingdings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>Монтаж новой автоматической системы управления техническими процессами</a:t>
            </a:r>
          </a:p>
          <a:p>
            <a:pPr marL="609600" indent="-342900">
              <a:buFont typeface="Wingdings" pitchFamily="2" charset="2"/>
              <a:buChar char="ü"/>
            </a:pPr>
            <a:endParaRPr lang="ru-RU" sz="1000" dirty="0">
              <a:solidFill>
                <a:schemeClr val="bg1"/>
              </a:solidFill>
              <a:latin typeface="Arial Black" pitchFamily="34" charset="0"/>
            </a:endParaRPr>
          </a:p>
          <a:p>
            <a:pPr marL="609600" indent="-342900">
              <a:buFont typeface="Wingdings" pitchFamily="2" charset="2"/>
              <a:buChar char="ü"/>
            </a:pP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700</a:t>
            </a: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рабочих мест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Picture 2" descr="C:\Users\spec-oit.ABGO\Desktop\пресс-релизы культура\Беловская ГРЭС_11.jpg">
            <a:extLst>
              <a:ext uri="{FF2B5EF4-FFF2-40B4-BE49-F238E27FC236}">
                <a16:creationId xmlns:a16="http://schemas.microsoft.com/office/drawing/2014/main" id="{0B06E223-BB68-4515-AFF6-D485F149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437" y="1478008"/>
            <a:ext cx="4952928" cy="27767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https://img.vashgorod.ru/uploads/images/news/3c288f9025ad37c76e9325512e901b40.jpg">
            <a:extLst>
              <a:ext uri="{FF2B5EF4-FFF2-40B4-BE49-F238E27FC236}">
                <a16:creationId xmlns:a16="http://schemas.microsoft.com/office/drawing/2014/main" id="{2ECFD5FA-DBB3-4451-8250-52AD1A344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21676" r="3951" b="24225"/>
          <a:stretch/>
        </p:blipFill>
        <p:spPr bwMode="auto">
          <a:xfrm>
            <a:off x="484596" y="4973238"/>
            <a:ext cx="3031520" cy="100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3F1BB3-5B25-4EE3-8AFC-8394F75C2B82}"/>
              </a:ext>
            </a:extLst>
          </p:cNvPr>
          <p:cNvSpPr/>
          <p:nvPr/>
        </p:nvSpPr>
        <p:spPr>
          <a:xfrm>
            <a:off x="1120789" y="370943"/>
            <a:ext cx="759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Развитие коммунальной инфраструктуры</a:t>
            </a:r>
          </a:p>
        </p:txBody>
      </p:sp>
      <p:pic>
        <p:nvPicPr>
          <p:cNvPr id="18" name="Рисунок 17" descr="Герб новый.jpeg">
            <a:extLst>
              <a:ext uri="{FF2B5EF4-FFF2-40B4-BE49-F238E27FC236}">
                <a16:creationId xmlns:a16="http://schemas.microsoft.com/office/drawing/2014/main" id="{D5C1EEB1-6867-406E-807E-43A7E49C2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" y="101171"/>
            <a:ext cx="595677" cy="987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7295" y="1061832"/>
            <a:ext cx="5312595" cy="1270501"/>
          </a:xfrm>
          <a:prstGeom prst="rect">
            <a:avLst/>
          </a:prstGeom>
          <a:noFill/>
        </p:spPr>
        <p:txBody>
          <a:bodyPr wrap="none" lIns="115214" tIns="57607" rIns="115214" bIns="57607" rtlCol="0">
            <a:spAutoFit/>
          </a:bodyPr>
          <a:lstStyle/>
          <a:p>
            <a:r>
              <a:rPr lang="ru-RU" sz="25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Одна из крупнейших </a:t>
            </a:r>
          </a:p>
          <a:p>
            <a:r>
              <a:rPr lang="ru-RU" sz="25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угольных электростанций </a:t>
            </a:r>
          </a:p>
          <a:p>
            <a:r>
              <a:rPr lang="ru-RU" sz="25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Кузбасса – </a:t>
            </a:r>
            <a:r>
              <a:rPr lang="ru-RU" sz="2500" b="1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Беловская</a:t>
            </a:r>
            <a:r>
              <a:rPr lang="ru-RU" sz="25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ГРЭС</a:t>
            </a:r>
          </a:p>
        </p:txBody>
      </p:sp>
    </p:spTree>
    <p:extLst>
      <p:ext uri="{BB962C8B-B14F-4D97-AF65-F5344CB8AC3E}">
        <p14:creationId xmlns:p14="http://schemas.microsoft.com/office/powerpoint/2010/main" val="40719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5944</TotalTime>
  <Words>711</Words>
  <Application>Microsoft Office PowerPoint</Application>
  <PresentationFormat>Произвольный</PresentationFormat>
  <Paragraphs>185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Lucida Sans Unicode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поддержки для инвесторов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Начальник ПЭО</cp:lastModifiedBy>
  <cp:revision>734</cp:revision>
  <cp:lastPrinted>2019-08-14T08:15:30Z</cp:lastPrinted>
  <dcterms:created xsi:type="dcterms:W3CDTF">2018-10-19T07:56:24Z</dcterms:created>
  <dcterms:modified xsi:type="dcterms:W3CDTF">2021-04-07T03:34:16Z</dcterms:modified>
</cp:coreProperties>
</file>