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7" r:id="rId3"/>
    <p:sldId id="261" r:id="rId4"/>
    <p:sldId id="277" r:id="rId5"/>
    <p:sldId id="274" r:id="rId6"/>
    <p:sldId id="269" r:id="rId7"/>
    <p:sldId id="275" r:id="rId8"/>
    <p:sldId id="276" r:id="rId9"/>
    <p:sldId id="260" r:id="rId10"/>
    <p:sldId id="270" r:id="rId11"/>
    <p:sldId id="266" r:id="rId12"/>
  </p:sldIdLst>
  <p:sldSz cx="11522075" cy="6480175"/>
  <p:notesSz cx="6794500" cy="9906000"/>
  <p:defaultTextStyle>
    <a:defPPr>
      <a:defRPr lang="ru-RU"/>
    </a:defPPr>
    <a:lvl1pPr marL="0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1241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2482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3723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44964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56205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67446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78687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89928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41">
          <p15:clr>
            <a:srgbClr val="A4A3A4"/>
          </p15:clr>
        </p15:guide>
        <p15:guide id="2" pos="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970B5"/>
    <a:srgbClr val="3D6595"/>
    <a:srgbClr val="335D6A"/>
    <a:srgbClr val="2A5243"/>
    <a:srgbClr val="3B455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564" y="-90"/>
      </p:cViewPr>
      <p:guideLst>
        <p:guide orient="horz" pos="2041"/>
        <p:guide pos="6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8.6926273562976927E-2"/>
          <c:y val="3.7169283187675997E-2"/>
          <c:w val="0.77189849796579624"/>
          <c:h val="0.6433997627770936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min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до реализации проекта </c:v>
                </c:pt>
                <c:pt idx="1">
                  <c:v>после реализации проекта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246</c:v>
                </c:pt>
                <c:pt idx="1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0D3-40C7-8223-36E30AEE85B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max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до реализации проекта </c:v>
                </c:pt>
                <c:pt idx="1">
                  <c:v>после реализации проекта 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470</c:v>
                </c:pt>
                <c:pt idx="1">
                  <c:v>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0D3-40C7-8223-36E30AEE85B5}"/>
            </c:ext>
          </c:extLst>
        </c:ser>
        <c:axId val="146549760"/>
        <c:axId val="146576128"/>
      </c:barChart>
      <c:catAx>
        <c:axId val="146549760"/>
        <c:scaling>
          <c:orientation val="minMax"/>
        </c:scaling>
        <c:axPos val="b"/>
        <c:numFmt formatCode="General" sourceLinked="0"/>
        <c:tickLblPos val="nextTo"/>
        <c:crossAx val="146576128"/>
        <c:crosses val="autoZero"/>
        <c:auto val="1"/>
        <c:lblAlgn val="ctr"/>
        <c:lblOffset val="100"/>
      </c:catAx>
      <c:valAx>
        <c:axId val="146576128"/>
        <c:scaling>
          <c:orientation val="minMax"/>
        </c:scaling>
        <c:axPos val="l"/>
        <c:majorGridlines/>
        <c:numFmt formatCode="General" sourceLinked="1"/>
        <c:tickLblPos val="nextTo"/>
        <c:crossAx val="146549760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8.6926273562976913E-2"/>
          <c:y val="3.7169283187675983E-2"/>
          <c:w val="0.77189849796579646"/>
          <c:h val="0.6433997627770936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min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до реализации проекта </c:v>
                </c:pt>
                <c:pt idx="1">
                  <c:v>после реализации проекта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95C-4B3D-A780-D85E0BA64FC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max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до реализации проекта </c:v>
                </c:pt>
                <c:pt idx="1">
                  <c:v>после реализации проекта 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15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95C-4B3D-A780-D85E0BA64FC0}"/>
            </c:ext>
          </c:extLst>
        </c:ser>
        <c:axId val="146032512"/>
        <c:axId val="146034048"/>
      </c:barChart>
      <c:catAx>
        <c:axId val="146032512"/>
        <c:scaling>
          <c:orientation val="minMax"/>
        </c:scaling>
        <c:axPos val="b"/>
        <c:numFmt formatCode="General" sourceLinked="0"/>
        <c:tickLblPos val="nextTo"/>
        <c:crossAx val="146034048"/>
        <c:crosses val="autoZero"/>
        <c:auto val="1"/>
        <c:lblAlgn val="ctr"/>
        <c:lblOffset val="100"/>
      </c:catAx>
      <c:valAx>
        <c:axId val="146034048"/>
        <c:scaling>
          <c:orientation val="minMax"/>
        </c:scaling>
        <c:axPos val="l"/>
        <c:majorGridlines/>
        <c:numFmt formatCode="General" sourceLinked="1"/>
        <c:tickLblPos val="nextTo"/>
        <c:crossAx val="14603251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F0EBD2-A18F-4CF2-9BCF-70EA8C4B594C}" type="doc">
      <dgm:prSet loTypeId="urn:microsoft.com/office/officeart/2005/8/layout/pyramid1" loCatId="pyramid" qsTypeId="urn:microsoft.com/office/officeart/2005/8/quickstyle/simple1" qsCatId="simple" csTypeId="urn:microsoft.com/office/officeart/2005/8/colors/accent2_3" csCatId="accent2" phldr="1"/>
      <dgm:spPr/>
    </dgm:pt>
    <dgm:pt modelId="{C9B900E0-D426-45C4-A2B5-8B2BB5F181FE}">
      <dgm:prSet phldrT="[Текст]" custT="1"/>
      <dgm:spPr>
        <a:solidFill>
          <a:srgbClr val="FF0000"/>
        </a:solidFill>
      </dgm:spPr>
      <dgm:t>
        <a:bodyPr/>
        <a:lstStyle/>
        <a:p>
          <a:pPr algn="ctr"/>
          <a:endParaRPr lang="ru-RU" sz="1800" dirty="0">
            <a:solidFill>
              <a:schemeClr val="bg1"/>
            </a:solidFill>
          </a:endParaRPr>
        </a:p>
      </dgm:t>
    </dgm:pt>
    <dgm:pt modelId="{FE56559E-FD49-44A7-8F0E-A0632BD308C0}" type="parTrans" cxnId="{58F5A05D-B1CC-4FB8-9F44-79E7025F1FF0}">
      <dgm:prSet/>
      <dgm:spPr/>
      <dgm:t>
        <a:bodyPr/>
        <a:lstStyle/>
        <a:p>
          <a:endParaRPr lang="ru-RU"/>
        </a:p>
      </dgm:t>
    </dgm:pt>
    <dgm:pt modelId="{C2F1C5BF-AC11-42BA-9964-EEF0D9D929EE}" type="sibTrans" cxnId="{58F5A05D-B1CC-4FB8-9F44-79E7025F1FF0}">
      <dgm:prSet/>
      <dgm:spPr/>
      <dgm:t>
        <a:bodyPr/>
        <a:lstStyle/>
        <a:p>
          <a:endParaRPr lang="ru-RU"/>
        </a:p>
      </dgm:t>
    </dgm:pt>
    <dgm:pt modelId="{B86CDF36-F5C3-4C46-B90C-B494F3E10A93}">
      <dgm:prSet phldrT="[Текст]" custT="1"/>
      <dgm:spPr>
        <a:solidFill>
          <a:srgbClr val="FFFF00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Уровень организации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6D3918-1592-42FB-A128-4E9A091053FE}" type="parTrans" cxnId="{9FC6EE7F-DC8A-4977-A00A-3CA8040895CC}">
      <dgm:prSet/>
      <dgm:spPr/>
      <dgm:t>
        <a:bodyPr/>
        <a:lstStyle/>
        <a:p>
          <a:endParaRPr lang="ru-RU"/>
        </a:p>
      </dgm:t>
    </dgm:pt>
    <dgm:pt modelId="{3F189079-FE98-4872-B9E2-3CB0A734EC5D}" type="sibTrans" cxnId="{9FC6EE7F-DC8A-4977-A00A-3CA8040895CC}">
      <dgm:prSet/>
      <dgm:spPr/>
      <dgm:t>
        <a:bodyPr/>
        <a:lstStyle/>
        <a:p>
          <a:endParaRPr lang="ru-RU"/>
        </a:p>
      </dgm:t>
    </dgm:pt>
    <dgm:pt modelId="{36182D75-0D07-42E4-9844-61F868A4C791}">
      <dgm:prSet phldrT="[Текст]" custT="1"/>
      <dgm:spPr>
        <a:solidFill>
          <a:srgbClr val="92D050"/>
        </a:solidFill>
      </dgm:spPr>
      <dgm:t>
        <a:bodyPr/>
        <a:lstStyle/>
        <a:p>
          <a:pPr algn="ctr">
            <a:spcAft>
              <a:spcPts val="0"/>
            </a:spcAft>
          </a:pPr>
          <a:endParaRPr lang="ru-RU" sz="12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5210EA-ED57-4F91-85FB-6F7508AA5863}" type="sibTrans" cxnId="{F0CEF281-0EF4-4D34-AD12-3340A15F08D5}">
      <dgm:prSet/>
      <dgm:spPr/>
      <dgm:t>
        <a:bodyPr/>
        <a:lstStyle/>
        <a:p>
          <a:endParaRPr lang="ru-RU"/>
        </a:p>
      </dgm:t>
    </dgm:pt>
    <dgm:pt modelId="{EBFEA34C-734E-4F74-8973-A1CA60688441}" type="parTrans" cxnId="{F0CEF281-0EF4-4D34-AD12-3340A15F08D5}">
      <dgm:prSet/>
      <dgm:spPr/>
      <dgm:t>
        <a:bodyPr/>
        <a:lstStyle/>
        <a:p>
          <a:endParaRPr lang="ru-RU"/>
        </a:p>
      </dgm:t>
    </dgm:pt>
    <dgm:pt modelId="{999A257B-F11E-480B-AFA6-53D1676E5A07}" type="pres">
      <dgm:prSet presAssocID="{28F0EBD2-A18F-4CF2-9BCF-70EA8C4B594C}" presName="Name0" presStyleCnt="0">
        <dgm:presLayoutVars>
          <dgm:dir/>
          <dgm:animLvl val="lvl"/>
          <dgm:resizeHandles val="exact"/>
        </dgm:presLayoutVars>
      </dgm:prSet>
      <dgm:spPr/>
    </dgm:pt>
    <dgm:pt modelId="{72B52AA4-8BA2-46BF-B9F6-00E40076FB14}" type="pres">
      <dgm:prSet presAssocID="{C9B900E0-D426-45C4-A2B5-8B2BB5F181FE}" presName="Name8" presStyleCnt="0"/>
      <dgm:spPr/>
    </dgm:pt>
    <dgm:pt modelId="{0CE8EE97-4C8F-47BC-A301-AB117A614965}" type="pres">
      <dgm:prSet presAssocID="{C9B900E0-D426-45C4-A2B5-8B2BB5F181FE}" presName="level" presStyleLbl="node1" presStyleIdx="0" presStyleCnt="3" custScaleX="99204" custScaleY="30180" custLinFactNeighborX="760" custLinFactNeighborY="27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CA168-F193-4C2B-9203-6CBCFB3580A3}" type="pres">
      <dgm:prSet presAssocID="{C9B900E0-D426-45C4-A2B5-8B2BB5F181F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9EC0D6-635D-43BA-8AAF-FC6B375E5ED4}" type="pres">
      <dgm:prSet presAssocID="{36182D75-0D07-42E4-9844-61F868A4C791}" presName="Name8" presStyleCnt="0"/>
      <dgm:spPr/>
    </dgm:pt>
    <dgm:pt modelId="{122B7139-0138-49D8-8DB0-4447B8087331}" type="pres">
      <dgm:prSet presAssocID="{36182D75-0D07-42E4-9844-61F868A4C791}" presName="level" presStyleLbl="node1" presStyleIdx="1" presStyleCnt="3" custScaleX="98201" custScaleY="23859" custLinFactNeighborX="359" custLinFactNeighborY="187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B8D4BE-D648-49F4-90A2-D851D83B668B}" type="pres">
      <dgm:prSet presAssocID="{36182D75-0D07-42E4-9844-61F868A4C79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A29E51-5F14-4B0E-95E3-861990C52AEE}" type="pres">
      <dgm:prSet presAssocID="{B86CDF36-F5C3-4C46-B90C-B494F3E10A93}" presName="Name8" presStyleCnt="0"/>
      <dgm:spPr/>
    </dgm:pt>
    <dgm:pt modelId="{E19A0B72-7355-472F-9224-BC335FB279B6}" type="pres">
      <dgm:prSet presAssocID="{B86CDF36-F5C3-4C46-B90C-B494F3E10A93}" presName="level" presStyleLbl="node1" presStyleIdx="2" presStyleCnt="3" custScaleY="39913" custLinFactNeighborY="82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C1C424-7A9A-4750-A6E9-CB5181075643}" type="pres">
      <dgm:prSet presAssocID="{B86CDF36-F5C3-4C46-B90C-B494F3E10A9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F5A05D-B1CC-4FB8-9F44-79E7025F1FF0}" srcId="{28F0EBD2-A18F-4CF2-9BCF-70EA8C4B594C}" destId="{C9B900E0-D426-45C4-A2B5-8B2BB5F181FE}" srcOrd="0" destOrd="0" parTransId="{FE56559E-FD49-44A7-8F0E-A0632BD308C0}" sibTransId="{C2F1C5BF-AC11-42BA-9964-EEF0D9D929EE}"/>
    <dgm:cxn modelId="{589A142E-FBB0-4322-B139-AAEECF009636}" type="presOf" srcId="{B86CDF36-F5C3-4C46-B90C-B494F3E10A93}" destId="{3DC1C424-7A9A-4750-A6E9-CB5181075643}" srcOrd="1" destOrd="0" presId="urn:microsoft.com/office/officeart/2005/8/layout/pyramid1"/>
    <dgm:cxn modelId="{88DA69C6-7A80-46FF-8FBB-3C2062CE01AC}" type="presOf" srcId="{C9B900E0-D426-45C4-A2B5-8B2BB5F181FE}" destId="{698CA168-F193-4C2B-9203-6CBCFB3580A3}" srcOrd="1" destOrd="0" presId="urn:microsoft.com/office/officeart/2005/8/layout/pyramid1"/>
    <dgm:cxn modelId="{0438FD54-ED3D-49E2-B630-256F290E5970}" type="presOf" srcId="{36182D75-0D07-42E4-9844-61F868A4C791}" destId="{122B7139-0138-49D8-8DB0-4447B8087331}" srcOrd="0" destOrd="0" presId="urn:microsoft.com/office/officeart/2005/8/layout/pyramid1"/>
    <dgm:cxn modelId="{CABE5DFB-36B7-4BDB-A048-FA5F69CF4EDF}" type="presOf" srcId="{36182D75-0D07-42E4-9844-61F868A4C791}" destId="{E6B8D4BE-D648-49F4-90A2-D851D83B668B}" srcOrd="1" destOrd="0" presId="urn:microsoft.com/office/officeart/2005/8/layout/pyramid1"/>
    <dgm:cxn modelId="{F0CEF281-0EF4-4D34-AD12-3340A15F08D5}" srcId="{28F0EBD2-A18F-4CF2-9BCF-70EA8C4B594C}" destId="{36182D75-0D07-42E4-9844-61F868A4C791}" srcOrd="1" destOrd="0" parTransId="{EBFEA34C-734E-4F74-8973-A1CA60688441}" sibTransId="{6B5210EA-ED57-4F91-85FB-6F7508AA5863}"/>
    <dgm:cxn modelId="{9FC6EE7F-DC8A-4977-A00A-3CA8040895CC}" srcId="{28F0EBD2-A18F-4CF2-9BCF-70EA8C4B594C}" destId="{B86CDF36-F5C3-4C46-B90C-B494F3E10A93}" srcOrd="2" destOrd="0" parTransId="{8B6D3918-1592-42FB-A128-4E9A091053FE}" sibTransId="{3F189079-FE98-4872-B9E2-3CB0A734EC5D}"/>
    <dgm:cxn modelId="{4733551F-E893-4481-8E65-33E6C4F8DA8F}" type="presOf" srcId="{B86CDF36-F5C3-4C46-B90C-B494F3E10A93}" destId="{E19A0B72-7355-472F-9224-BC335FB279B6}" srcOrd="0" destOrd="0" presId="urn:microsoft.com/office/officeart/2005/8/layout/pyramid1"/>
    <dgm:cxn modelId="{466227EB-34F7-4FF6-859F-593872D247FC}" type="presOf" srcId="{28F0EBD2-A18F-4CF2-9BCF-70EA8C4B594C}" destId="{999A257B-F11E-480B-AFA6-53D1676E5A07}" srcOrd="0" destOrd="0" presId="urn:microsoft.com/office/officeart/2005/8/layout/pyramid1"/>
    <dgm:cxn modelId="{B9EC42F8-2083-445F-8EAF-4D4C322610E4}" type="presOf" srcId="{C9B900E0-D426-45C4-A2B5-8B2BB5F181FE}" destId="{0CE8EE97-4C8F-47BC-A301-AB117A614965}" srcOrd="0" destOrd="0" presId="urn:microsoft.com/office/officeart/2005/8/layout/pyramid1"/>
    <dgm:cxn modelId="{6D79B200-E7CA-4022-B178-EC4C4143DA2B}" type="presParOf" srcId="{999A257B-F11E-480B-AFA6-53D1676E5A07}" destId="{72B52AA4-8BA2-46BF-B9F6-00E40076FB14}" srcOrd="0" destOrd="0" presId="urn:microsoft.com/office/officeart/2005/8/layout/pyramid1"/>
    <dgm:cxn modelId="{3BE203F1-060B-4BC3-A269-1E9C59B2EB69}" type="presParOf" srcId="{72B52AA4-8BA2-46BF-B9F6-00E40076FB14}" destId="{0CE8EE97-4C8F-47BC-A301-AB117A614965}" srcOrd="0" destOrd="0" presId="urn:microsoft.com/office/officeart/2005/8/layout/pyramid1"/>
    <dgm:cxn modelId="{3757E026-DCCE-4D6F-9465-64B9FA68F729}" type="presParOf" srcId="{72B52AA4-8BA2-46BF-B9F6-00E40076FB14}" destId="{698CA168-F193-4C2B-9203-6CBCFB3580A3}" srcOrd="1" destOrd="0" presId="urn:microsoft.com/office/officeart/2005/8/layout/pyramid1"/>
    <dgm:cxn modelId="{01252B06-18B1-45B2-A20F-B6470C2F332B}" type="presParOf" srcId="{999A257B-F11E-480B-AFA6-53D1676E5A07}" destId="{789EC0D6-635D-43BA-8AAF-FC6B375E5ED4}" srcOrd="1" destOrd="0" presId="urn:microsoft.com/office/officeart/2005/8/layout/pyramid1"/>
    <dgm:cxn modelId="{CDA78807-7CA2-4608-99E1-593F04315F55}" type="presParOf" srcId="{789EC0D6-635D-43BA-8AAF-FC6B375E5ED4}" destId="{122B7139-0138-49D8-8DB0-4447B8087331}" srcOrd="0" destOrd="0" presId="urn:microsoft.com/office/officeart/2005/8/layout/pyramid1"/>
    <dgm:cxn modelId="{D99164F1-3577-4344-B89D-DA80BC3973CC}" type="presParOf" srcId="{789EC0D6-635D-43BA-8AAF-FC6B375E5ED4}" destId="{E6B8D4BE-D648-49F4-90A2-D851D83B668B}" srcOrd="1" destOrd="0" presId="urn:microsoft.com/office/officeart/2005/8/layout/pyramid1"/>
    <dgm:cxn modelId="{5471F462-E43A-4B73-859E-D552D9ADF1A1}" type="presParOf" srcId="{999A257B-F11E-480B-AFA6-53D1676E5A07}" destId="{68A29E51-5F14-4B0E-95E3-861990C52AEE}" srcOrd="2" destOrd="0" presId="urn:microsoft.com/office/officeart/2005/8/layout/pyramid1"/>
    <dgm:cxn modelId="{F2905BE9-6DE1-454E-954A-48E4F8A177DC}" type="presParOf" srcId="{68A29E51-5F14-4B0E-95E3-861990C52AEE}" destId="{E19A0B72-7355-472F-9224-BC335FB279B6}" srcOrd="0" destOrd="0" presId="urn:microsoft.com/office/officeart/2005/8/layout/pyramid1"/>
    <dgm:cxn modelId="{5B178DB2-2DE3-4D7C-A1CC-0E40359B06CD}" type="presParOf" srcId="{68A29E51-5F14-4B0E-95E3-861990C52AEE}" destId="{3DC1C424-7A9A-4750-A6E9-CB5181075643}" srcOrd="1" destOrd="0" presId="urn:microsoft.com/office/officeart/2005/8/layout/pyramid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E8EE97-4C8F-47BC-A301-AB117A614965}">
      <dsp:nvSpPr>
        <dsp:cNvPr id="0" name=""/>
        <dsp:cNvSpPr/>
      </dsp:nvSpPr>
      <dsp:spPr>
        <a:xfrm>
          <a:off x="1091230" y="250888"/>
          <a:ext cx="1013516" cy="1895956"/>
        </a:xfrm>
        <a:prstGeom prst="trapezoid">
          <a:avLst>
            <a:gd name="adj" fmla="val 50401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solidFill>
              <a:schemeClr val="bg1"/>
            </a:solidFill>
          </a:endParaRPr>
        </a:p>
      </dsp:txBody>
      <dsp:txXfrm>
        <a:off x="1091230" y="250888"/>
        <a:ext cx="1013516" cy="1895956"/>
      </dsp:txXfrm>
    </dsp:sp>
    <dsp:sp modelId="{122B7139-0138-49D8-8DB0-4447B8087331}">
      <dsp:nvSpPr>
        <dsp:cNvPr id="0" name=""/>
        <dsp:cNvSpPr/>
      </dsp:nvSpPr>
      <dsp:spPr>
        <a:xfrm>
          <a:off x="698586" y="2216312"/>
          <a:ext cx="1796410" cy="1498861"/>
        </a:xfrm>
        <a:prstGeom prst="trapezoid">
          <a:avLst>
            <a:gd name="adj" fmla="val 25313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2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12958" y="2216312"/>
        <a:ext cx="1167666" cy="1498861"/>
      </dsp:txXfrm>
    </dsp:sp>
    <dsp:sp modelId="{E19A0B72-7355-472F-9224-BC335FB279B6}">
      <dsp:nvSpPr>
        <dsp:cNvPr id="0" name=""/>
        <dsp:cNvSpPr/>
      </dsp:nvSpPr>
      <dsp:spPr>
        <a:xfrm>
          <a:off x="0" y="3774762"/>
          <a:ext cx="3180449" cy="2507399"/>
        </a:xfrm>
        <a:prstGeom prst="trapezoid">
          <a:avLst>
            <a:gd name="adj" fmla="val 25313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Уровень организации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6578" y="3774762"/>
        <a:ext cx="2067291" cy="25073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B585C-88B3-495B-A8AC-0C366E247054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27E1B-51FF-4EC2-97F9-EC9131212E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5011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4156" y="2013055"/>
            <a:ext cx="9793764" cy="13890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8311" y="3672099"/>
            <a:ext cx="8065453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1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2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3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4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6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7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8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9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914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8778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69759" y="273008"/>
            <a:ext cx="3030547" cy="580515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4122" y="273008"/>
            <a:ext cx="8903603" cy="580515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9930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903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164" y="4164113"/>
            <a:ext cx="9793764" cy="128703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0164" y="2746575"/>
            <a:ext cx="9793764" cy="141753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12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24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37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49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62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67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786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899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499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4122" y="1587043"/>
            <a:ext cx="5967074" cy="449112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33232" y="1587043"/>
            <a:ext cx="5967075" cy="449112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3136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1450540"/>
            <a:ext cx="5090917" cy="60451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241" indent="0">
              <a:buNone/>
              <a:defRPr sz="2200" b="1"/>
            </a:lvl2pPr>
            <a:lvl3pPr marL="1022482" indent="0">
              <a:buNone/>
              <a:defRPr sz="2000" b="1"/>
            </a:lvl3pPr>
            <a:lvl4pPr marL="1533723" indent="0">
              <a:buNone/>
              <a:defRPr sz="1800" b="1"/>
            </a:lvl4pPr>
            <a:lvl5pPr marL="2044964" indent="0">
              <a:buNone/>
              <a:defRPr sz="1800" b="1"/>
            </a:lvl5pPr>
            <a:lvl6pPr marL="2556205" indent="0">
              <a:buNone/>
              <a:defRPr sz="1800" b="1"/>
            </a:lvl6pPr>
            <a:lvl7pPr marL="3067446" indent="0">
              <a:buNone/>
              <a:defRPr sz="1800" b="1"/>
            </a:lvl7pPr>
            <a:lvl8pPr marL="3578687" indent="0">
              <a:buNone/>
              <a:defRPr sz="1800" b="1"/>
            </a:lvl8pPr>
            <a:lvl9pPr marL="408992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6104" y="2055056"/>
            <a:ext cx="5090917" cy="3733601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53055" y="1450540"/>
            <a:ext cx="5092917" cy="60451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241" indent="0">
              <a:buNone/>
              <a:defRPr sz="2200" b="1"/>
            </a:lvl2pPr>
            <a:lvl3pPr marL="1022482" indent="0">
              <a:buNone/>
              <a:defRPr sz="2000" b="1"/>
            </a:lvl3pPr>
            <a:lvl4pPr marL="1533723" indent="0">
              <a:buNone/>
              <a:defRPr sz="1800" b="1"/>
            </a:lvl4pPr>
            <a:lvl5pPr marL="2044964" indent="0">
              <a:buNone/>
              <a:defRPr sz="1800" b="1"/>
            </a:lvl5pPr>
            <a:lvl6pPr marL="2556205" indent="0">
              <a:buNone/>
              <a:defRPr sz="1800" b="1"/>
            </a:lvl6pPr>
            <a:lvl7pPr marL="3067446" indent="0">
              <a:buNone/>
              <a:defRPr sz="1800" b="1"/>
            </a:lvl7pPr>
            <a:lvl8pPr marL="3578687" indent="0">
              <a:buNone/>
              <a:defRPr sz="1800" b="1"/>
            </a:lvl8pPr>
            <a:lvl9pPr marL="408992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53055" y="2055056"/>
            <a:ext cx="5092917" cy="3733601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4931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1887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380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6" y="258007"/>
            <a:ext cx="3790683" cy="109803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4811" y="258008"/>
            <a:ext cx="6441160" cy="553065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6106" y="1356038"/>
            <a:ext cx="3790683" cy="4432620"/>
          </a:xfrm>
        </p:spPr>
        <p:txBody>
          <a:bodyPr/>
          <a:lstStyle>
            <a:lvl1pPr marL="0" indent="0">
              <a:buNone/>
              <a:defRPr sz="1600"/>
            </a:lvl1pPr>
            <a:lvl2pPr marL="511241" indent="0">
              <a:buNone/>
              <a:defRPr sz="1300"/>
            </a:lvl2pPr>
            <a:lvl3pPr marL="1022482" indent="0">
              <a:buNone/>
              <a:defRPr sz="1100"/>
            </a:lvl3pPr>
            <a:lvl4pPr marL="1533723" indent="0">
              <a:buNone/>
              <a:defRPr sz="1000"/>
            </a:lvl4pPr>
            <a:lvl5pPr marL="2044964" indent="0">
              <a:buNone/>
              <a:defRPr sz="1000"/>
            </a:lvl5pPr>
            <a:lvl6pPr marL="2556205" indent="0">
              <a:buNone/>
              <a:defRPr sz="1000"/>
            </a:lvl6pPr>
            <a:lvl7pPr marL="3067446" indent="0">
              <a:buNone/>
              <a:defRPr sz="1000"/>
            </a:lvl7pPr>
            <a:lvl8pPr marL="3578687" indent="0">
              <a:buNone/>
              <a:defRPr sz="1000"/>
            </a:lvl8pPr>
            <a:lvl9pPr marL="408992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7074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8407" y="4536123"/>
            <a:ext cx="6913245" cy="53551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58407" y="579016"/>
            <a:ext cx="6913245" cy="3888105"/>
          </a:xfrm>
        </p:spPr>
        <p:txBody>
          <a:bodyPr/>
          <a:lstStyle>
            <a:lvl1pPr marL="0" indent="0">
              <a:buNone/>
              <a:defRPr sz="3600"/>
            </a:lvl1pPr>
            <a:lvl2pPr marL="511241" indent="0">
              <a:buNone/>
              <a:defRPr sz="3100"/>
            </a:lvl2pPr>
            <a:lvl3pPr marL="1022482" indent="0">
              <a:buNone/>
              <a:defRPr sz="2700"/>
            </a:lvl3pPr>
            <a:lvl4pPr marL="1533723" indent="0">
              <a:buNone/>
              <a:defRPr sz="2200"/>
            </a:lvl4pPr>
            <a:lvl5pPr marL="2044964" indent="0">
              <a:buNone/>
              <a:defRPr sz="2200"/>
            </a:lvl5pPr>
            <a:lvl6pPr marL="2556205" indent="0">
              <a:buNone/>
              <a:defRPr sz="2200"/>
            </a:lvl6pPr>
            <a:lvl7pPr marL="3067446" indent="0">
              <a:buNone/>
              <a:defRPr sz="2200"/>
            </a:lvl7pPr>
            <a:lvl8pPr marL="3578687" indent="0">
              <a:buNone/>
              <a:defRPr sz="2200"/>
            </a:lvl8pPr>
            <a:lvl9pPr marL="4089928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58407" y="5071638"/>
            <a:ext cx="6913245" cy="760520"/>
          </a:xfrm>
        </p:spPr>
        <p:txBody>
          <a:bodyPr/>
          <a:lstStyle>
            <a:lvl1pPr marL="0" indent="0">
              <a:buNone/>
              <a:defRPr sz="1600"/>
            </a:lvl1pPr>
            <a:lvl2pPr marL="511241" indent="0">
              <a:buNone/>
              <a:defRPr sz="1300"/>
            </a:lvl2pPr>
            <a:lvl3pPr marL="1022482" indent="0">
              <a:buNone/>
              <a:defRPr sz="1100"/>
            </a:lvl3pPr>
            <a:lvl4pPr marL="1533723" indent="0">
              <a:buNone/>
              <a:defRPr sz="1000"/>
            </a:lvl4pPr>
            <a:lvl5pPr marL="2044964" indent="0">
              <a:buNone/>
              <a:defRPr sz="1000"/>
            </a:lvl5pPr>
            <a:lvl6pPr marL="2556205" indent="0">
              <a:buNone/>
              <a:defRPr sz="1000"/>
            </a:lvl6pPr>
            <a:lvl7pPr marL="3067446" indent="0">
              <a:buNone/>
              <a:defRPr sz="1000"/>
            </a:lvl7pPr>
            <a:lvl8pPr marL="3578687" indent="0">
              <a:buNone/>
              <a:defRPr sz="1000"/>
            </a:lvl8pPr>
            <a:lvl9pPr marL="408992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5619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  <a:prstGeom prst="rect">
            <a:avLst/>
          </a:prstGeom>
        </p:spPr>
        <p:txBody>
          <a:bodyPr vert="horz" lIns="102248" tIns="51124" rIns="102248" bIns="5112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1512042"/>
            <a:ext cx="10369868" cy="4276616"/>
          </a:xfrm>
          <a:prstGeom prst="rect">
            <a:avLst/>
          </a:prstGeom>
        </p:spPr>
        <p:txBody>
          <a:bodyPr vert="horz" lIns="102248" tIns="51124" rIns="102248" bIns="5112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76104" y="6006163"/>
            <a:ext cx="2688485" cy="345009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FBE7D-50CA-4F7A-A4F8-78429D7D0587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36710" y="6006163"/>
            <a:ext cx="3648657" cy="345009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57487" y="6006163"/>
            <a:ext cx="2688485" cy="345009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52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248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431" indent="-383431" algn="l" defTabSz="1022482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0767" indent="-319526" algn="l" defTabSz="1022482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8103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9344" indent="-255621" algn="l" defTabSz="102248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00585" indent="-255621" algn="l" defTabSz="1022482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1826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3067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4308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5549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241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482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3723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964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6205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7446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8687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9928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7" y="2058"/>
            <a:ext cx="10493917" cy="64828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6461" y="1727919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96000"/>
            <a:r>
              <a:rPr lang="ru-RU" sz="32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формирования и предоставления данных о микрорайоне Бабанаково.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 smtClean="0">
              <a:solidFill>
                <a:srgbClr val="3B45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8509" y="4171851"/>
            <a:ext cx="4159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Территориальное управление микрорайона Бабанаково</a:t>
            </a:r>
          </a:p>
        </p:txBody>
      </p:sp>
      <p:pic>
        <p:nvPicPr>
          <p:cNvPr id="9" name="Рисунок 8" descr="БеловоГО-ПП-04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717" y="449730"/>
            <a:ext cx="648072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D:\Work\Bachti\!!!ВНУТРЕННИЕ\декабрь\презентация\gerb_obl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974691" y="382567"/>
            <a:ext cx="1643074" cy="1214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6854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Визуализация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(«Стало»)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отчетов по темам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6104" y="1512042"/>
            <a:ext cx="2880677" cy="4104309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улиц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Пожарные гидранты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Освещение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Контейнерные площадки</a:t>
            </a: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Уличкомы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площадки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Колонки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улиц </a:t>
            </a: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УИКи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5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6653"/>
          <a:stretch/>
        </p:blipFill>
        <p:spPr>
          <a:xfrm>
            <a:off x="3600797" y="1358867"/>
            <a:ext cx="3416398" cy="2171733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618" t="16070" r="71086" b="42486"/>
          <a:stretch/>
        </p:blipFill>
        <p:spPr bwMode="auto">
          <a:xfrm>
            <a:off x="7590895" y="2159967"/>
            <a:ext cx="3309509" cy="250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4193"/>
          <a:stretch/>
        </p:blipFill>
        <p:spPr>
          <a:xfrm>
            <a:off x="4392885" y="3809809"/>
            <a:ext cx="2883657" cy="23334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5946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653" y="2058"/>
            <a:ext cx="9512422" cy="64828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8158" y="3271206"/>
            <a:ext cx="4444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3B4555"/>
                </a:solidFill>
                <a:latin typeface="Futura PT Medium" pitchFamily="34" charset="-52"/>
              </a:rPr>
              <a:t>Спасибо </a:t>
            </a:r>
          </a:p>
          <a:p>
            <a:r>
              <a:rPr lang="ru-RU" sz="3600" dirty="0" smtClean="0">
                <a:solidFill>
                  <a:srgbClr val="3B4555"/>
                </a:solidFill>
                <a:latin typeface="Futura PT Medium" pitchFamily="34" charset="-52"/>
              </a:rPr>
              <a:t>за внимание!</a:t>
            </a:r>
            <a:endParaRPr lang="ru-RU" sz="3600" dirty="0">
              <a:solidFill>
                <a:srgbClr val="3B4555"/>
              </a:solidFill>
              <a:latin typeface="Futura PT Medium" pitchFamily="34" charset="-52"/>
            </a:endParaRPr>
          </a:p>
        </p:txBody>
      </p:sp>
      <p:pic>
        <p:nvPicPr>
          <p:cNvPr id="4098" name="Picture 2" descr="D:\Work\Bachti\!!!ВНУТРЕННИЕ\декабрь\презентация\gerb_ob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10" y="431775"/>
            <a:ext cx="1001649" cy="10801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БеловоГО-ПП-04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717" y="449730"/>
            <a:ext cx="648072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D:\Work\Bachti\!!!ВНУТРЕННИЕ\декабрь\презентация\gerb_obl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974691" y="382567"/>
            <a:ext cx="1643074" cy="1214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046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10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4613" y="377997"/>
            <a:ext cx="6990747" cy="50849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проекта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549" y="939862"/>
            <a:ext cx="8294727" cy="52717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4150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11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509" y="143743"/>
            <a:ext cx="1368151" cy="10823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64493" y="377997"/>
            <a:ext cx="9001000" cy="84809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27" y="1511895"/>
            <a:ext cx="10863085" cy="44150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3776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3022881717"/>
              </p:ext>
            </p:extLst>
          </p:nvPr>
        </p:nvGraphicFramePr>
        <p:xfrm>
          <a:off x="0" y="77762"/>
          <a:ext cx="3180449" cy="6282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330561" y="1045468"/>
            <a:ext cx="8078742" cy="11791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11" tIns="43205" rIns="86411" bIns="43205" rtlCol="0" anchor="ctr"/>
          <a:lstStyle/>
          <a:p>
            <a:pPr defTabSz="432054"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30561" y="2354483"/>
            <a:ext cx="8078742" cy="137809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11" tIns="43205" rIns="86411" bIns="43205" rtlCol="0" anchor="ctr"/>
          <a:lstStyle/>
          <a:p>
            <a:pPr defTabSz="432054">
              <a:spcAft>
                <a:spcPct val="3500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330561" y="3905385"/>
            <a:ext cx="8078742" cy="2451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11" tIns="43205" rIns="86411" bIns="43205" rtlCol="0" anchor="ctr"/>
          <a:lstStyle/>
          <a:p>
            <a:pPr lvl="0">
              <a:lnSpc>
                <a:spcPct val="115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1. Длительный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период сбора данных о территории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микрорайона;</a:t>
            </a:r>
            <a:endParaRPr lang="ru-RU" dirty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algn="just" defTabSz="432054"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Дублирование сбора информации несколькими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сотрудниками;</a:t>
            </a:r>
          </a:p>
          <a:p>
            <a:pPr algn="just" defTabSz="432054"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Необходимость выезда на территорию для уточнения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данных;</a:t>
            </a:r>
          </a:p>
          <a:p>
            <a:pPr algn="just" defTabSz="432054"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Длительное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ожидание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с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разных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территорий.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8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509" y="143743"/>
            <a:ext cx="1368151" cy="10823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944613" y="377997"/>
            <a:ext cx="6990747" cy="50849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Пирамида проблем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383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11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509" y="143743"/>
            <a:ext cx="1368151" cy="10823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44613" y="377997"/>
            <a:ext cx="6990747" cy="50849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25787778"/>
              </p:ext>
            </p:extLst>
          </p:nvPr>
        </p:nvGraphicFramePr>
        <p:xfrm>
          <a:off x="288429" y="1367879"/>
          <a:ext cx="10945216" cy="4904113"/>
        </p:xfrm>
        <a:graphic>
          <a:graphicData uri="http://schemas.openxmlformats.org/drawingml/2006/table">
            <a:tbl>
              <a:tblPr firstRow="1" firstCol="1" bandRow="1"/>
              <a:tblGrid>
                <a:gridCol w="288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246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1583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6828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816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47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55" marR="45755" marT="73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Проблема</a:t>
                      </a:r>
                      <a:endParaRPr lang="ru-RU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55" marR="45755" marT="73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Причина 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1" marR="7301" marT="73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Мероприятия</a:t>
                      </a:r>
                      <a:endParaRPr lang="ru-RU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55" marR="45755" marT="73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Срок реализации</a:t>
                      </a:r>
                      <a:endParaRPr lang="ru-RU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55" marR="45755" marT="73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Ответственные лица</a:t>
                      </a:r>
                      <a:endParaRPr lang="ru-RU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55" marR="45755" marT="73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147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1</a:t>
                      </a:r>
                      <a:endParaRPr lang="ru-RU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55" marR="45755" marT="73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Длительный период сбора данных о территории микрорайона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55" marR="45755" marT="73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Различные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источники информации (как на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бумажных носителях в разных папках,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так и в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компьютерах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у разных специалистов).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Нет единого шаблона для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сбора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информации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7301" marR="7301" marT="73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Разработка программы для объединения и хранения информации.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Разработка единого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шаблона сбора информации.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Выделение места на сервере для хранения информации по разным территориям.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55" marR="45755" marT="73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06 декабря 2019г.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 16 декабря 2019г.</a:t>
                      </a:r>
                    </a:p>
                  </a:txBody>
                  <a:tcPr marL="45755" marR="45755" marT="73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Бухгалтер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Основной исполнитель Заведующие сектором</a:t>
                      </a:r>
                    </a:p>
                  </a:txBody>
                  <a:tcPr marL="45755" marR="45755" marT="73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805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2</a:t>
                      </a:r>
                      <a:endParaRPr lang="ru-RU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55" marR="45755" marT="73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Дублирование сбора информации несколькими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сотрудниками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55" marR="45755" marT="73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Каждый специалист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собирает информацию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 своим источникам,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часто источники информации пересекаются.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1" marR="7301" marT="73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2248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Разработка программы для объединения и хранения информации. 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Разработка единого шаблона сбора информации.</a:t>
                      </a:r>
                    </a:p>
                    <a:p>
                      <a:pPr marL="0" marR="0" lvl="0" indent="0" algn="l" defTabSz="102248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Выделение места на сервере для хранения информации по разным территориям, с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возможностью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обновления программы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45755" marR="45755" marT="73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 декабря  2019г.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 27 декабря 2019г.</a:t>
                      </a:r>
                    </a:p>
                  </a:txBody>
                  <a:tcPr marL="45755" marR="45755" marT="73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Бухгалтер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Основной исполнитель Заведующие сектором</a:t>
                      </a:r>
                    </a:p>
                  </a:txBody>
                  <a:tcPr marL="45755" marR="45755" marT="73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99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3</a:t>
                      </a:r>
                      <a:endParaRPr lang="ru-RU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55" marR="45755" marT="73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Необходимость выезда на территорию для уточнения данных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55" marR="45755" marT="73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Неактуальная информация (частично или полностью отсутствует обновление информации о благоустройстве, коммуникациях улиц).</a:t>
                      </a:r>
                    </a:p>
                  </a:txBody>
                  <a:tcPr marL="7301" marR="7301" marT="73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2248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Разработка программы для объединения и хранения информации.</a:t>
                      </a:r>
                    </a:p>
                    <a:p>
                      <a:pPr marL="0" marR="0" lvl="0" indent="0" algn="l" defTabSz="102248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Разработка единого шаблона сбора информации.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Сбор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информации по шаблонам.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Предусмотреть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возможность обновления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программы.</a:t>
                      </a:r>
                    </a:p>
                    <a:p>
                      <a:pPr marL="0" marR="0" lvl="0" indent="0" algn="l" defTabSz="102248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Занесение информации в программу о благоустройстве и коммуникациях улиц частного сектора до 15 числа после окончания квартала.</a:t>
                      </a:r>
                    </a:p>
                  </a:txBody>
                  <a:tcPr marL="45755" marR="45755" marT="73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 января 2019г.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 27 января 2019г.</a:t>
                      </a:r>
                    </a:p>
                  </a:txBody>
                  <a:tcPr marL="45755" marR="45755" marT="73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Бухгалтер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Основной исполнитель Заведующие сектором</a:t>
                      </a:r>
                    </a:p>
                  </a:txBody>
                  <a:tcPr marL="45755" marR="45755" marT="73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859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55" marR="45755" marT="73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Длительное ожидание информации с разных территорий</a:t>
                      </a:r>
                    </a:p>
                  </a:txBody>
                  <a:tcPr marL="45755" marR="45755" marT="73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Сведения собираются из разных источников с нескольких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территорий.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1" marR="7301" marT="73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2248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Разработка программы для объединения и хранения информации.</a:t>
                      </a:r>
                    </a:p>
                    <a:p>
                      <a:pPr marL="0" marR="0" lvl="0" indent="0" algn="l" defTabSz="102248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Разработка единого шаблона сбора информации.</a:t>
                      </a:r>
                    </a:p>
                    <a:p>
                      <a:pPr marL="0" marR="0" lvl="0" indent="0" algn="l" defTabSz="102248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Выделение места на сервере для хранения информации по разным территориям, с возможностью обновления программы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55" marR="45755" marT="73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27 декабря 2019г.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 31 июля 2020 г.</a:t>
                      </a:r>
                    </a:p>
                  </a:txBody>
                  <a:tcPr marL="45755" marR="45755" marT="73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Бухгалтер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Основной исполнитель Заведующие сектором</a:t>
                      </a:r>
                    </a:p>
                  </a:txBody>
                  <a:tcPr marL="45755" marR="45755" marT="73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70811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0517" y="259508"/>
            <a:ext cx="9073008" cy="67632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целевого состояния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21" y="1511895"/>
            <a:ext cx="10869150" cy="41764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1796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0517" y="259508"/>
            <a:ext cx="9073008" cy="67632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Достигнутые результаты</a:t>
            </a:r>
            <a:endParaRPr lang="ru-RU" dirty="0"/>
          </a:p>
        </p:txBody>
      </p:sp>
      <p:pic>
        <p:nvPicPr>
          <p:cNvPr id="4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1786515653"/>
              </p:ext>
            </p:extLst>
          </p:nvPr>
        </p:nvGraphicFramePr>
        <p:xfrm>
          <a:off x="767874" y="1439887"/>
          <a:ext cx="8881595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592685" y="1002949"/>
            <a:ext cx="5324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времени подготовки информации, мин.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="" xmlns:p14="http://schemas.microsoft.com/office/powerpoint/2010/main" val="3039322861"/>
              </p:ext>
            </p:extLst>
          </p:nvPr>
        </p:nvGraphicFramePr>
        <p:xfrm>
          <a:off x="767874" y="4176191"/>
          <a:ext cx="8809587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088629" y="3600127"/>
            <a:ext cx="6450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количества ошибок при подготовке информации, шт.</a:t>
            </a:r>
          </a:p>
        </p:txBody>
      </p:sp>
    </p:spTree>
    <p:extLst>
      <p:ext uri="{BB962C8B-B14F-4D97-AF65-F5344CB8AC3E}">
        <p14:creationId xmlns="" xmlns:p14="http://schemas.microsoft.com/office/powerpoint/2010/main" val="2476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86845" y="197749"/>
            <a:ext cx="4290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Бланк, единая форма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81" t="20536" r="53809" b="9071"/>
          <a:stretch/>
        </p:blipFill>
        <p:spPr bwMode="auto">
          <a:xfrm>
            <a:off x="1015561" y="1248607"/>
            <a:ext cx="5092153" cy="4676044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85173" y="4418503"/>
            <a:ext cx="591757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53125" y="2231975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сбора информации и занесения их в базу данных была разработана единая форма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448669" y="4186782"/>
            <a:ext cx="64807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6406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56036" y="279048"/>
            <a:ext cx="4414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Визуализация («Стало»)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432"/>
          <a:stretch/>
        </p:blipFill>
        <p:spPr bwMode="auto">
          <a:xfrm>
            <a:off x="1009057" y="863823"/>
            <a:ext cx="8790399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9310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2738</TotalTime>
  <Words>394</Words>
  <Application>Microsoft Office PowerPoint</Application>
  <PresentationFormat>Произвольный</PresentationFormat>
  <Paragraphs>80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Паспорт проекта</vt:lpstr>
      <vt:lpstr>Карта текущего состояния</vt:lpstr>
      <vt:lpstr>Пирамида проблем</vt:lpstr>
      <vt:lpstr>План мероприятий</vt:lpstr>
      <vt:lpstr>Карта целевого состояния</vt:lpstr>
      <vt:lpstr>Достигнутые результаты</vt:lpstr>
      <vt:lpstr>Слайд 8</vt:lpstr>
      <vt:lpstr>Слайд 9</vt:lpstr>
      <vt:lpstr> Визуализация («Стало») Формирование отчетов по темам 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Бахтигиреев Роман Иванович</dc:creator>
  <cp:lastModifiedBy>ue66-1</cp:lastModifiedBy>
  <cp:revision>87</cp:revision>
  <cp:lastPrinted>2021-03-23T06:39:53Z</cp:lastPrinted>
  <dcterms:created xsi:type="dcterms:W3CDTF">2018-10-19T07:56:24Z</dcterms:created>
  <dcterms:modified xsi:type="dcterms:W3CDTF">2021-06-02T08:47:31Z</dcterms:modified>
</cp:coreProperties>
</file>