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7" r:id="rId3"/>
    <p:sldId id="294" r:id="rId4"/>
    <p:sldId id="290" r:id="rId5"/>
    <p:sldId id="298" r:id="rId6"/>
    <p:sldId id="299" r:id="rId7"/>
    <p:sldId id="300" r:id="rId8"/>
    <p:sldId id="303" r:id="rId9"/>
    <p:sldId id="304" r:id="rId10"/>
    <p:sldId id="284" r:id="rId11"/>
    <p:sldId id="278" r:id="rId12"/>
    <p:sldId id="281" r:id="rId13"/>
    <p:sldId id="279" r:id="rId14"/>
    <p:sldId id="285" r:id="rId15"/>
    <p:sldId id="306" r:id="rId16"/>
    <p:sldId id="305" r:id="rId17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66"/>
    <a:srgbClr val="327FBE"/>
    <a:srgbClr val="FFFF99"/>
    <a:srgbClr val="006666"/>
    <a:srgbClr val="009999"/>
    <a:srgbClr val="E2CC26"/>
    <a:srgbClr val="E5F6FB"/>
    <a:srgbClr val="FF6600"/>
    <a:srgbClr val="003366"/>
    <a:srgbClr val="AF903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501" autoAdjust="0"/>
    <p:restoredTop sz="99645" autoAdjust="0"/>
  </p:normalViewPr>
  <p:slideViewPr>
    <p:cSldViewPr>
      <p:cViewPr>
        <p:scale>
          <a:sx n="110" d="100"/>
          <a:sy n="110" d="100"/>
        </p:scale>
        <p:origin x="-1740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было </c:v>
                </c:pt>
              </c:strCache>
            </c:strRef>
          </c:tx>
          <c:dPt>
            <c:idx val="0"/>
            <c:spPr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rgbClr val="FFC00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2.7557701922008922E-3"/>
                  <c:y val="0.12237869261692011"/>
                </c:manualLayout>
              </c:layout>
              <c:spPr/>
              <c:txPr>
                <a:bodyPr/>
                <a:lstStyle/>
                <a:p>
                  <a:pPr>
                    <a:defRPr sz="4000" b="1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5.5115403844017349E-3"/>
                  <c:y val="0.1655711723640684"/>
                </c:manualLayout>
              </c:layout>
              <c:tx>
                <c:rich>
                  <a:bodyPr/>
                  <a:lstStyle/>
                  <a:p>
                    <a:r>
                      <a:rPr lang="en-US" sz="4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10</a:t>
                    </a:r>
                  </a:p>
                </c:rich>
              </c:tx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</c:v>
                </c:pt>
                <c:pt idx="1">
                  <c:v>10</c:v>
                </c:pt>
              </c:numCache>
            </c:numRef>
          </c:val>
        </c:ser>
        <c:dLbls/>
        <c:shape val="box"/>
        <c:axId val="117720576"/>
        <c:axId val="117721728"/>
        <c:axId val="0"/>
      </c:bar3DChart>
      <c:catAx>
        <c:axId val="117720576"/>
        <c:scaling>
          <c:orientation val="minMax"/>
        </c:scaling>
        <c:axPos val="b"/>
        <c:tickLblPos val="nextTo"/>
        <c:crossAx val="117721728"/>
        <c:crosses val="autoZero"/>
        <c:auto val="1"/>
        <c:lblAlgn val="ctr"/>
        <c:lblOffset val="100"/>
      </c:catAx>
      <c:valAx>
        <c:axId val="117721728"/>
        <c:scaling>
          <c:orientation val="minMax"/>
        </c:scaling>
        <c:delete val="1"/>
        <c:axPos val="l"/>
        <c:numFmt formatCode="General" sourceLinked="1"/>
        <c:tickLblPos val="nextTo"/>
        <c:crossAx val="1177205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было </c:v>
                </c:pt>
              </c:strCache>
            </c:strRef>
          </c:tx>
          <c:dPt>
            <c:idx val="0"/>
            <c:spPr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rgbClr val="FFC00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2.2806239333611166E-7"/>
                  <c:y val="0.10655644743176686"/>
                </c:manualLayout>
              </c:layout>
              <c:showVal val="1"/>
            </c:dLbl>
            <c:dLbl>
              <c:idx val="1"/>
              <c:layout>
                <c:manualLayout>
                  <c:x val="-2.8963923950314336E-3"/>
                  <c:y val="0.11390516794430249"/>
                </c:manualLayout>
              </c:layout>
              <c:showVal val="1"/>
            </c:dLbl>
            <c:txPr>
              <a:bodyPr/>
              <a:lstStyle/>
              <a:p>
                <a:pPr>
                  <a:defRPr sz="4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</c:v>
                </c:pt>
                <c:pt idx="1">
                  <c:v>5</c:v>
                </c:pt>
              </c:numCache>
            </c:numRef>
          </c:val>
        </c:ser>
        <c:dLbls/>
        <c:shape val="box"/>
        <c:axId val="151582592"/>
        <c:axId val="151851776"/>
        <c:axId val="0"/>
      </c:bar3DChart>
      <c:catAx>
        <c:axId val="151582592"/>
        <c:scaling>
          <c:orientation val="minMax"/>
        </c:scaling>
        <c:axPos val="b"/>
        <c:tickLblPos val="nextTo"/>
        <c:crossAx val="151851776"/>
        <c:crosses val="autoZero"/>
        <c:auto val="1"/>
        <c:lblAlgn val="ctr"/>
        <c:lblOffset val="100"/>
      </c:catAx>
      <c:valAx>
        <c:axId val="151851776"/>
        <c:scaling>
          <c:orientation val="minMax"/>
        </c:scaling>
        <c:delete val="1"/>
        <c:axPos val="l"/>
        <c:numFmt formatCode="General" sourceLinked="1"/>
        <c:tickLblPos val="nextTo"/>
        <c:crossAx val="1515825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6B815F-56E8-40BE-A8D6-DAFB3CE4ECE1}" type="doc">
      <dgm:prSet loTypeId="urn:microsoft.com/office/officeart/2005/8/layout/h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0325FE-8024-4963-AF6E-EB3D4C2B36EE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 поиска в картотеке (алфавитной книге) временного периода пребывания воспитанника;</a:t>
          </a:r>
          <a:endParaRPr lang="ru-RU" dirty="0"/>
        </a:p>
      </dgm:t>
    </dgm:pt>
    <dgm:pt modelId="{77136C95-F0C1-4F04-B7D4-5BE62B8A6BF5}" type="parTrans" cxnId="{AE500974-F16A-4572-9E62-D022934ED1C9}">
      <dgm:prSet/>
      <dgm:spPr/>
      <dgm:t>
        <a:bodyPr/>
        <a:lstStyle/>
        <a:p>
          <a:endParaRPr lang="ru-RU"/>
        </a:p>
      </dgm:t>
    </dgm:pt>
    <dgm:pt modelId="{5438B543-0BCC-4320-91DA-A5566FA550A7}" type="sibTrans" cxnId="{AE500974-F16A-4572-9E62-D022934ED1C9}">
      <dgm:prSet/>
      <dgm:spPr/>
      <dgm:t>
        <a:bodyPr/>
        <a:lstStyle/>
        <a:p>
          <a:endParaRPr lang="ru-RU"/>
        </a:p>
      </dgm:t>
    </dgm:pt>
    <dgm:pt modelId="{1822E444-9F1A-4CC0-B88C-2D2EB1889FA1}">
      <dgm:prSet phldrT="[Текст]"/>
      <dgm:spPr>
        <a:solidFill>
          <a:srgbClr val="006666"/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 поиска учетного дела на воспитанника в архиве;</a:t>
          </a:r>
          <a:endParaRPr lang="ru-RU" dirty="0"/>
        </a:p>
      </dgm:t>
    </dgm:pt>
    <dgm:pt modelId="{107536D4-CAF3-47CB-82F6-C3E7566CFA7C}" type="parTrans" cxnId="{4969F98C-689B-49CB-B0D1-3CE1EB844F3D}">
      <dgm:prSet/>
      <dgm:spPr/>
      <dgm:t>
        <a:bodyPr/>
        <a:lstStyle/>
        <a:p>
          <a:endParaRPr lang="ru-RU"/>
        </a:p>
      </dgm:t>
    </dgm:pt>
    <dgm:pt modelId="{7B74941E-4691-4FD2-98AE-82600A4C066E}" type="sibTrans" cxnId="{4969F98C-689B-49CB-B0D1-3CE1EB844F3D}">
      <dgm:prSet/>
      <dgm:spPr/>
      <dgm:t>
        <a:bodyPr/>
        <a:lstStyle/>
        <a:p>
          <a:endParaRPr lang="ru-RU"/>
        </a:p>
      </dgm:t>
    </dgm:pt>
    <dgm:pt modelId="{766258C7-8817-4F68-8903-EC06A40929C6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800" b="1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Ответ на запрос программа  1«Дети-соц» выдает специалисту:</a:t>
          </a:r>
          <a:endParaRPr lang="ru-RU" sz="1800" dirty="0"/>
        </a:p>
      </dgm:t>
    </dgm:pt>
    <dgm:pt modelId="{41257DAB-70AB-47C3-90DC-6E46175AECB3}" type="parTrans" cxnId="{4A8ED90C-DE52-4D61-A8C9-1D14A7D88FE0}">
      <dgm:prSet/>
      <dgm:spPr/>
      <dgm:t>
        <a:bodyPr/>
        <a:lstStyle/>
        <a:p>
          <a:endParaRPr lang="ru-RU"/>
        </a:p>
      </dgm:t>
    </dgm:pt>
    <dgm:pt modelId="{8B0D3806-B0BE-476D-BF32-E07BAD7443A5}" type="sibTrans" cxnId="{4A8ED90C-DE52-4D61-A8C9-1D14A7D88FE0}">
      <dgm:prSet/>
      <dgm:spPr/>
      <dgm:t>
        <a:bodyPr/>
        <a:lstStyle/>
        <a:p>
          <a:endParaRPr lang="ru-RU"/>
        </a:p>
      </dgm:t>
    </dgm:pt>
    <dgm:pt modelId="{FFB1F7BC-F46D-49F3-A401-648F7F59DBF7}" type="pres">
      <dgm:prSet presAssocID="{A76B815F-56E8-40BE-A8D6-DAFB3CE4ECE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B23649-BF4C-4665-B530-1C5C30C5A3E3}" type="pres">
      <dgm:prSet presAssocID="{766258C7-8817-4F68-8903-EC06A40929C6}" presName="node" presStyleLbl="node1" presStyleIdx="0" presStyleCnt="3" custScaleX="111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31C4D-2B92-4A93-85DE-112AC5307E1D}" type="pres">
      <dgm:prSet presAssocID="{8B0D3806-B0BE-476D-BF32-E07BAD7443A5}" presName="sibTrans" presStyleCnt="0"/>
      <dgm:spPr/>
    </dgm:pt>
    <dgm:pt modelId="{7D7D3703-80ED-464B-B52F-7A69AA8C51E8}" type="pres">
      <dgm:prSet presAssocID="{880325FE-8024-4963-AF6E-EB3D4C2B36EE}" presName="node" presStyleLbl="node1" presStyleIdx="1" presStyleCnt="3" custLinFactNeighborX="46337" custLinFactNeighborY="2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27456-4FD6-434C-A4B5-5CEA4AFCA01D}" type="pres">
      <dgm:prSet presAssocID="{5438B543-0BCC-4320-91DA-A5566FA550A7}" presName="sibTrans" presStyleCnt="0"/>
      <dgm:spPr/>
    </dgm:pt>
    <dgm:pt modelId="{036EB32E-19EE-4A73-A373-A724AF963A6F}" type="pres">
      <dgm:prSet presAssocID="{1822E444-9F1A-4CC0-B88C-2D2EB1889FA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453A0A-1BE8-4BA4-9136-495795A03894}" type="presOf" srcId="{A76B815F-56E8-40BE-A8D6-DAFB3CE4ECE1}" destId="{FFB1F7BC-F46D-49F3-A401-648F7F59DBF7}" srcOrd="0" destOrd="0" presId="urn:microsoft.com/office/officeart/2005/8/layout/hList6"/>
    <dgm:cxn modelId="{CC161956-6C86-4650-8970-3CC39D9C93C3}" type="presOf" srcId="{1822E444-9F1A-4CC0-B88C-2D2EB1889FA1}" destId="{036EB32E-19EE-4A73-A373-A724AF963A6F}" srcOrd="0" destOrd="0" presId="urn:microsoft.com/office/officeart/2005/8/layout/hList6"/>
    <dgm:cxn modelId="{B221AE0D-7D59-442D-8D07-E96D0ED3725A}" type="presOf" srcId="{766258C7-8817-4F68-8903-EC06A40929C6}" destId="{10B23649-BF4C-4665-B530-1C5C30C5A3E3}" srcOrd="0" destOrd="0" presId="urn:microsoft.com/office/officeart/2005/8/layout/hList6"/>
    <dgm:cxn modelId="{4A8ED90C-DE52-4D61-A8C9-1D14A7D88FE0}" srcId="{A76B815F-56E8-40BE-A8D6-DAFB3CE4ECE1}" destId="{766258C7-8817-4F68-8903-EC06A40929C6}" srcOrd="0" destOrd="0" parTransId="{41257DAB-70AB-47C3-90DC-6E46175AECB3}" sibTransId="{8B0D3806-B0BE-476D-BF32-E07BAD7443A5}"/>
    <dgm:cxn modelId="{4969F98C-689B-49CB-B0D1-3CE1EB844F3D}" srcId="{A76B815F-56E8-40BE-A8D6-DAFB3CE4ECE1}" destId="{1822E444-9F1A-4CC0-B88C-2D2EB1889FA1}" srcOrd="2" destOrd="0" parTransId="{107536D4-CAF3-47CB-82F6-C3E7566CFA7C}" sibTransId="{7B74941E-4691-4FD2-98AE-82600A4C066E}"/>
    <dgm:cxn modelId="{5C0D6439-ADEE-4018-8632-AB141B9FBD8A}" type="presOf" srcId="{880325FE-8024-4963-AF6E-EB3D4C2B36EE}" destId="{7D7D3703-80ED-464B-B52F-7A69AA8C51E8}" srcOrd="0" destOrd="0" presId="urn:microsoft.com/office/officeart/2005/8/layout/hList6"/>
    <dgm:cxn modelId="{AE500974-F16A-4572-9E62-D022934ED1C9}" srcId="{A76B815F-56E8-40BE-A8D6-DAFB3CE4ECE1}" destId="{880325FE-8024-4963-AF6E-EB3D4C2B36EE}" srcOrd="1" destOrd="0" parTransId="{77136C95-F0C1-4F04-B7D4-5BE62B8A6BF5}" sibTransId="{5438B543-0BCC-4320-91DA-A5566FA550A7}"/>
    <dgm:cxn modelId="{533E7829-B68C-4A26-9CF2-93CC9633B546}" type="presParOf" srcId="{FFB1F7BC-F46D-49F3-A401-648F7F59DBF7}" destId="{10B23649-BF4C-4665-B530-1C5C30C5A3E3}" srcOrd="0" destOrd="0" presId="urn:microsoft.com/office/officeart/2005/8/layout/hList6"/>
    <dgm:cxn modelId="{6837E104-464F-490D-9BAD-D3045A9CDCDD}" type="presParOf" srcId="{FFB1F7BC-F46D-49F3-A401-648F7F59DBF7}" destId="{AA831C4D-2B92-4A93-85DE-112AC5307E1D}" srcOrd="1" destOrd="0" presId="urn:microsoft.com/office/officeart/2005/8/layout/hList6"/>
    <dgm:cxn modelId="{38859A71-41C3-44E9-A0F7-A185AEAB3813}" type="presParOf" srcId="{FFB1F7BC-F46D-49F3-A401-648F7F59DBF7}" destId="{7D7D3703-80ED-464B-B52F-7A69AA8C51E8}" srcOrd="2" destOrd="0" presId="urn:microsoft.com/office/officeart/2005/8/layout/hList6"/>
    <dgm:cxn modelId="{AD65F2A4-2F21-4CAE-9FA6-8F329F402EA1}" type="presParOf" srcId="{FFB1F7BC-F46D-49F3-A401-648F7F59DBF7}" destId="{55A27456-4FD6-434C-A4B5-5CEA4AFCA01D}" srcOrd="3" destOrd="0" presId="urn:microsoft.com/office/officeart/2005/8/layout/hList6"/>
    <dgm:cxn modelId="{72F6B54D-7720-4AEC-B327-079B5D3BB4ED}" type="presParOf" srcId="{FFB1F7BC-F46D-49F3-A401-648F7F59DBF7}" destId="{036EB32E-19EE-4A73-A373-A724AF963A6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6B815F-56E8-40BE-A8D6-DAFB3CE4ECE1}" type="doc">
      <dgm:prSet loTypeId="urn:microsoft.com/office/officeart/2005/8/layout/h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22E444-9F1A-4CC0-B88C-2D2EB1889FA1}">
      <dgm:prSet phldrT="[Текст]"/>
      <dgm:spPr>
        <a:solidFill>
          <a:srgbClr val="006666"/>
        </a:solidFill>
      </dgm:spPr>
      <dgm:t>
        <a:bodyPr/>
        <a:lstStyle/>
        <a:p>
          <a:r>
            <a:rPr lang="ru-RU" dirty="0" smtClean="0"/>
            <a:t>- сведения о воспитаннике</a:t>
          </a:r>
        </a:p>
        <a:p>
          <a:r>
            <a:rPr lang="ru-RU" dirty="0" smtClean="0"/>
            <a:t>-адрес проживания</a:t>
          </a:r>
        </a:p>
        <a:p>
          <a:r>
            <a:rPr lang="ru-RU" dirty="0" smtClean="0"/>
            <a:t> - данные на родителей и близких родственников</a:t>
          </a:r>
        </a:p>
        <a:p>
          <a:endParaRPr lang="ru-RU" dirty="0"/>
        </a:p>
      </dgm:t>
    </dgm:pt>
    <dgm:pt modelId="{107536D4-CAF3-47CB-82F6-C3E7566CFA7C}" type="parTrans" cxnId="{4969F98C-689B-49CB-B0D1-3CE1EB844F3D}">
      <dgm:prSet/>
      <dgm:spPr/>
      <dgm:t>
        <a:bodyPr/>
        <a:lstStyle/>
        <a:p>
          <a:endParaRPr lang="ru-RU"/>
        </a:p>
      </dgm:t>
    </dgm:pt>
    <dgm:pt modelId="{7B74941E-4691-4FD2-98AE-82600A4C066E}" type="sibTrans" cxnId="{4969F98C-689B-49CB-B0D1-3CE1EB844F3D}">
      <dgm:prSet/>
      <dgm:spPr/>
      <dgm:t>
        <a:bodyPr/>
        <a:lstStyle/>
        <a:p>
          <a:endParaRPr lang="ru-RU"/>
        </a:p>
      </dgm:t>
    </dgm:pt>
    <dgm:pt modelId="{766258C7-8817-4F68-8903-EC06A40929C6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800" b="1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Ответ на запрос программа  1«Дети-соц» выдает специалисту:</a:t>
          </a:r>
          <a:endParaRPr lang="ru-RU" sz="1800" dirty="0"/>
        </a:p>
      </dgm:t>
    </dgm:pt>
    <dgm:pt modelId="{41257DAB-70AB-47C3-90DC-6E46175AECB3}" type="parTrans" cxnId="{4A8ED90C-DE52-4D61-A8C9-1D14A7D88FE0}">
      <dgm:prSet/>
      <dgm:spPr/>
      <dgm:t>
        <a:bodyPr/>
        <a:lstStyle/>
        <a:p>
          <a:endParaRPr lang="ru-RU"/>
        </a:p>
      </dgm:t>
    </dgm:pt>
    <dgm:pt modelId="{8B0D3806-B0BE-476D-BF32-E07BAD7443A5}" type="sibTrans" cxnId="{4A8ED90C-DE52-4D61-A8C9-1D14A7D88FE0}">
      <dgm:prSet/>
      <dgm:spPr/>
      <dgm:t>
        <a:bodyPr/>
        <a:lstStyle/>
        <a:p>
          <a:endParaRPr lang="ru-RU"/>
        </a:p>
      </dgm:t>
    </dgm:pt>
    <dgm:pt modelId="{1D8DBDBB-12AD-403C-A055-8489408CE5CF}">
      <dgm:prSet phldrT="[Текст]" custT="1"/>
      <dgm:spPr/>
      <dgm:t>
        <a:bodyPr/>
        <a:lstStyle/>
        <a:p>
          <a:r>
            <a:rPr lang="ru-RU" sz="1800" dirty="0" smtClean="0"/>
            <a:t>-причину поступления</a:t>
          </a:r>
        </a:p>
        <a:p>
          <a:r>
            <a:rPr lang="ru-RU" sz="1800" dirty="0" smtClean="0"/>
            <a:t>-срок нахождения</a:t>
          </a:r>
        </a:p>
        <a:p>
          <a:r>
            <a:rPr lang="ru-RU" sz="1800" dirty="0" smtClean="0"/>
            <a:t>-место выбытия</a:t>
          </a:r>
        </a:p>
        <a:p>
          <a:endParaRPr lang="ru-RU" sz="1800" dirty="0"/>
        </a:p>
      </dgm:t>
    </dgm:pt>
    <dgm:pt modelId="{BD5960B0-ABD9-482E-9796-32248ADD9968}" type="parTrans" cxnId="{3DFCCB15-D518-4BD2-9243-77A0C6B67F10}">
      <dgm:prSet/>
      <dgm:spPr/>
      <dgm:t>
        <a:bodyPr/>
        <a:lstStyle/>
        <a:p>
          <a:endParaRPr lang="ru-RU"/>
        </a:p>
      </dgm:t>
    </dgm:pt>
    <dgm:pt modelId="{B97A5A9B-B9E6-4471-8B79-ECB09915BB85}" type="sibTrans" cxnId="{3DFCCB15-D518-4BD2-9243-77A0C6B67F10}">
      <dgm:prSet/>
      <dgm:spPr/>
      <dgm:t>
        <a:bodyPr/>
        <a:lstStyle/>
        <a:p>
          <a:endParaRPr lang="ru-RU"/>
        </a:p>
      </dgm:t>
    </dgm:pt>
    <dgm:pt modelId="{FFB1F7BC-F46D-49F3-A401-648F7F59DBF7}" type="pres">
      <dgm:prSet presAssocID="{A76B815F-56E8-40BE-A8D6-DAFB3CE4ECE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B23649-BF4C-4665-B530-1C5C30C5A3E3}" type="pres">
      <dgm:prSet presAssocID="{766258C7-8817-4F68-8903-EC06A40929C6}" presName="node" presStyleLbl="node1" presStyleIdx="0" presStyleCnt="3" custScaleX="111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31C4D-2B92-4A93-85DE-112AC5307E1D}" type="pres">
      <dgm:prSet presAssocID="{8B0D3806-B0BE-476D-BF32-E07BAD7443A5}" presName="sibTrans" presStyleCnt="0"/>
      <dgm:spPr/>
    </dgm:pt>
    <dgm:pt modelId="{036EB32E-19EE-4A73-A373-A724AF963A6F}" type="pres">
      <dgm:prSet presAssocID="{1822E444-9F1A-4CC0-B88C-2D2EB1889FA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642FE-8DA5-49BF-8882-34CB2EE52540}" type="pres">
      <dgm:prSet presAssocID="{7B74941E-4691-4FD2-98AE-82600A4C066E}" presName="sibTrans" presStyleCnt="0"/>
      <dgm:spPr/>
    </dgm:pt>
    <dgm:pt modelId="{BB8311B6-D9A6-4441-9420-BA5156251F03}" type="pres">
      <dgm:prSet presAssocID="{1D8DBDBB-12AD-403C-A055-8489408CE5C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C544B8-1555-44AE-95D4-605553746F9C}" type="presOf" srcId="{1822E444-9F1A-4CC0-B88C-2D2EB1889FA1}" destId="{036EB32E-19EE-4A73-A373-A724AF963A6F}" srcOrd="0" destOrd="0" presId="urn:microsoft.com/office/officeart/2005/8/layout/hList6"/>
    <dgm:cxn modelId="{4A8ED90C-DE52-4D61-A8C9-1D14A7D88FE0}" srcId="{A76B815F-56E8-40BE-A8D6-DAFB3CE4ECE1}" destId="{766258C7-8817-4F68-8903-EC06A40929C6}" srcOrd="0" destOrd="0" parTransId="{41257DAB-70AB-47C3-90DC-6E46175AECB3}" sibTransId="{8B0D3806-B0BE-476D-BF32-E07BAD7443A5}"/>
    <dgm:cxn modelId="{4969F98C-689B-49CB-B0D1-3CE1EB844F3D}" srcId="{A76B815F-56E8-40BE-A8D6-DAFB3CE4ECE1}" destId="{1822E444-9F1A-4CC0-B88C-2D2EB1889FA1}" srcOrd="1" destOrd="0" parTransId="{107536D4-CAF3-47CB-82F6-C3E7566CFA7C}" sibTransId="{7B74941E-4691-4FD2-98AE-82600A4C066E}"/>
    <dgm:cxn modelId="{ACF8C5B6-16EA-4349-976E-2850E5189416}" type="presOf" srcId="{766258C7-8817-4F68-8903-EC06A40929C6}" destId="{10B23649-BF4C-4665-B530-1C5C30C5A3E3}" srcOrd="0" destOrd="0" presId="urn:microsoft.com/office/officeart/2005/8/layout/hList6"/>
    <dgm:cxn modelId="{B88DE81B-215C-47F2-BF2F-0DAF53281315}" type="presOf" srcId="{1D8DBDBB-12AD-403C-A055-8489408CE5CF}" destId="{BB8311B6-D9A6-4441-9420-BA5156251F03}" srcOrd="0" destOrd="0" presId="urn:microsoft.com/office/officeart/2005/8/layout/hList6"/>
    <dgm:cxn modelId="{3DFCCB15-D518-4BD2-9243-77A0C6B67F10}" srcId="{A76B815F-56E8-40BE-A8D6-DAFB3CE4ECE1}" destId="{1D8DBDBB-12AD-403C-A055-8489408CE5CF}" srcOrd="2" destOrd="0" parTransId="{BD5960B0-ABD9-482E-9796-32248ADD9968}" sibTransId="{B97A5A9B-B9E6-4471-8B79-ECB09915BB85}"/>
    <dgm:cxn modelId="{793FA219-F2A7-4BB8-99B7-06C9C3EB3A7C}" type="presOf" srcId="{A76B815F-56E8-40BE-A8D6-DAFB3CE4ECE1}" destId="{FFB1F7BC-F46D-49F3-A401-648F7F59DBF7}" srcOrd="0" destOrd="0" presId="urn:microsoft.com/office/officeart/2005/8/layout/hList6"/>
    <dgm:cxn modelId="{11F6F662-09EB-44DD-9D43-4E79B68E2773}" type="presParOf" srcId="{FFB1F7BC-F46D-49F3-A401-648F7F59DBF7}" destId="{10B23649-BF4C-4665-B530-1C5C30C5A3E3}" srcOrd="0" destOrd="0" presId="urn:microsoft.com/office/officeart/2005/8/layout/hList6"/>
    <dgm:cxn modelId="{6E62A8A7-7C8A-4878-BB3F-C9CB9512C0AA}" type="presParOf" srcId="{FFB1F7BC-F46D-49F3-A401-648F7F59DBF7}" destId="{AA831C4D-2B92-4A93-85DE-112AC5307E1D}" srcOrd="1" destOrd="0" presId="urn:microsoft.com/office/officeart/2005/8/layout/hList6"/>
    <dgm:cxn modelId="{6A2304ED-D252-4C75-8EC4-797DB169A38B}" type="presParOf" srcId="{FFB1F7BC-F46D-49F3-A401-648F7F59DBF7}" destId="{036EB32E-19EE-4A73-A373-A724AF963A6F}" srcOrd="2" destOrd="0" presId="urn:microsoft.com/office/officeart/2005/8/layout/hList6"/>
    <dgm:cxn modelId="{31D0171F-14F6-47D3-A7DA-7E1090FB034C}" type="presParOf" srcId="{FFB1F7BC-F46D-49F3-A401-648F7F59DBF7}" destId="{DBA642FE-8DA5-49BF-8882-34CB2EE52540}" srcOrd="3" destOrd="0" presId="urn:microsoft.com/office/officeart/2005/8/layout/hList6"/>
    <dgm:cxn modelId="{A5D322EC-9322-4C60-B1AE-78EEE7DE0B25}" type="presParOf" srcId="{FFB1F7BC-F46D-49F3-A401-648F7F59DBF7}" destId="{BB8311B6-D9A6-4441-9420-BA5156251F0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23649-BF4C-4665-B530-1C5C30C5A3E3}">
      <dsp:nvSpPr>
        <dsp:cNvPr id="0" name=""/>
        <dsp:cNvSpPr/>
      </dsp:nvSpPr>
      <dsp:spPr>
        <a:xfrm rot="16200000">
          <a:off x="-333750" y="338772"/>
          <a:ext cx="2839864" cy="2162319"/>
        </a:xfrm>
        <a:prstGeom prst="flowChartManualOperati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Ответ на запрос программа  1«Дети-соц» выдает специалисту:</a:t>
          </a:r>
          <a:endParaRPr lang="ru-RU" sz="1800" kern="1200" dirty="0"/>
        </a:p>
      </dsp:txBody>
      <dsp:txXfrm rot="5400000">
        <a:off x="5023" y="567972"/>
        <a:ext cx="2162319" cy="1703918"/>
      </dsp:txXfrm>
    </dsp:sp>
    <dsp:sp modelId="{7D7D3703-80ED-464B-B52F-7A69AA8C51E8}">
      <dsp:nvSpPr>
        <dsp:cNvPr id="0" name=""/>
        <dsp:cNvSpPr/>
      </dsp:nvSpPr>
      <dsp:spPr>
        <a:xfrm rot="16200000">
          <a:off x="1928441" y="451480"/>
          <a:ext cx="2839864" cy="1936902"/>
        </a:xfrm>
        <a:prstGeom prst="flowChartManualOperation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4676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 поиска в картотеке (алфавитной книге) временного периода пребывания воспитанника;</a:t>
          </a:r>
          <a:endParaRPr lang="ru-RU" sz="1600" kern="1200" dirty="0"/>
        </a:p>
      </dsp:txBody>
      <dsp:txXfrm rot="5400000">
        <a:off x="2379922" y="567972"/>
        <a:ext cx="1936902" cy="1703918"/>
      </dsp:txXfrm>
    </dsp:sp>
    <dsp:sp modelId="{036EB32E-19EE-4A73-A373-A724AF963A6F}">
      <dsp:nvSpPr>
        <dsp:cNvPr id="0" name=""/>
        <dsp:cNvSpPr/>
      </dsp:nvSpPr>
      <dsp:spPr>
        <a:xfrm rot="16200000">
          <a:off x="3943298" y="451480"/>
          <a:ext cx="2839864" cy="1936902"/>
        </a:xfrm>
        <a:prstGeom prst="flowChartManualOperation">
          <a:avLst/>
        </a:prstGeom>
        <a:solidFill>
          <a:srgbClr val="0066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4676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 поиска учетного дела на воспитанника в архиве;</a:t>
          </a:r>
          <a:endParaRPr lang="ru-RU" sz="1600" kern="1200" dirty="0"/>
        </a:p>
      </dsp:txBody>
      <dsp:txXfrm rot="5400000">
        <a:off x="4394779" y="567972"/>
        <a:ext cx="1936902" cy="17039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23649-BF4C-4665-B530-1C5C30C5A3E3}">
      <dsp:nvSpPr>
        <dsp:cNvPr id="0" name=""/>
        <dsp:cNvSpPr/>
      </dsp:nvSpPr>
      <dsp:spPr>
        <a:xfrm rot="16200000">
          <a:off x="-105443" y="111187"/>
          <a:ext cx="2695847" cy="2473472"/>
        </a:xfrm>
        <a:prstGeom prst="flowChartManualOperati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Ответ на запрос программа  1«Дети-соц» выдает специалисту:</a:t>
          </a:r>
          <a:endParaRPr lang="ru-RU" sz="1800" kern="1200" dirty="0"/>
        </a:p>
      </dsp:txBody>
      <dsp:txXfrm rot="5400000">
        <a:off x="5745" y="539168"/>
        <a:ext cx="2473472" cy="1617509"/>
      </dsp:txXfrm>
    </dsp:sp>
    <dsp:sp modelId="{036EB32E-19EE-4A73-A373-A724AF963A6F}">
      <dsp:nvSpPr>
        <dsp:cNvPr id="0" name=""/>
        <dsp:cNvSpPr/>
      </dsp:nvSpPr>
      <dsp:spPr>
        <a:xfrm rot="16200000">
          <a:off x="2405273" y="240114"/>
          <a:ext cx="2695847" cy="2215618"/>
        </a:xfrm>
        <a:prstGeom prst="flowChartManualOperation">
          <a:avLst/>
        </a:prstGeom>
        <a:solidFill>
          <a:srgbClr val="0066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2025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сведения о воспитаннике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-адрес проживания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- данные на родителей и близких родственников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5400000">
        <a:off x="2645388" y="539168"/>
        <a:ext cx="2215618" cy="1617509"/>
      </dsp:txXfrm>
    </dsp:sp>
    <dsp:sp modelId="{BB8311B6-D9A6-4441-9420-BA5156251F03}">
      <dsp:nvSpPr>
        <dsp:cNvPr id="0" name=""/>
        <dsp:cNvSpPr/>
      </dsp:nvSpPr>
      <dsp:spPr>
        <a:xfrm rot="16200000">
          <a:off x="4787064" y="240114"/>
          <a:ext cx="2695847" cy="2215618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-причину поступления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-срок нахождения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-место выбытия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5400000">
        <a:off x="5027179" y="539168"/>
        <a:ext cx="2215618" cy="1617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92C3-4BA5-4D61-9901-A7D1698D4F5B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859080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92C3-4BA5-4D61-9901-A7D1698D4F5B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461584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92C3-4BA5-4D61-9901-A7D1698D4F5B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389530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2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1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5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5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2" y="1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1650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91833" y="760349"/>
            <a:ext cx="3592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92C3-4BA5-4D61-9901-A7D1698D4F5B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2" y="1"/>
            <a:ext cx="778356" cy="1264491"/>
          </a:xfrm>
          <a:prstGeom prst="rect">
            <a:avLst/>
          </a:prstGeom>
        </p:spPr>
      </p:pic>
      <p:pic>
        <p:nvPicPr>
          <p:cNvPr id="8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1650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7408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92C3-4BA5-4D61-9901-A7D1698D4F5B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367102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92C3-4BA5-4D61-9901-A7D1698D4F5B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27541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92C3-4BA5-4D61-9901-A7D1698D4F5B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148396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92C3-4BA5-4D61-9901-A7D1698D4F5B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55683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92C3-4BA5-4D61-9901-A7D1698D4F5B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67854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92C3-4BA5-4D61-9901-A7D1698D4F5B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355719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92C3-4BA5-4D61-9901-A7D1698D4F5B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968733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192C3-4BA5-4D61-9901-A7D1698D4F5B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70ABC-FD91-4341-B51C-9F9B177CF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408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50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4.jpeg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007" y="1484784"/>
            <a:ext cx="7174361" cy="267765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Medium"/>
              </a:rPr>
              <a:t>Предоставление информации о воспитанниках Муниципального казенного учреждения  «Социально-реабилитационный центр для несовершеннолетних «Теплый дом» Беловского городского округа    для учреждений системы профилактики.</a:t>
            </a:r>
            <a:br>
              <a:rPr lang="ru-RU" sz="24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Medium"/>
              </a:rPr>
            </a:br>
            <a:endParaRPr lang="ru-RU" sz="2400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5143512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Зам. директора по воспитательной и реабилитационной работе Петрова А.Н.</a:t>
            </a:r>
            <a:endParaRPr lang="ru-RU" dirty="0"/>
          </a:p>
        </p:txBody>
      </p:sp>
      <p:pic>
        <p:nvPicPr>
          <p:cNvPr id="7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93817" y="61525"/>
            <a:ext cx="1513339" cy="111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одержимое 4" descr="IMG-20200211-WA000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10000"/>
          </a:blip>
          <a:srcRect l="9016" t="16711" r="23546" b="33743"/>
          <a:stretch>
            <a:fillRect/>
          </a:stretch>
        </p:blipFill>
        <p:spPr>
          <a:xfrm>
            <a:off x="2309877" y="165321"/>
            <a:ext cx="990244" cy="990244"/>
          </a:xfrm>
          <a:prstGeom prst="ellipse">
            <a:avLst/>
          </a:prstGeom>
          <a:ln w="6350" cap="rnd">
            <a:solidFill>
              <a:srgbClr val="FFFF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БеловоГО-ПП-0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9960"/>
            <a:ext cx="648072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ИН ПРОЕКТ теплый дом 2019\скрин 1с\IMG_20200312_1024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63" r="7574"/>
          <a:stretch/>
        </p:blipFill>
        <p:spPr bwMode="auto">
          <a:xfrm>
            <a:off x="632127" y="1535333"/>
            <a:ext cx="3124863" cy="264629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CC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7" name="Picture 3" descr="D:\ЛИН ПРОЕКТ теплый дом 2019\скрин 1с\IMG_20200312_1026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04048" y="1551885"/>
            <a:ext cx="3743350" cy="280751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CC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8" name="Picture 4" descr="D:\ЛИН ПРОЕКТ теплый дом 2019\скрин 1с\IMG_20200312_1025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1" t="1935"/>
          <a:stretch/>
        </p:blipFill>
        <p:spPr bwMode="auto">
          <a:xfrm rot="5400000">
            <a:off x="2968805" y="2741230"/>
            <a:ext cx="2410276" cy="3236334"/>
          </a:xfrm>
          <a:prstGeom prst="rect">
            <a:avLst/>
          </a:prstGeom>
          <a:solidFill>
            <a:srgbClr val="00B0F0"/>
          </a:solidFill>
          <a:ln w="5715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358571" y="4416682"/>
            <a:ext cx="18053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endParaRPr lang="ru-RU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26505" y="5695440"/>
            <a:ext cx="5947227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у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становление временного периода пребывания</a:t>
            </a:r>
          </a:p>
          <a:p>
            <a:r>
              <a:rPr lang="ru-RU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воспитанника в центре для дальнейшего поиска учётного дела в архиве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6956" y="404664"/>
            <a:ext cx="6749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(фотографии «Было» – «Стало»)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6752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486728"/>
            <a:ext cx="1512168" cy="830997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endParaRPr lang="ru-RU" sz="4800" dirty="0"/>
          </a:p>
        </p:txBody>
      </p:sp>
      <p:pic>
        <p:nvPicPr>
          <p:cNvPr id="1027" name="Picture 3" descr="C:\Users\79511\Downloads\P_20200123_1544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326770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CC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90564"/>
            <a:ext cx="2521455" cy="400506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CC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6" name="Picture 2" descr="C:\Users\79511\Downloads\P_20200123_1544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33056"/>
            <a:ext cx="3151426" cy="193864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CC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4094187" y="1484784"/>
            <a:ext cx="4430541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поиск учетного дела на воспитанника в архиве для подготовки ответа на запрос 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32656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(фотографии «Было» – «Стало»)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3092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ЛИН ПРОЕКТ теплый дом 2019\скрин 1с\IMG_20200312_1116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70894"/>
            <a:ext cx="2406985" cy="189300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CC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33" b="13005"/>
          <a:stretch/>
        </p:blipFill>
        <p:spPr bwMode="auto">
          <a:xfrm rot="10800000" flipH="1">
            <a:off x="5796136" y="1295134"/>
            <a:ext cx="1368152" cy="204440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chemeClr val="accent5">
                <a:lumMod val="9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6" name="Picture 4" descr="D:\ЛИН ПРОЕКТ теплый дом 2019\скрин 1с\IMG-20200311-WA00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26" b="23247"/>
          <a:stretch/>
        </p:blipFill>
        <p:spPr bwMode="auto">
          <a:xfrm>
            <a:off x="1030712" y="1308485"/>
            <a:ext cx="1789440" cy="269927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chemeClr val="accent5">
                <a:lumMod val="9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7" name="Picture 5" descr="D:\ЛИН ПРОЕКТ теплый дом 2019\скрин 1с\IMG_20200311_1046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90507"/>
            <a:ext cx="2062357" cy="274981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CC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" name="Picture 2" descr="D:\ЛИН ПРОЕКТ теплый дом 2019\скрин 1с\IMG-20200311-WA000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87" r="8438" b="8428"/>
          <a:stretch/>
        </p:blipFill>
        <p:spPr bwMode="auto">
          <a:xfrm rot="16200000">
            <a:off x="3385590" y="1012429"/>
            <a:ext cx="1814873" cy="240698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chemeClr val="accent5">
                <a:lumMod val="9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11" b="17357"/>
          <a:stretch/>
        </p:blipFill>
        <p:spPr bwMode="auto">
          <a:xfrm>
            <a:off x="7448101" y="1284794"/>
            <a:ext cx="1326949" cy="204440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chemeClr val="accent5">
                <a:lumMod val="9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3081894" y="3028842"/>
            <a:ext cx="18053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6009484"/>
            <a:ext cx="6106171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изучение</a:t>
            </a: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информации на 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воспитанника в учетном деле </a:t>
            </a:r>
          </a:p>
          <a:p>
            <a:r>
              <a:rPr lang="ru-RU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подготовки ответа на запрос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667312"/>
            <a:ext cx="626469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Ознакомление с документацией учетного дела воспитанника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Picture 2" descr="D:\ЛИН ПРОЕКТ теплый дом 2019\скрин 1с\IMG_20200312_11153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64852" y="3699852"/>
            <a:ext cx="1651910" cy="220254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CC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772689" y="178872"/>
            <a:ext cx="7040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(фотографии «Было» – «Стало»)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96137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ЛИН-ПРОЕКТЫ\скрин 1с\лин 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80"/>
          <a:stretch/>
        </p:blipFill>
        <p:spPr bwMode="auto">
          <a:xfrm>
            <a:off x="5023722" y="1872266"/>
            <a:ext cx="3727981" cy="267039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840" y="1853443"/>
            <a:ext cx="3580477" cy="260214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7589791" y="4725144"/>
            <a:ext cx="14762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5840" y="1027170"/>
            <a:ext cx="8857481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Внесенные архивные данные учетных </a:t>
            </a: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дел 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воспитанников</a:t>
            </a:r>
            <a:endParaRPr lang="ru-RU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МКУ </a:t>
            </a: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СРЦН «Теплый дом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» </a:t>
            </a: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с 1993 г. (момент основания учреждения) по настоящее 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время</a:t>
            </a:r>
            <a:endParaRPr lang="ru-RU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ЛИН-ПРОЕКТЫ\скрин 1с\лин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25" t="7067" r="-1374"/>
          <a:stretch/>
        </p:blipFill>
        <p:spPr bwMode="auto">
          <a:xfrm>
            <a:off x="3460399" y="2204864"/>
            <a:ext cx="2107906" cy="146965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xmlns="" val="292767546"/>
              </p:ext>
            </p:extLst>
          </p:nvPr>
        </p:nvGraphicFramePr>
        <p:xfrm>
          <a:off x="1115616" y="3933056"/>
          <a:ext cx="6336704" cy="2839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11560" y="260648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(фотографии «Было» – «Стало»)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86642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439248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827584" y="133180"/>
            <a:ext cx="3600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endParaRPr lang="ru-RU" sz="4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530" y="1005069"/>
            <a:ext cx="4104456" cy="347544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>
            <a:solidFill>
              <a:schemeClr val="accent1"/>
            </a:solidFill>
            <a:miter lim="800000"/>
            <a:headEnd/>
            <a:tailEnd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4208967428"/>
              </p:ext>
            </p:extLst>
          </p:nvPr>
        </p:nvGraphicFramePr>
        <p:xfrm>
          <a:off x="707834" y="3861048"/>
          <a:ext cx="7248542" cy="2695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73565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214282" y="1785926"/>
            <a:ext cx="8535892" cy="966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defTabSz="488950">
              <a:lnSpc>
                <a:spcPct val="90000"/>
              </a:lnSpc>
              <a:spcAft>
                <a:spcPct val="35000"/>
              </a:spcAft>
            </a:pPr>
            <a:r>
              <a:rPr lang="ru-RU" sz="1600" dirty="0" smtClean="0">
                <a:latin typeface="+mj-lt"/>
              </a:rPr>
              <a:t>Программа выдает </a:t>
            </a:r>
            <a:r>
              <a:rPr lang="ru-RU" sz="1600" dirty="0">
                <a:latin typeface="+mj-lt"/>
              </a:rPr>
              <a:t>все цифровые данные </a:t>
            </a:r>
            <a:r>
              <a:rPr lang="ru-RU" sz="1600" dirty="0" smtClean="0">
                <a:latin typeface="+mj-lt"/>
              </a:rPr>
              <a:t>на любой </a:t>
            </a:r>
            <a:r>
              <a:rPr lang="ru-RU" sz="1600" dirty="0">
                <a:latin typeface="+mj-lt"/>
              </a:rPr>
              <a:t>запрашиваемый  временной </a:t>
            </a:r>
            <a:r>
              <a:rPr lang="ru-RU" sz="1600" dirty="0" smtClean="0">
                <a:latin typeface="+mj-lt"/>
              </a:rPr>
              <a:t>промежуток  (с </a:t>
            </a:r>
            <a:r>
              <a:rPr lang="ru-RU" sz="1600" dirty="0">
                <a:latin typeface="+mj-lt"/>
              </a:rPr>
              <a:t>1993 года по настоящее время</a:t>
            </a:r>
            <a:r>
              <a:rPr lang="ru-RU" sz="1600" dirty="0" smtClean="0">
                <a:latin typeface="+mj-lt"/>
              </a:rPr>
              <a:t>),  необходимых для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 составления статистических отчетов в Министерство социальной защиты населения </a:t>
            </a:r>
            <a:endParaRPr lang="ru-RU" sz="1600" dirty="0">
              <a:latin typeface="+mj-lt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284776"/>
              </p:ext>
            </p:extLst>
          </p:nvPr>
        </p:nvGraphicFramePr>
        <p:xfrm>
          <a:off x="899592" y="3068960"/>
          <a:ext cx="7560840" cy="345145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52528"/>
                <a:gridCol w="1296144"/>
                <a:gridCol w="1512168"/>
              </a:tblGrid>
              <a:tr h="26850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данные</a:t>
                      </a:r>
                      <a:r>
                        <a:rPr lang="ru-RU" sz="1400" baseline="0" dirty="0" smtClean="0"/>
                        <a:t> при составлении одного отчета (мин)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2685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название отчета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 внедрения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после внедрения</a:t>
                      </a:r>
                      <a:endParaRPr lang="ru-RU" sz="1400" dirty="0"/>
                    </a:p>
                  </a:txBody>
                  <a:tcPr/>
                </a:tc>
              </a:tr>
              <a:tr h="21480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АИС "Дети»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300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120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4905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Информация о работе по решению проблем детской безнадзорности и беспризорности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180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1480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Отчет 1-СД (годовой)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180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1480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отчет № 2 - УСОН (годовой)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180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490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Форма № 1 - ДЕТИ (соц.)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(годовой)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180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4905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Возрастно-половой состав беспризорных и безнадзорных несовершеннолетних, находившихся в учреждении 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240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5906">
                <a:tc>
                  <a:txBody>
                    <a:bodyPr/>
                    <a:lstStyle/>
                    <a:p>
                      <a:pPr lvl="0"/>
                      <a:r>
                        <a:rPr lang="ru-RU" sz="1100" dirty="0" smtClean="0"/>
                        <a:t>Сроки нахождения каждого несовершеннолетнего в центре (за год) </a:t>
                      </a:r>
                      <a:endParaRPr lang="ru-RU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240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1480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Список выбывших несовершеннолетних (за месяц)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4905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Список находящихся в учреждении воспитанников (на конец месяца)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120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83568" y="332656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Выявленные дополнительные возможности и результаты программы 1«Дети-соц»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7920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93817" y="45937"/>
            <a:ext cx="1513339" cy="111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одержимое 4" descr="IMG-20200211-WA000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10000"/>
          </a:blip>
          <a:srcRect l="9016" t="16711" r="23546" b="33743"/>
          <a:stretch>
            <a:fillRect/>
          </a:stretch>
        </p:blipFill>
        <p:spPr>
          <a:xfrm>
            <a:off x="2309877" y="165321"/>
            <a:ext cx="990244" cy="990244"/>
          </a:xfrm>
          <a:prstGeom prst="ellipse">
            <a:avLst/>
          </a:prstGeom>
          <a:ln w="6350" cap="rnd">
            <a:solidFill>
              <a:srgbClr val="FFFF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23528" y="3789040"/>
            <a:ext cx="4651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6666"/>
                </a:solidFill>
              </a:rPr>
              <a:t>Спасибо за внимание</a:t>
            </a:r>
            <a:endParaRPr lang="ru-RU" sz="3200" dirty="0"/>
          </a:p>
        </p:txBody>
      </p:sp>
      <p:pic>
        <p:nvPicPr>
          <p:cNvPr id="6" name="Рисунок 5" descr="БеловоГО-ПП-0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745" y="99960"/>
            <a:ext cx="648072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3557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 descr="C:\Users\79511\Desktop\ЛИН_ПРОЕКТ для конкурс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79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 проекта: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Латышкевич Людмила Антоновна</a:t>
            </a:r>
            <a:r>
              <a:rPr lang="ru-RU" dirty="0" smtClean="0">
                <a:solidFill>
                  <a:srgbClr val="0070C0"/>
                </a:solidFill>
              </a:rPr>
              <a:t>,</a:t>
            </a:r>
            <a:r>
              <a:rPr lang="ru-RU" dirty="0" smtClean="0"/>
              <a:t> директор МКУ СРЦН «Теплый дом» – РУКОВОДИТЕЛЬ ПРОЕКТА</a:t>
            </a:r>
          </a:p>
          <a:p>
            <a:pPr marL="0" indent="0">
              <a:buNone/>
            </a:pPr>
            <a:endParaRPr lang="ru-RU" dirty="0" smtClean="0"/>
          </a:p>
          <a:p>
            <a:pPr lvl="0"/>
            <a:r>
              <a:rPr lang="ru-RU" dirty="0">
                <a:solidFill>
                  <a:srgbClr val="0070C0"/>
                </a:solidFill>
              </a:rPr>
              <a:t>Петрова Александра </a:t>
            </a:r>
            <a:r>
              <a:rPr lang="ru-RU" dirty="0" smtClean="0">
                <a:solidFill>
                  <a:srgbClr val="0070C0"/>
                </a:solidFill>
              </a:rPr>
              <a:t>Николаевна, </a:t>
            </a:r>
            <a:r>
              <a:rPr lang="ru-RU" dirty="0" smtClean="0"/>
              <a:t>заместитель </a:t>
            </a:r>
            <a:r>
              <a:rPr lang="ru-RU" dirty="0"/>
              <a:t>директора по воспитательной и реабилитационной </a:t>
            </a:r>
            <a:r>
              <a:rPr lang="ru-RU" dirty="0" smtClean="0"/>
              <a:t>работе</a:t>
            </a:r>
          </a:p>
          <a:p>
            <a:pPr lvl="0"/>
            <a:r>
              <a:rPr lang="ru-RU" dirty="0">
                <a:solidFill>
                  <a:srgbClr val="0070C0"/>
                </a:solidFill>
              </a:rPr>
              <a:t>Зырянова Татьяна </a:t>
            </a:r>
            <a:r>
              <a:rPr lang="ru-RU" dirty="0" smtClean="0">
                <a:solidFill>
                  <a:srgbClr val="0070C0"/>
                </a:solidFill>
              </a:rPr>
              <a:t>Алексеевна, </a:t>
            </a:r>
            <a:r>
              <a:rPr lang="ru-RU" dirty="0" smtClean="0"/>
              <a:t>заведующий </a:t>
            </a:r>
            <a:r>
              <a:rPr lang="ru-RU" dirty="0"/>
              <a:t>приемного </a:t>
            </a:r>
            <a:r>
              <a:rPr lang="ru-RU" dirty="0" smtClean="0"/>
              <a:t>отделения</a:t>
            </a:r>
            <a:endParaRPr lang="ru-RU" dirty="0"/>
          </a:p>
          <a:p>
            <a:pPr lvl="0"/>
            <a:r>
              <a:rPr lang="ru-RU" dirty="0">
                <a:solidFill>
                  <a:srgbClr val="0070C0"/>
                </a:solidFill>
              </a:rPr>
              <a:t>Корачева Ольга </a:t>
            </a:r>
            <a:r>
              <a:rPr lang="ru-RU" dirty="0" smtClean="0">
                <a:solidFill>
                  <a:srgbClr val="0070C0"/>
                </a:solidFill>
              </a:rPr>
              <a:t>Игоревна, </a:t>
            </a:r>
            <a:r>
              <a:rPr lang="ru-RU" dirty="0" smtClean="0"/>
              <a:t>заведующий </a:t>
            </a:r>
            <a:r>
              <a:rPr lang="ru-RU" dirty="0"/>
              <a:t>отделением социальной диагностики</a:t>
            </a:r>
          </a:p>
          <a:p>
            <a:pPr lvl="0"/>
            <a:r>
              <a:rPr lang="ru-RU" dirty="0">
                <a:solidFill>
                  <a:srgbClr val="0070C0"/>
                </a:solidFill>
              </a:rPr>
              <a:t>Евграфова Виктория </a:t>
            </a:r>
            <a:r>
              <a:rPr lang="ru-RU" dirty="0" smtClean="0">
                <a:solidFill>
                  <a:srgbClr val="0070C0"/>
                </a:solidFill>
              </a:rPr>
              <a:t>Алексеевна</a:t>
            </a:r>
            <a:r>
              <a:rPr lang="ru-RU" dirty="0" smtClean="0"/>
              <a:t>, заведующий  </a:t>
            </a:r>
            <a:r>
              <a:rPr lang="ru-RU" dirty="0"/>
              <a:t>дневным </a:t>
            </a:r>
            <a:r>
              <a:rPr lang="ru-RU" dirty="0" smtClean="0"/>
              <a:t>отделением</a:t>
            </a:r>
            <a:endParaRPr lang="en-US" dirty="0" smtClean="0"/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Шитяева Диана Владимировна</a:t>
            </a:r>
            <a:r>
              <a:rPr lang="ru-RU" dirty="0" smtClean="0"/>
              <a:t>, программист</a:t>
            </a:r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2932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158104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</a:t>
            </a:r>
            <a:r>
              <a:rPr lang="ru-RU" sz="28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 состояния </a:t>
            </a:r>
            <a:r>
              <a:rPr lang="ru-RU" sz="28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endParaRPr lang="ru-RU" sz="2800" dirty="0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700681" y="1772816"/>
            <a:ext cx="1872208" cy="652264"/>
          </a:xfrm>
          <a:prstGeom prst="roundRect">
            <a:avLst/>
          </a:prstGeom>
          <a:solidFill>
            <a:srgbClr val="327FBE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Поступление запроса в МКУ СРЦН «Теплый дом» от учреждений системы профилактики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677589" y="2523827"/>
            <a:ext cx="1866288" cy="576064"/>
          </a:xfrm>
          <a:prstGeom prst="roundRect">
            <a:avLst/>
          </a:prstGeom>
          <a:solidFill>
            <a:srgbClr val="327FBE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Изучение </a:t>
            </a:r>
            <a:r>
              <a:rPr lang="ru-RU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информации от учреждений системы профилактики (10 мин.)</a:t>
            </a:r>
            <a:endParaRPr lang="ru-RU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668742" y="3176435"/>
            <a:ext cx="1850709" cy="568404"/>
          </a:xfrm>
          <a:prstGeom prst="roundRect">
            <a:avLst/>
          </a:prstGeom>
          <a:solidFill>
            <a:srgbClr val="327FBE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Высчитывание возраста ребенка на которого поступил запрос (3 мин.)</a:t>
            </a:r>
            <a:endParaRPr lang="ru-RU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643541" y="3833711"/>
            <a:ext cx="1837355" cy="360040"/>
          </a:xfrm>
          <a:prstGeom prst="roundRect">
            <a:avLst/>
          </a:prstGeom>
          <a:solidFill>
            <a:srgbClr val="327FBE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 идет в архив (15мин.)</a:t>
            </a:r>
            <a:endParaRPr lang="ru-RU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3526714" y="5312108"/>
            <a:ext cx="1872208" cy="669981"/>
          </a:xfrm>
          <a:prstGeom prst="roundRect">
            <a:avLst/>
          </a:prstGeom>
          <a:solidFill>
            <a:srgbClr val="327FBE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Подготовленный ответ по ребенку отправляет в учреждения системы профилактики (5 мин)  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3489569" y="4519142"/>
            <a:ext cx="1872208" cy="691055"/>
          </a:xfrm>
          <a:prstGeom prst="roundRect">
            <a:avLst/>
          </a:prstGeom>
          <a:solidFill>
            <a:srgbClr val="327FBE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Готовит информацию </a:t>
            </a:r>
            <a:r>
              <a:rPr lang="ru-RU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ребенку на запрос для учреждений системы профилактики (10 мин)</a:t>
            </a:r>
            <a:endParaRPr lang="ru-RU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3462130" y="3243752"/>
            <a:ext cx="1872208" cy="522058"/>
          </a:xfrm>
          <a:prstGeom prst="roundRect">
            <a:avLst/>
          </a:prstGeom>
          <a:solidFill>
            <a:srgbClr val="327FBE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окончанию поиска специалист возвращается на свое  </a:t>
            </a:r>
            <a:r>
              <a:rPr lang="ru-RU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рабочее </a:t>
            </a:r>
            <a:r>
              <a:rPr lang="ru-RU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(15 мин)</a:t>
            </a:r>
            <a:endParaRPr lang="ru-RU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657634" y="6309320"/>
            <a:ext cx="1872208" cy="360040"/>
          </a:xfrm>
          <a:prstGeom prst="roundRect">
            <a:avLst/>
          </a:prstGeom>
          <a:solidFill>
            <a:srgbClr val="327FBE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учетного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 ребенка  </a:t>
            </a:r>
            <a:r>
              <a:rPr lang="ru-RU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архиве (10 мин.)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657194" y="5728660"/>
            <a:ext cx="1872208" cy="525994"/>
          </a:xfrm>
          <a:prstGeom prst="roundRect">
            <a:avLst/>
          </a:prstGeom>
          <a:solidFill>
            <a:srgbClr val="327FBE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Установлено время нахождения ребенка 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МКУ СРЦН «Теплый дом» 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619550" y="4955655"/>
            <a:ext cx="1872208" cy="656442"/>
          </a:xfrm>
          <a:prstGeom prst="roundRect">
            <a:avLst/>
          </a:prstGeom>
          <a:solidFill>
            <a:srgbClr val="327FBE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в алфавитной книге </a:t>
            </a:r>
            <a:r>
              <a:rPr lang="ru-RU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данного ребенка, подходящего под временные промежутки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 мин.)</a:t>
            </a:r>
            <a:endParaRPr lang="ru-RU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638200" y="4310916"/>
            <a:ext cx="1891526" cy="542308"/>
          </a:xfrm>
          <a:prstGeom prst="roundRect">
            <a:avLst/>
          </a:prstGeom>
          <a:solidFill>
            <a:srgbClr val="327FBE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</a:t>
            </a:r>
            <a:r>
              <a:rPr lang="ru-RU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алфавитных книг, которые соответствуют годовому </a:t>
            </a:r>
            <a:r>
              <a:rPr lang="ru-RU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промежутку (7мин.)</a:t>
            </a:r>
            <a:endParaRPr lang="ru-RU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Выгнутая влево стрелка 38"/>
          <p:cNvSpPr/>
          <p:nvPr/>
        </p:nvSpPr>
        <p:spPr>
          <a:xfrm>
            <a:off x="385362" y="2086051"/>
            <a:ext cx="351033" cy="513662"/>
          </a:xfrm>
          <a:prstGeom prst="curvedRightArrow">
            <a:avLst>
              <a:gd name="adj1" fmla="val 19919"/>
              <a:gd name="adj2" fmla="val 44960"/>
              <a:gd name="adj3" fmla="val 27881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Выгнутая влево стрелка 46"/>
          <p:cNvSpPr/>
          <p:nvPr/>
        </p:nvSpPr>
        <p:spPr>
          <a:xfrm rot="21115916">
            <a:off x="352613" y="3485495"/>
            <a:ext cx="351033" cy="471533"/>
          </a:xfrm>
          <a:prstGeom prst="curvedRightArrow">
            <a:avLst>
              <a:gd name="adj1" fmla="val 19919"/>
              <a:gd name="adj2" fmla="val 44960"/>
              <a:gd name="adj3" fmla="val 27881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Выгнутая влево стрелка 47"/>
          <p:cNvSpPr/>
          <p:nvPr/>
        </p:nvSpPr>
        <p:spPr>
          <a:xfrm rot="21295288">
            <a:off x="384124" y="2815682"/>
            <a:ext cx="351033" cy="513662"/>
          </a:xfrm>
          <a:prstGeom prst="curvedRightArrow">
            <a:avLst>
              <a:gd name="adj1" fmla="val 19919"/>
              <a:gd name="adj2" fmla="val 44960"/>
              <a:gd name="adj3" fmla="val 27881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Выгнутая влево стрелка 49"/>
          <p:cNvSpPr/>
          <p:nvPr/>
        </p:nvSpPr>
        <p:spPr>
          <a:xfrm rot="20414086">
            <a:off x="353519" y="4804170"/>
            <a:ext cx="400402" cy="499706"/>
          </a:xfrm>
          <a:prstGeom prst="curvedRightArrow">
            <a:avLst>
              <a:gd name="adj1" fmla="val 19919"/>
              <a:gd name="adj2" fmla="val 44960"/>
              <a:gd name="adj3" fmla="val 27881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Выгнутая влево стрелка 50"/>
          <p:cNvSpPr/>
          <p:nvPr/>
        </p:nvSpPr>
        <p:spPr>
          <a:xfrm rot="20414086">
            <a:off x="438591" y="4193303"/>
            <a:ext cx="351033" cy="513662"/>
          </a:xfrm>
          <a:prstGeom prst="curvedRightArrow">
            <a:avLst>
              <a:gd name="adj1" fmla="val 19919"/>
              <a:gd name="adj2" fmla="val 44960"/>
              <a:gd name="adj3" fmla="val 27881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Выгнутая влево стрелка 51"/>
          <p:cNvSpPr/>
          <p:nvPr/>
        </p:nvSpPr>
        <p:spPr>
          <a:xfrm rot="20414086">
            <a:off x="378203" y="5424205"/>
            <a:ext cx="351033" cy="513662"/>
          </a:xfrm>
          <a:prstGeom prst="curvedRightArrow">
            <a:avLst>
              <a:gd name="adj1" fmla="val 19919"/>
              <a:gd name="adj2" fmla="val 44960"/>
              <a:gd name="adj3" fmla="val 27881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 bwMode="auto">
          <a:xfrm>
            <a:off x="3497304" y="3872887"/>
            <a:ext cx="1872208" cy="553750"/>
          </a:xfrm>
          <a:prstGeom prst="roundRect">
            <a:avLst/>
          </a:prstGeom>
          <a:solidFill>
            <a:srgbClr val="327FBE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Изучает всю внутреннюю документацию учетного  дела  ребенка (10 мин)</a:t>
            </a:r>
            <a:endParaRPr lang="ru-RU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Выгнутая влево стрелка 55"/>
          <p:cNvSpPr/>
          <p:nvPr/>
        </p:nvSpPr>
        <p:spPr>
          <a:xfrm rot="526387" flipH="1">
            <a:off x="5309793" y="3501756"/>
            <a:ext cx="351033" cy="513662"/>
          </a:xfrm>
          <a:prstGeom prst="curvedRightArrow">
            <a:avLst>
              <a:gd name="adj1" fmla="val 19919"/>
              <a:gd name="adj2" fmla="val 44960"/>
              <a:gd name="adj3" fmla="val 27881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Выгнутая влево стрелка 56"/>
          <p:cNvSpPr/>
          <p:nvPr/>
        </p:nvSpPr>
        <p:spPr>
          <a:xfrm rot="1185914" flipH="1">
            <a:off x="5301408" y="5081425"/>
            <a:ext cx="351033" cy="513662"/>
          </a:xfrm>
          <a:prstGeom prst="curvedRightArrow">
            <a:avLst>
              <a:gd name="adj1" fmla="val 19919"/>
              <a:gd name="adj2" fmla="val 44960"/>
              <a:gd name="adj3" fmla="val 27881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Выгнутая влево стрелка 58"/>
          <p:cNvSpPr/>
          <p:nvPr/>
        </p:nvSpPr>
        <p:spPr>
          <a:xfrm rot="978592" flipH="1">
            <a:off x="5309793" y="4300607"/>
            <a:ext cx="351033" cy="513662"/>
          </a:xfrm>
          <a:prstGeom prst="curvedRightArrow">
            <a:avLst>
              <a:gd name="adj1" fmla="val 19919"/>
              <a:gd name="adj2" fmla="val 44960"/>
              <a:gd name="adj3" fmla="val 27881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Выгнутая влево стрелка 59"/>
          <p:cNvSpPr/>
          <p:nvPr/>
        </p:nvSpPr>
        <p:spPr>
          <a:xfrm rot="21000957">
            <a:off x="352614" y="5987304"/>
            <a:ext cx="351033" cy="513662"/>
          </a:xfrm>
          <a:prstGeom prst="curvedRightArrow">
            <a:avLst>
              <a:gd name="adj1" fmla="val 19919"/>
              <a:gd name="adj2" fmla="val 44960"/>
              <a:gd name="adj3" fmla="val 27881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 bwMode="auto">
          <a:xfrm>
            <a:off x="6134275" y="5621548"/>
            <a:ext cx="1462061" cy="6877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/>
              <a:t>Время протекания всего процесса : 100 мин.</a:t>
            </a:r>
            <a:endParaRPr lang="ru-RU" sz="1100" b="1" dirty="0"/>
          </a:p>
        </p:txBody>
      </p:sp>
      <p:sp>
        <p:nvSpPr>
          <p:cNvPr id="65" name="Штриховая стрелка вправо 64"/>
          <p:cNvSpPr/>
          <p:nvPr/>
        </p:nvSpPr>
        <p:spPr>
          <a:xfrm>
            <a:off x="5414195" y="5639310"/>
            <a:ext cx="720080" cy="342779"/>
          </a:xfrm>
          <a:prstGeom prst="stripedRight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трелка углом вверх 66"/>
          <p:cNvSpPr/>
          <p:nvPr/>
        </p:nvSpPr>
        <p:spPr>
          <a:xfrm>
            <a:off x="2579062" y="3471228"/>
            <a:ext cx="463607" cy="3092007"/>
          </a:xfrm>
          <a:prstGeom prst="bentUpArrow">
            <a:avLst>
              <a:gd name="adj1" fmla="val 25000"/>
              <a:gd name="adj2" fmla="val 29270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трелка вверх 75"/>
          <p:cNvSpPr/>
          <p:nvPr/>
        </p:nvSpPr>
        <p:spPr>
          <a:xfrm rot="5400000">
            <a:off x="3092196" y="3158189"/>
            <a:ext cx="242316" cy="749963"/>
          </a:xfrm>
          <a:prstGeom prst="upArrow">
            <a:avLst>
              <a:gd name="adj1" fmla="val 50000"/>
              <a:gd name="adj2" fmla="val 664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3048799" y="1016394"/>
            <a:ext cx="5815995" cy="20032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rgbClr val="327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Medium"/>
              </a:rPr>
              <a:t>ПРОБЛЕМЫ</a:t>
            </a:r>
            <a:r>
              <a:rPr lang="ru-RU" sz="800" b="1" dirty="0" smtClean="0">
                <a:solidFill>
                  <a:srgbClr val="327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Medium"/>
              </a:rPr>
              <a:t>:</a:t>
            </a:r>
          </a:p>
          <a:p>
            <a:pPr algn="just"/>
            <a:r>
              <a:rPr lang="ru-RU" sz="1000" dirty="0"/>
              <a:t>1.Нерациональное использования и распределение рабочего времени специалиста отделения  в связи с вычислительным процессом.</a:t>
            </a:r>
          </a:p>
          <a:p>
            <a:pPr lvl="0" algn="l">
              <a:tabLst>
                <a:tab pos="177800" algn="l"/>
              </a:tabLst>
            </a:pPr>
            <a:r>
              <a:rPr lang="ru-RU" sz="1000" dirty="0" smtClean="0"/>
              <a:t>2.Потеря </a:t>
            </a:r>
            <a:r>
              <a:rPr lang="ru-RU" sz="1000" dirty="0"/>
              <a:t>времени из-за лишних </a:t>
            </a:r>
            <a:r>
              <a:rPr lang="ru-RU" sz="1000" dirty="0" smtClean="0"/>
              <a:t>перемещений </a:t>
            </a:r>
            <a:r>
              <a:rPr lang="ru-RU" sz="1000" dirty="0"/>
              <a:t>специалиста в архив, который располагается в здании корпуса № 1, для поиска учетного дела несовершеннолетнего.</a:t>
            </a:r>
          </a:p>
          <a:p>
            <a:pPr algn="just"/>
            <a:r>
              <a:rPr lang="ru-RU" sz="1000" dirty="0"/>
              <a:t>3. Поиск несовершеннолетнего  в ручную  в журналах регистрации поступления по установленному временному периоду нахождения. </a:t>
            </a:r>
          </a:p>
          <a:p>
            <a:pPr algn="just"/>
            <a:r>
              <a:rPr lang="ru-RU" sz="1000" dirty="0" smtClean="0"/>
              <a:t>4</a:t>
            </a:r>
            <a:r>
              <a:rPr lang="ru-RU" sz="1000" dirty="0"/>
              <a:t>. Длительный процесс поиска учетного дела  в архиве на несовершеннолетнего.</a:t>
            </a:r>
          </a:p>
          <a:p>
            <a:pPr algn="just"/>
            <a:r>
              <a:rPr lang="ru-RU" sz="1000" dirty="0" smtClean="0"/>
              <a:t>5. </a:t>
            </a:r>
            <a:r>
              <a:rPr lang="ru-RU" sz="1000" dirty="0"/>
              <a:t>Потеря рабочего времени специалиста на изучение внутренней документации учетного дела. </a:t>
            </a:r>
          </a:p>
          <a:p>
            <a:pPr algn="just"/>
            <a:r>
              <a:rPr lang="ru-RU" sz="1000" dirty="0" smtClean="0"/>
              <a:t>6. </a:t>
            </a:r>
            <a:r>
              <a:rPr lang="ru-RU" sz="1000" dirty="0"/>
              <a:t>Большие затраты времени на предоставлении запрашиваемой информации.</a:t>
            </a:r>
          </a:p>
        </p:txBody>
      </p:sp>
      <p:sp>
        <p:nvSpPr>
          <p:cNvPr id="78" name="Пятно 1 77"/>
          <p:cNvSpPr/>
          <p:nvPr/>
        </p:nvSpPr>
        <p:spPr>
          <a:xfrm>
            <a:off x="2340475" y="4404070"/>
            <a:ext cx="442041" cy="495842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3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79" name="Пятно 1 78"/>
          <p:cNvSpPr/>
          <p:nvPr/>
        </p:nvSpPr>
        <p:spPr>
          <a:xfrm>
            <a:off x="2302497" y="3765810"/>
            <a:ext cx="442041" cy="495842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2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80" name="Пятно 1 79"/>
          <p:cNvSpPr/>
          <p:nvPr/>
        </p:nvSpPr>
        <p:spPr>
          <a:xfrm>
            <a:off x="2259875" y="5257293"/>
            <a:ext cx="442041" cy="495842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3" name="Пятно 1 82"/>
          <p:cNvSpPr/>
          <p:nvPr/>
        </p:nvSpPr>
        <p:spPr>
          <a:xfrm>
            <a:off x="3276283" y="3765810"/>
            <a:ext cx="442041" cy="495842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84" name="Пятно 1 83"/>
          <p:cNvSpPr/>
          <p:nvPr/>
        </p:nvSpPr>
        <p:spPr>
          <a:xfrm>
            <a:off x="2340476" y="2523827"/>
            <a:ext cx="442041" cy="495842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5" name="Пятно 1 84"/>
          <p:cNvSpPr/>
          <p:nvPr/>
        </p:nvSpPr>
        <p:spPr>
          <a:xfrm>
            <a:off x="3268548" y="5202827"/>
            <a:ext cx="442041" cy="495842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3610124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870064" y="1495382"/>
            <a:ext cx="1217663" cy="38519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Федеральный уровень - 0</a:t>
            </a:r>
            <a:endParaRPr lang="ru-RU" sz="1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67744" y="2769756"/>
            <a:ext cx="1440159" cy="5425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Региональный уровень - 0</a:t>
            </a:r>
            <a:endParaRPr lang="ru-RU" sz="12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27784" y="4297320"/>
            <a:ext cx="1719506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/>
              <a:t>Местный уровень (организации) - 8</a:t>
            </a:r>
            <a:endParaRPr lang="ru-RU" sz="1200" b="1" dirty="0"/>
          </a:p>
        </p:txBody>
      </p:sp>
      <p:sp>
        <p:nvSpPr>
          <p:cNvPr id="3" name="Блок-схема: ручное управление 2"/>
          <p:cNvSpPr/>
          <p:nvPr/>
        </p:nvSpPr>
        <p:spPr>
          <a:xfrm rot="10800000">
            <a:off x="264559" y="4119345"/>
            <a:ext cx="2630892" cy="1978758"/>
          </a:xfrm>
          <a:prstGeom prst="flowChartManualOperat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ручное управление 6"/>
          <p:cNvSpPr/>
          <p:nvPr/>
        </p:nvSpPr>
        <p:spPr>
          <a:xfrm rot="10800000">
            <a:off x="798147" y="2780928"/>
            <a:ext cx="1560326" cy="999473"/>
          </a:xfrm>
          <a:prstGeom prst="flowChartManualOperati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извлечение 10"/>
          <p:cNvSpPr/>
          <p:nvPr/>
        </p:nvSpPr>
        <p:spPr>
          <a:xfrm>
            <a:off x="1084951" y="1137840"/>
            <a:ext cx="928693" cy="1471618"/>
          </a:xfrm>
          <a:prstGeom prst="flowChartExtra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но 1 15"/>
          <p:cNvSpPr/>
          <p:nvPr/>
        </p:nvSpPr>
        <p:spPr>
          <a:xfrm>
            <a:off x="2054057" y="5365308"/>
            <a:ext cx="608831" cy="596572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7" name="Пятно 1 16"/>
          <p:cNvSpPr/>
          <p:nvPr/>
        </p:nvSpPr>
        <p:spPr>
          <a:xfrm>
            <a:off x="1320150" y="5221665"/>
            <a:ext cx="663063" cy="648072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8" name="Пятно 1 17"/>
          <p:cNvSpPr/>
          <p:nvPr/>
        </p:nvSpPr>
        <p:spPr>
          <a:xfrm>
            <a:off x="551472" y="4984422"/>
            <a:ext cx="625625" cy="639858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9" name="Пятно 1 18"/>
          <p:cNvSpPr/>
          <p:nvPr/>
        </p:nvSpPr>
        <p:spPr>
          <a:xfrm>
            <a:off x="2028793" y="4541286"/>
            <a:ext cx="585621" cy="652296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0" name="Пятно 1 19"/>
          <p:cNvSpPr/>
          <p:nvPr/>
        </p:nvSpPr>
        <p:spPr>
          <a:xfrm>
            <a:off x="1419565" y="4288316"/>
            <a:ext cx="609228" cy="639741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Пятно 1 20"/>
          <p:cNvSpPr/>
          <p:nvPr/>
        </p:nvSpPr>
        <p:spPr>
          <a:xfrm>
            <a:off x="723810" y="4191684"/>
            <a:ext cx="547448" cy="609692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1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139952" y="1495382"/>
            <a:ext cx="4879890" cy="259228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rgbClr val="327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Medium"/>
              </a:rPr>
              <a:t>ПРОБЛЕМЫ</a:t>
            </a:r>
            <a:r>
              <a:rPr lang="ru-RU" sz="800" b="1" dirty="0" smtClean="0">
                <a:solidFill>
                  <a:srgbClr val="327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Medium"/>
              </a:rPr>
              <a:t>:</a:t>
            </a:r>
          </a:p>
          <a:p>
            <a:pPr algn="just"/>
            <a:r>
              <a:rPr lang="ru-RU" sz="1000" dirty="0"/>
              <a:t>1.Нерациональное использования и распределение рабочего времени специалиста отделения  в связи с вычислительным процессом.</a:t>
            </a:r>
          </a:p>
          <a:p>
            <a:pPr lvl="0" algn="l">
              <a:tabLst>
                <a:tab pos="177800" algn="l"/>
              </a:tabLst>
            </a:pPr>
            <a:r>
              <a:rPr lang="ru-RU" sz="1000" dirty="0" smtClean="0"/>
              <a:t>2.Потеря </a:t>
            </a:r>
            <a:r>
              <a:rPr lang="ru-RU" sz="1000" dirty="0"/>
              <a:t>времени из-за лишних </a:t>
            </a:r>
            <a:r>
              <a:rPr lang="ru-RU" sz="1000" dirty="0" smtClean="0"/>
              <a:t>перемещений </a:t>
            </a:r>
            <a:r>
              <a:rPr lang="ru-RU" sz="1000" dirty="0"/>
              <a:t>специалиста в архив, который располагается в здании корпуса № 1, для поиска учетного дела несовершеннолетнего.</a:t>
            </a:r>
          </a:p>
          <a:p>
            <a:pPr algn="just"/>
            <a:r>
              <a:rPr lang="ru-RU" sz="1000" dirty="0"/>
              <a:t>3. Поиск несовершеннолетнего  в ручную  в журналах регистрации поступления по установленному временному периоду нахождения. </a:t>
            </a:r>
          </a:p>
          <a:p>
            <a:pPr algn="just"/>
            <a:r>
              <a:rPr lang="ru-RU" sz="1000" dirty="0" smtClean="0"/>
              <a:t>4</a:t>
            </a:r>
            <a:r>
              <a:rPr lang="ru-RU" sz="1000" dirty="0"/>
              <a:t>. Длительный процесс поиска учетного дела  в архиве на несовершеннолетнего.</a:t>
            </a:r>
          </a:p>
          <a:p>
            <a:pPr algn="just"/>
            <a:r>
              <a:rPr lang="ru-RU" sz="1000" dirty="0" smtClean="0"/>
              <a:t>5. </a:t>
            </a:r>
            <a:r>
              <a:rPr lang="ru-RU" sz="1000" dirty="0"/>
              <a:t>Потеря рабочего времени специалиста на изучение внутренней документации учетного дела. </a:t>
            </a:r>
          </a:p>
          <a:p>
            <a:pPr algn="just"/>
            <a:r>
              <a:rPr lang="ru-RU" sz="1000" dirty="0"/>
              <a:t>6</a:t>
            </a:r>
            <a:r>
              <a:rPr lang="ru-RU" sz="1000" dirty="0" smtClean="0"/>
              <a:t>. </a:t>
            </a:r>
            <a:r>
              <a:rPr lang="ru-RU" sz="1000" dirty="0"/>
              <a:t>Большие затраты времени на предоставлении запрашиваемой информации.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70520" y="404664"/>
            <a:ext cx="6472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проблем (местный уровень)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394918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0081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устранению</a:t>
            </a:r>
            <a:br>
              <a:rPr lang="ru-RU" sz="28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выявленных проблем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96397923"/>
              </p:ext>
            </p:extLst>
          </p:nvPr>
        </p:nvGraphicFramePr>
        <p:xfrm>
          <a:off x="539552" y="728424"/>
          <a:ext cx="8085584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872"/>
                <a:gridCol w="1635496"/>
                <a:gridCol w="2088232"/>
                <a:gridCol w="1512168"/>
                <a:gridCol w="1172816"/>
              </a:tblGrid>
              <a:tr h="35619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Проблема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Причина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Мероприятие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Срок Исполнения</a:t>
                      </a:r>
                    </a:p>
                    <a:p>
                      <a:pPr algn="ctr"/>
                      <a:r>
                        <a:rPr lang="ru-RU" sz="900" dirty="0" smtClean="0"/>
                        <a:t>(с 27.01.2020 по 30.04.2020)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Ответственный</a:t>
                      </a:r>
                      <a:endParaRPr lang="ru-RU" sz="900" dirty="0"/>
                    </a:p>
                  </a:txBody>
                  <a:tcPr/>
                </a:tc>
              </a:tr>
              <a:tr h="8782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1.Нерациональное использования и распределение рабочего времени специалистов отделений  в связи с вычислительным процессом.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Недостаточная автоматизация, отсутствие необходимой информационной системы</a:t>
                      </a:r>
                      <a:endParaRPr lang="ru-RU" sz="900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Разработка алгоритма действия программы 1«Дети-соц»;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9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9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9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9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Создание электронной программы 1«Дети-соц»  для архивации учетных дел воспитанников, прошедших реабилитацию в МКУ СРЦН «Теплый дом» с 1993 г. (момент основания учреждения) по настоящее время;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9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Разработка инструкции по работе с электронной программой и персональными данными воспитанников;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9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900" b="0" dirty="0" smtClean="0"/>
                        <a:t>Обучение пользованию программой 1«Дети-соц» специалистов по социальной работе отделений центра;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900" b="0" dirty="0" smtClean="0"/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900" b="0" dirty="0" smtClean="0"/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900" b="0" dirty="0" smtClean="0"/>
                        <a:t>Апробирование и внедрение в работу программы 1«Дети-соц»</a:t>
                      </a:r>
                      <a:r>
                        <a:rPr lang="ru-RU" sz="900" b="0" baseline="0" dirty="0" smtClean="0"/>
                        <a:t> с </a:t>
                      </a:r>
                      <a:r>
                        <a:rPr lang="ru-RU" sz="900" b="0" dirty="0" smtClean="0"/>
                        <a:t> внесением данных более чем на 6000 воспитанников, прошедших реабилитацию в учреждении с  1993 по настоящее время;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900" b="0" dirty="0" smtClean="0"/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900" b="0" dirty="0" smtClean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900" b="0" dirty="0" smtClean="0"/>
                        <a:t>Регулярное пополнение данных при поступлении и их выбытии несовершеннолетних из МКУ СРЦН «Теплый дом»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дня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Зырянова Т.А.</a:t>
                      </a:r>
                    </a:p>
                    <a:p>
                      <a:r>
                        <a:rPr lang="ru-RU" sz="1000" dirty="0" smtClean="0"/>
                        <a:t>Корачева О.И.</a:t>
                      </a:r>
                    </a:p>
                    <a:p>
                      <a:r>
                        <a:rPr lang="ru-RU" sz="1000" dirty="0" smtClean="0"/>
                        <a:t>Евграфова В.А.</a:t>
                      </a:r>
                    </a:p>
                    <a:p>
                      <a:r>
                        <a:rPr lang="ru-RU" sz="1000" dirty="0" smtClean="0"/>
                        <a:t>Шитяева</a:t>
                      </a:r>
                      <a:r>
                        <a:rPr lang="ru-RU" sz="1000" baseline="0" dirty="0" smtClean="0"/>
                        <a:t> Д.В.</a:t>
                      </a:r>
                      <a:endParaRPr lang="ru-RU" sz="1000" dirty="0"/>
                    </a:p>
                  </a:txBody>
                  <a:tcPr/>
                </a:tc>
              </a:tr>
              <a:tr h="7465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2.Потеря времени из-за лишних перемещений специалиста в архив для поиска учетного дела несовершеннолетнего.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Учреждение состоит из двух отдельно стоящих корпусов, архив располагается в здании корпуса № 1 </a:t>
                      </a:r>
                      <a:endParaRPr lang="ru-RU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дней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Шитяева Д.В.</a:t>
                      </a:r>
                      <a:endParaRPr lang="ru-RU" sz="1000" dirty="0"/>
                    </a:p>
                  </a:txBody>
                  <a:tcPr/>
                </a:tc>
              </a:tr>
              <a:tr h="1010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3. Поиск несовершеннолетнего  в ручную  в журналах регистрации поступления по установленному временному периоду нахождения. </a:t>
                      </a:r>
                    </a:p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Учетное дело на каждого воспитанника хранится в архиве в бумажном варианте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с 1993 года по настоящее время.</a:t>
                      </a:r>
                    </a:p>
                    <a:p>
                      <a:endParaRPr lang="ru-RU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день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Зырянова Т.А.</a:t>
                      </a:r>
                    </a:p>
                    <a:p>
                      <a:r>
                        <a:rPr lang="ru-RU" sz="1000" dirty="0" smtClean="0"/>
                        <a:t>Корачева О.И.</a:t>
                      </a:r>
                    </a:p>
                    <a:p>
                      <a:r>
                        <a:rPr lang="ru-RU" sz="1000" dirty="0" smtClean="0"/>
                        <a:t>Евграфова В.А.</a:t>
                      </a:r>
                    </a:p>
                    <a:p>
                      <a:r>
                        <a:rPr lang="ru-RU" sz="1000" dirty="0" smtClean="0"/>
                        <a:t>Шитяева</a:t>
                      </a:r>
                      <a:r>
                        <a:rPr lang="ru-RU" sz="1000" baseline="0" dirty="0" smtClean="0"/>
                        <a:t> Д.В.</a:t>
                      </a:r>
                      <a:endParaRPr lang="ru-RU" sz="1000" dirty="0" smtClean="0"/>
                    </a:p>
                    <a:p>
                      <a:endParaRPr lang="ru-RU" sz="1000" dirty="0"/>
                    </a:p>
                  </a:txBody>
                  <a:tcPr/>
                </a:tc>
              </a:tr>
              <a:tr h="750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4. Длительный процесс поиска учетного дела  в архиве на несовершеннолетнего.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Учетное дело на каждого воспитанника хранится в архиве в бумажном варианте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с 1993 года по настоящее время.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дня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Зырянова Т.А.</a:t>
                      </a:r>
                    </a:p>
                    <a:p>
                      <a:r>
                        <a:rPr lang="ru-RU" sz="1000" dirty="0" smtClean="0"/>
                        <a:t>Корачева О.И.</a:t>
                      </a:r>
                    </a:p>
                    <a:p>
                      <a:r>
                        <a:rPr lang="ru-RU" sz="1000" dirty="0" smtClean="0"/>
                        <a:t>Евграфова В.А.</a:t>
                      </a:r>
                    </a:p>
                    <a:p>
                      <a:r>
                        <a:rPr lang="ru-RU" sz="1000" dirty="0" smtClean="0"/>
                        <a:t>Шитяева</a:t>
                      </a:r>
                      <a:r>
                        <a:rPr lang="ru-RU" sz="1000" baseline="0" dirty="0" smtClean="0"/>
                        <a:t> Д.В</a:t>
                      </a:r>
                      <a:endParaRPr lang="ru-RU" sz="1000" dirty="0" smtClean="0"/>
                    </a:p>
                  </a:txBody>
                  <a:tcPr/>
                </a:tc>
              </a:tr>
              <a:tr h="1053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5. Потеря рабочего времени специалиста на изучение внутренней документации учетного дела.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Хранение учетного дела на каждого воспитанника в бумажном варианте.</a:t>
                      </a:r>
                    </a:p>
                    <a:p>
                      <a:endParaRPr lang="ru-RU" sz="9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Удаленность нахождение архива от рабочего места специалиста.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/>
                        <a:t>53</a:t>
                      </a:r>
                      <a:r>
                        <a:rPr lang="ru-RU" sz="1200" b="0" baseline="0" dirty="0" smtClean="0"/>
                        <a:t> дня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smtClean="0"/>
                        <a:t>Зырянова Т.А.</a:t>
                      </a:r>
                    </a:p>
                    <a:p>
                      <a:r>
                        <a:rPr lang="ru-RU" sz="1000" smtClean="0"/>
                        <a:t>Корачева О.И.</a:t>
                      </a:r>
                    </a:p>
                    <a:p>
                      <a:r>
                        <a:rPr lang="ru-RU" sz="1000" smtClean="0"/>
                        <a:t>Евграфова В.А.</a:t>
                      </a:r>
                      <a:endParaRPr lang="ru-RU" sz="1000" dirty="0" smtClean="0"/>
                    </a:p>
                  </a:txBody>
                  <a:tcPr/>
                </a:tc>
              </a:tr>
              <a:tr h="771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6. Большие затраты времени на предоставлении запрашиваемой информации.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/>
                        <a:t>по мере поступления детей в учреждение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/>
                        <a:t>(от 5 до 10 минут рабочего времени)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Зырянова Т.А.</a:t>
                      </a:r>
                    </a:p>
                    <a:p>
                      <a:r>
                        <a:rPr lang="ru-RU" sz="1000" dirty="0" smtClean="0"/>
                        <a:t>Корачева О.И.</a:t>
                      </a:r>
                    </a:p>
                    <a:p>
                      <a:r>
                        <a:rPr lang="ru-RU" sz="1000" dirty="0" smtClean="0"/>
                        <a:t>Евграфова В.А.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78038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158104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</a:t>
            </a:r>
            <a:r>
              <a:rPr lang="ru-RU" sz="28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целевого состояния </a:t>
            </a:r>
            <a:r>
              <a:rPr lang="ru-RU" sz="28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endParaRPr lang="ru-RU" sz="2800" dirty="0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700681" y="1772816"/>
            <a:ext cx="1872208" cy="652264"/>
          </a:xfrm>
          <a:prstGeom prst="roundRect">
            <a:avLst/>
          </a:prstGeom>
          <a:solidFill>
            <a:srgbClr val="327FBE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Поступление запроса в МКУ СРЦН «Теплый дом» от учреждений системы профилактики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677589" y="2523827"/>
            <a:ext cx="1866288" cy="576064"/>
          </a:xfrm>
          <a:prstGeom prst="roundRect">
            <a:avLst/>
          </a:prstGeom>
          <a:solidFill>
            <a:srgbClr val="327FBE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 осуществляет вход в электронную базу </a:t>
            </a:r>
            <a:r>
              <a:rPr lang="ru-RU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1«Дети-соц»</a:t>
            </a:r>
            <a:r>
              <a:rPr lang="ru-RU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мин.)</a:t>
            </a:r>
            <a:endParaRPr lang="ru-RU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3707904" y="2863189"/>
            <a:ext cx="1872208" cy="669981"/>
          </a:xfrm>
          <a:prstGeom prst="roundRect">
            <a:avLst/>
          </a:prstGeom>
          <a:solidFill>
            <a:srgbClr val="327FBE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Подготовленный ответ по ребенку отправляет в учреждения системы профилактики (2 мин)  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3707904" y="1997354"/>
            <a:ext cx="1872208" cy="691055"/>
          </a:xfrm>
          <a:prstGeom prst="roundRect">
            <a:avLst/>
          </a:prstGeom>
          <a:solidFill>
            <a:srgbClr val="327FBE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Готовит информацию </a:t>
            </a:r>
            <a:r>
              <a:rPr lang="ru-RU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ребенку на запрос для учреждений системы профилактики (</a:t>
            </a:r>
            <a:r>
              <a:rPr lang="ru-RU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мин)</a:t>
            </a:r>
            <a:endParaRPr lang="ru-RU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646793" y="3936282"/>
            <a:ext cx="1872208" cy="360040"/>
          </a:xfrm>
          <a:prstGeom prst="roundRect">
            <a:avLst/>
          </a:prstGeom>
          <a:solidFill>
            <a:srgbClr val="327FBE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найдена 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665828" y="3204949"/>
            <a:ext cx="1872208" cy="656442"/>
          </a:xfrm>
          <a:prstGeom prst="roundRect">
            <a:avLst/>
          </a:prstGeom>
          <a:solidFill>
            <a:srgbClr val="327FBE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в </a:t>
            </a:r>
            <a:r>
              <a:rPr lang="ru-RU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электронной базе данных  ребенка, на которого поступил запрос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 мин.)</a:t>
            </a:r>
            <a:endParaRPr lang="ru-RU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Выгнутая влево стрелка 38"/>
          <p:cNvSpPr/>
          <p:nvPr/>
        </p:nvSpPr>
        <p:spPr>
          <a:xfrm>
            <a:off x="385362" y="2086051"/>
            <a:ext cx="351033" cy="513662"/>
          </a:xfrm>
          <a:prstGeom prst="curvedRightArrow">
            <a:avLst>
              <a:gd name="adj1" fmla="val 19919"/>
              <a:gd name="adj2" fmla="val 44960"/>
              <a:gd name="adj3" fmla="val 27881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Выгнутая влево стрелка 46"/>
          <p:cNvSpPr/>
          <p:nvPr/>
        </p:nvSpPr>
        <p:spPr>
          <a:xfrm rot="21115916">
            <a:off x="352613" y="3485495"/>
            <a:ext cx="351033" cy="471533"/>
          </a:xfrm>
          <a:prstGeom prst="curvedRightArrow">
            <a:avLst>
              <a:gd name="adj1" fmla="val 19919"/>
              <a:gd name="adj2" fmla="val 44960"/>
              <a:gd name="adj3" fmla="val 27881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Выгнутая влево стрелка 47"/>
          <p:cNvSpPr/>
          <p:nvPr/>
        </p:nvSpPr>
        <p:spPr>
          <a:xfrm rot="21295288">
            <a:off x="384124" y="2815682"/>
            <a:ext cx="351033" cy="513662"/>
          </a:xfrm>
          <a:prstGeom prst="curvedRightArrow">
            <a:avLst>
              <a:gd name="adj1" fmla="val 19919"/>
              <a:gd name="adj2" fmla="val 44960"/>
              <a:gd name="adj3" fmla="val 27881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Выгнутая влево стрелка 56"/>
          <p:cNvSpPr/>
          <p:nvPr/>
        </p:nvSpPr>
        <p:spPr>
          <a:xfrm rot="1185914" flipH="1">
            <a:off x="5527218" y="2516145"/>
            <a:ext cx="351033" cy="513662"/>
          </a:xfrm>
          <a:prstGeom prst="curvedRightArrow">
            <a:avLst>
              <a:gd name="adj1" fmla="val 19919"/>
              <a:gd name="adj2" fmla="val 44960"/>
              <a:gd name="adj3" fmla="val 27881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5" name="Штриховая стрелка вправо 64"/>
          <p:cNvSpPr/>
          <p:nvPr/>
        </p:nvSpPr>
        <p:spPr>
          <a:xfrm>
            <a:off x="5594723" y="3172483"/>
            <a:ext cx="720080" cy="342779"/>
          </a:xfrm>
          <a:prstGeom prst="stripedRight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трелка углом вверх 66"/>
          <p:cNvSpPr/>
          <p:nvPr/>
        </p:nvSpPr>
        <p:spPr>
          <a:xfrm>
            <a:off x="2579062" y="2276872"/>
            <a:ext cx="463607" cy="1944217"/>
          </a:xfrm>
          <a:prstGeom prst="bentUpArrow">
            <a:avLst>
              <a:gd name="adj1" fmla="val 25000"/>
              <a:gd name="adj2" fmla="val 29270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трелка вверх 75"/>
          <p:cNvSpPr/>
          <p:nvPr/>
        </p:nvSpPr>
        <p:spPr>
          <a:xfrm rot="5400000">
            <a:off x="3211764" y="1967901"/>
            <a:ext cx="242316" cy="749963"/>
          </a:xfrm>
          <a:prstGeom prst="upArrow">
            <a:avLst>
              <a:gd name="adj1" fmla="val 50000"/>
              <a:gd name="adj2" fmla="val 664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6350299" y="3045276"/>
            <a:ext cx="1822101" cy="4878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/>
              <a:t>Время протекания всего процесса : 15 мин.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xmlns="" val="664033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внедрения улучшений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Разработана и внедрена электронная база </a:t>
            </a:r>
          </a:p>
          <a:p>
            <a:pPr marL="361950" indent="0" algn="just">
              <a:buNone/>
            </a:pPr>
            <a:r>
              <a:rPr lang="ru-RU" dirty="0" smtClean="0"/>
              <a:t>1«Дети-соц» на воспитанников МКУ СРЦН «Теплый дом» (на основе электронной программы 1 – С «Бухгалтерия», своими силами);</a:t>
            </a:r>
          </a:p>
          <a:p>
            <a:r>
              <a:rPr lang="ru-RU" dirty="0" smtClean="0"/>
              <a:t>Занесение архивных данных на воспитанников в электронную базу 1«Дети-соц»( 53 дня); </a:t>
            </a:r>
          </a:p>
          <a:p>
            <a:pPr lvl="0" algn="just"/>
            <a:r>
              <a:rPr lang="ru-RU" dirty="0" smtClean="0"/>
              <a:t>Разработана инструкция </a:t>
            </a:r>
            <a:r>
              <a:rPr lang="ru-RU" dirty="0"/>
              <a:t>по работе в электронной </a:t>
            </a:r>
            <a:r>
              <a:rPr lang="ru-RU" dirty="0" smtClean="0"/>
              <a:t>программе;</a:t>
            </a:r>
            <a:endParaRPr lang="ru-RU" dirty="0"/>
          </a:p>
          <a:p>
            <a:pPr algn="just"/>
            <a:r>
              <a:rPr lang="ru-RU" dirty="0" smtClean="0"/>
              <a:t>Обучены </a:t>
            </a:r>
            <a:r>
              <a:rPr lang="ru-RU" dirty="0"/>
              <a:t>пользованию программой 1«Дети-соц» </a:t>
            </a:r>
            <a:r>
              <a:rPr lang="ru-RU" dirty="0" smtClean="0"/>
              <a:t>специалисты </a:t>
            </a:r>
            <a:r>
              <a:rPr lang="ru-RU" dirty="0"/>
              <a:t>по социальной работе отделений </a:t>
            </a:r>
            <a:r>
              <a:rPr lang="ru-RU" dirty="0" smtClean="0"/>
              <a:t>центра (6 </a:t>
            </a:r>
            <a:r>
              <a:rPr lang="ru-RU" dirty="0"/>
              <a:t>специалистов из трех отделений, где установлена </a:t>
            </a:r>
            <a:r>
              <a:rPr lang="ru-RU" dirty="0" smtClean="0"/>
              <a:t>программа, 3 дня).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70ABC-FD91-4341-B51C-9F9B177CF6E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9961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507066994"/>
              </p:ext>
            </p:extLst>
          </p:nvPr>
        </p:nvGraphicFramePr>
        <p:xfrm>
          <a:off x="179512" y="2060848"/>
          <a:ext cx="460851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05382" y="476672"/>
            <a:ext cx="5433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результаты </a:t>
            </a:r>
            <a:endParaRPr lang="ru-RU" sz="3600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71472691"/>
              </p:ext>
            </p:extLst>
          </p:nvPr>
        </p:nvGraphicFramePr>
        <p:xfrm>
          <a:off x="4499992" y="2060848"/>
          <a:ext cx="4384765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395536" y="1307669"/>
            <a:ext cx="3456384" cy="90539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200" dirty="0"/>
              <a:t>Временные затраты специалистов всех отделений центра о предоставлении информации</a:t>
            </a:r>
          </a:p>
          <a:p>
            <a:pPr lvl="0"/>
            <a:r>
              <a:rPr lang="ru-RU" sz="1200" dirty="0"/>
              <a:t> на несовершеннолетнего по запросу, мин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32040" y="1314339"/>
            <a:ext cx="3511738" cy="90539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200" dirty="0"/>
              <a:t>Временные затраты на поиск учетного дела несовершеннолетних  в архиве учреждения, мин</a:t>
            </a:r>
          </a:p>
        </p:txBody>
      </p:sp>
    </p:spTree>
    <p:extLst>
      <p:ext uri="{BB962C8B-B14F-4D97-AF65-F5344CB8AC3E}">
        <p14:creationId xmlns:p14="http://schemas.microsoft.com/office/powerpoint/2010/main" xmlns="" val="296860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11943</TotalTime>
  <Words>1337</Words>
  <Application>Microsoft Office PowerPoint</Application>
  <PresentationFormat>Экран (4:3)</PresentationFormat>
  <Paragraphs>212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Предоставление информации о воспитанниках Муниципального казенного учреждения  «Социально-реабилитационный центр для несовершеннолетних «Теплый дом» Беловского городского округа    для учреждений системы профилактики. </vt:lpstr>
      <vt:lpstr>Слайд 2</vt:lpstr>
      <vt:lpstr>Команда проекта:</vt:lpstr>
      <vt:lpstr>Слайд 4</vt:lpstr>
      <vt:lpstr>Слайд 5</vt:lpstr>
      <vt:lpstr>План мероприятий по устранению  выявленных проблем</vt:lpstr>
      <vt:lpstr>Слайд 7</vt:lpstr>
      <vt:lpstr>Этапы внедрения улучшений </vt:lpstr>
      <vt:lpstr>Слайд 9</vt:lpstr>
      <vt:lpstr>Слайд 10</vt:lpstr>
      <vt:lpstr>было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ue66-1</cp:lastModifiedBy>
  <cp:revision>729</cp:revision>
  <cp:lastPrinted>2019-02-18T01:46:55Z</cp:lastPrinted>
  <dcterms:created xsi:type="dcterms:W3CDTF">2007-01-29T08:57:19Z</dcterms:created>
  <dcterms:modified xsi:type="dcterms:W3CDTF">2021-05-28T09:02:44Z</dcterms:modified>
</cp:coreProperties>
</file>