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9" r:id="rId6"/>
    <p:sldId id="275" r:id="rId7"/>
    <p:sldId id="270" r:id="rId8"/>
    <p:sldId id="266" r:id="rId9"/>
    <p:sldId id="260" r:id="rId10"/>
    <p:sldId id="262" r:id="rId11"/>
    <p:sldId id="263" r:id="rId12"/>
    <p:sldId id="264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6" autoAdjust="0"/>
    <p:restoredTop sz="86476" autoAdjust="0"/>
  </p:normalViewPr>
  <p:slideViewPr>
    <p:cSldViewPr>
      <p:cViewPr varScale="1">
        <p:scale>
          <a:sx n="88" d="100"/>
          <a:sy n="88" d="100"/>
        </p:scale>
        <p:origin x="-108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0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 состояние (было)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контакт со взрослыми</c:v>
                </c:pt>
                <c:pt idx="1">
                  <c:v>аппетит</c:v>
                </c:pt>
                <c:pt idx="2">
                  <c:v>игра</c:v>
                </c:pt>
                <c:pt idx="3">
                  <c:v>сон</c:v>
                </c:pt>
                <c:pt idx="4">
                  <c:v>общение со взрослыми</c:v>
                </c:pt>
                <c:pt idx="5">
                  <c:v>эмоциональный настрой</c:v>
                </c:pt>
                <c:pt idx="6">
                  <c:v>эмоц.состояние родителей</c:v>
                </c:pt>
                <c:pt idx="7">
                  <c:v>речевое взаимодействие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1">
                  <c:v>12</c:v>
                </c:pt>
                <c:pt idx="2">
                  <c:v>15</c:v>
                </c:pt>
                <c:pt idx="3">
                  <c:v>16</c:v>
                </c:pt>
                <c:pt idx="4">
                  <c:v>18</c:v>
                </c:pt>
                <c:pt idx="5">
                  <c:v>23</c:v>
                </c:pt>
                <c:pt idx="6">
                  <c:v>25</c:v>
                </c:pt>
                <c:pt idx="7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состояние (планируемое)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контакт со взрослыми</c:v>
                </c:pt>
                <c:pt idx="1">
                  <c:v>аппетит</c:v>
                </c:pt>
                <c:pt idx="2">
                  <c:v>игра</c:v>
                </c:pt>
                <c:pt idx="3">
                  <c:v>сон</c:v>
                </c:pt>
                <c:pt idx="4">
                  <c:v>общение со взрослыми</c:v>
                </c:pt>
                <c:pt idx="5">
                  <c:v>эмоциональный настрой</c:v>
                </c:pt>
                <c:pt idx="6">
                  <c:v>эмоц.состояние родителей</c:v>
                </c:pt>
                <c:pt idx="7">
                  <c:v>речевое взаимодействие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5</c:v>
                </c:pt>
                <c:pt idx="7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Целевое состояние (стало)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контакт со взрослыми</c:v>
                </c:pt>
                <c:pt idx="1">
                  <c:v>аппетит</c:v>
                </c:pt>
                <c:pt idx="2">
                  <c:v>игра</c:v>
                </c:pt>
                <c:pt idx="3">
                  <c:v>сон</c:v>
                </c:pt>
                <c:pt idx="4">
                  <c:v>общение со взрослыми</c:v>
                </c:pt>
                <c:pt idx="5">
                  <c:v>эмоциональный настрой</c:v>
                </c:pt>
                <c:pt idx="6">
                  <c:v>эмоц.состояние родителей</c:v>
                </c:pt>
                <c:pt idx="7">
                  <c:v>речевое взаимодействие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10</c:v>
                </c:pt>
                <c:pt idx="4">
                  <c:v>5</c:v>
                </c:pt>
                <c:pt idx="5">
                  <c:v>9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</c:ser>
        <c:marker val="1"/>
        <c:axId val="157739648"/>
        <c:axId val="158044544"/>
      </c:lineChart>
      <c:catAx>
        <c:axId val="157739648"/>
        <c:scaling>
          <c:orientation val="minMax"/>
        </c:scaling>
        <c:axPos val="b"/>
        <c:tickLblPos val="nextTo"/>
        <c:crossAx val="158044544"/>
        <c:crosses val="autoZero"/>
        <c:auto val="1"/>
        <c:lblAlgn val="ctr"/>
        <c:lblOffset val="100"/>
      </c:catAx>
      <c:valAx>
        <c:axId val="158044544"/>
        <c:scaling>
          <c:orientation val="minMax"/>
        </c:scaling>
        <c:axPos val="l"/>
        <c:majorGridlines/>
        <c:numFmt formatCode="General" sourceLinked="1"/>
        <c:tickLblPos val="nextTo"/>
        <c:crossAx val="1577396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C7B7-868E-427F-88D9-A665B2A7A75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2692-99A6-4549-947B-AD2E6B603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215370" cy="1714512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chemeClr val="tx1"/>
                </a:solidFill>
              </a:rPr>
              <a:t>Сокращение периода адаптации воспитанников к условиям детского сада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14290"/>
            <a:ext cx="8501122" cy="928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600976" cy="164307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     Муниципальное бюджетное дошкольное образовательное учреждение «Детский сад №63 «Лесная полянка» города Белово» 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Рисунок 4" descr="герб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71480"/>
            <a:ext cx="1071570" cy="157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Знакомство с детским садом</a:t>
            </a:r>
            <a:endParaRPr lang="ru-RU" b="1" dirty="0"/>
          </a:p>
        </p:txBody>
      </p:sp>
      <p:pic>
        <p:nvPicPr>
          <p:cNvPr id="8" name="Рисунок 7" descr="WhatsApp Image 2020-08-07 at 11.49.39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57190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WhatsApp Image 2020-08-07 at 11.50.17 (2).jpeg"/>
          <p:cNvPicPr>
            <a:picLocks noChangeAspect="1"/>
          </p:cNvPicPr>
          <p:nvPr/>
        </p:nvPicPr>
        <p:blipFill>
          <a:blip r:embed="rId3" cstate="print"/>
          <a:srcRect t="8000" b="32000"/>
          <a:stretch>
            <a:fillRect/>
          </a:stretch>
        </p:blipFill>
        <p:spPr>
          <a:xfrm>
            <a:off x="5214942" y="1142984"/>
            <a:ext cx="364333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WhatsApp Image 2020-08-07 at 12.37.49 (1).jpeg"/>
          <p:cNvPicPr>
            <a:picLocks noChangeAspect="1"/>
          </p:cNvPicPr>
          <p:nvPr/>
        </p:nvPicPr>
        <p:blipFill>
          <a:blip r:embed="rId4" cstate="print"/>
          <a:srcRect t="10001" b="35999"/>
          <a:stretch>
            <a:fillRect/>
          </a:stretch>
        </p:blipFill>
        <p:spPr>
          <a:xfrm>
            <a:off x="357159" y="4071942"/>
            <a:ext cx="3500462" cy="2437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WhatsApp Image 2020-08-07 at 11.50.17.jpeg"/>
          <p:cNvPicPr>
            <a:picLocks noChangeAspect="1"/>
          </p:cNvPicPr>
          <p:nvPr/>
        </p:nvPicPr>
        <p:blipFill>
          <a:blip r:embed="rId5" cstate="print"/>
          <a:srcRect t="19355" b="27419"/>
          <a:stretch>
            <a:fillRect/>
          </a:stretch>
        </p:blipFill>
        <p:spPr>
          <a:xfrm>
            <a:off x="4857752" y="4071942"/>
            <a:ext cx="4071966" cy="245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PjZIo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928670"/>
            <a:ext cx="721523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Информационный стенд для родителей</a:t>
            </a:r>
            <a:endParaRPr lang="ru-RU" sz="3600" b="1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282" y="142852"/>
            <a:ext cx="8715436" cy="3286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428604"/>
          <a:ext cx="8286808" cy="2758132"/>
        </p:xfrm>
        <a:graphic>
          <a:graphicData uri="http://schemas.openxmlformats.org/drawingml/2006/table">
            <a:tbl>
              <a:tblPr/>
              <a:tblGrid>
                <a:gridCol w="428628"/>
                <a:gridCol w="3214710"/>
                <a:gridCol w="1500198"/>
                <a:gridCol w="1714512"/>
                <a:gridCol w="1428760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Показатели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Текущее </a:t>
                      </a: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состояние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кол. дней</a:t>
                      </a:r>
                      <a:r>
                        <a:rPr lang="ru-RU" sz="1100" b="1" i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(было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Целевое  </a:t>
                      </a: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состояние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кол. дней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(планируемое)</a:t>
                      </a: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Целевое  состояние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кол.дней</a:t>
                      </a: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(стало)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Контакт со взрослыми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Аппетит 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Игра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Сон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Общение со взрослыми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Эмоциональный настрой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Эмоциональное состояние родителей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Речевое взаимодействие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57422" y="0"/>
            <a:ext cx="47863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Результаты  адаптации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71472" y="3643314"/>
          <a:ext cx="8072494" cy="3000396"/>
        </p:xfrm>
        <a:graphic>
          <a:graphicData uri="http://schemas.openxmlformats.org/presentationml/2006/ole">
            <p:oleObj spid="_x0000_s2051" name="Документ Wordpad" r:id="rId3" imgW="5486400" imgH="7389000" progId="WordPad.Document.1">
              <p:embed/>
            </p:oleObj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000100" y="3714752"/>
          <a:ext cx="692948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215370" cy="1714512"/>
          </a:xfrm>
        </p:spPr>
        <p:txBody>
          <a:bodyPr>
            <a:noAutofit/>
          </a:bodyPr>
          <a:lstStyle/>
          <a:p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Спасибо за внимание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15436" cy="928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164307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Муниципальное бюджетное дошкольное образовательное учреждение «Детский сад №63 «Лесная полянка» города Белово» 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Рисунок 4" descr="герб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1"/>
            <a:ext cx="1071570" cy="157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58477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Мониторинг адаптации воспитанников</a:t>
            </a:r>
            <a:endParaRPr lang="ru-RU" sz="3600" b="1" dirty="0"/>
          </a:p>
        </p:txBody>
      </p:sp>
      <p:pic>
        <p:nvPicPr>
          <p:cNvPr id="19458" name="Picture 2" descr="C:\Users\WWW\Desktop\адапт.png"/>
          <p:cNvPicPr>
            <a:picLocks noChangeAspect="1" noChangeArrowheads="1"/>
          </p:cNvPicPr>
          <p:nvPr/>
        </p:nvPicPr>
        <p:blipFill>
          <a:blip r:embed="rId2" cstate="print"/>
          <a:srcRect l="19381" t="35904" r="18851" b="9896"/>
          <a:stretch>
            <a:fillRect/>
          </a:stretch>
        </p:blipFill>
        <p:spPr bwMode="auto">
          <a:xfrm>
            <a:off x="0" y="3714752"/>
            <a:ext cx="4286280" cy="2714644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/>
        </p:spPr>
      </p:pic>
      <p:pic>
        <p:nvPicPr>
          <p:cNvPr id="19459" name="Picture 3" descr="C:\Users\WWW\Desktop\лист1.png"/>
          <p:cNvPicPr>
            <a:picLocks noChangeAspect="1" noChangeArrowheads="1"/>
          </p:cNvPicPr>
          <p:nvPr/>
        </p:nvPicPr>
        <p:blipFill>
          <a:blip r:embed="rId3" cstate="print"/>
          <a:srcRect l="20315" t="37272" r="13799" b="9993"/>
          <a:stretch>
            <a:fillRect/>
          </a:stretch>
        </p:blipFill>
        <p:spPr bwMode="auto">
          <a:xfrm>
            <a:off x="4643438" y="3643314"/>
            <a:ext cx="4500562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pic>
        <p:nvPicPr>
          <p:cNvPr id="19460" name="Picture 4" descr="C:\Users\WWW\Desktop\табли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6270" t="25911" r="15373" b="11100"/>
          <a:stretch>
            <a:fillRect/>
          </a:stretch>
        </p:blipFill>
        <p:spPr bwMode="auto">
          <a:xfrm>
            <a:off x="642910" y="928670"/>
            <a:ext cx="6072230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chemeClr val="tx1"/>
            </a:solidFill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253483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1 - период адаптации детей по годам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6357958"/>
            <a:ext cx="35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3- динамика привыкания</a:t>
            </a:r>
            <a:endParaRPr lang="ru-RU" b="1" dirty="0"/>
          </a:p>
        </p:txBody>
      </p:sp>
      <p:sp>
        <p:nvSpPr>
          <p:cNvPr id="10" name="Пятиугольник 9"/>
          <p:cNvSpPr/>
          <p:nvPr/>
        </p:nvSpPr>
        <p:spPr bwMode="auto">
          <a:xfrm flipH="1">
            <a:off x="6715140" y="1571612"/>
            <a:ext cx="2286016" cy="92869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 – адаптационные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листы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214290"/>
            <a:ext cx="6572296" cy="12858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Паспорт проекта </a:t>
            </a:r>
            <a:br>
              <a:rPr lang="ru-RU" sz="2400" b="1" dirty="0" smtClean="0"/>
            </a:br>
            <a:r>
              <a:rPr lang="ru-RU" sz="2400" b="1" dirty="0" smtClean="0"/>
              <a:t> «Сокращение периода адаптации</a:t>
            </a:r>
            <a:br>
              <a:rPr lang="ru-RU" sz="2400" b="1" dirty="0" smtClean="0"/>
            </a:br>
            <a:r>
              <a:rPr lang="ru-RU" sz="2400" b="1" dirty="0" smtClean="0"/>
              <a:t> воспитанников к условиям детского сада»</a:t>
            </a:r>
            <a:endParaRPr lang="ru-RU" sz="2400" b="1" dirty="0"/>
          </a:p>
        </p:txBody>
      </p:sp>
      <p:pic>
        <p:nvPicPr>
          <p:cNvPr id="7" name="Picture 2" descr="C:\Users\WWW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42852"/>
            <a:ext cx="8215370" cy="928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821537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Направление деятельности специалистов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14281" y="1071545"/>
          <a:ext cx="8929719" cy="5667375"/>
        </p:xfrm>
        <a:graphic>
          <a:graphicData uri="http://schemas.openxmlformats.org/drawingml/2006/table">
            <a:tbl>
              <a:tblPr/>
              <a:tblGrid>
                <a:gridCol w="1910624"/>
                <a:gridCol w="1245625"/>
                <a:gridCol w="2886735"/>
                <a:gridCol w="2886735"/>
              </a:tblGrid>
              <a:tr h="22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Ф.И.О.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Должность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С воспитанниками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С родителями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Каянкина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Наталья Владимировна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Заведующий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- наблюдение за образовательной деятельностью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проведение организационного собрания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Надеждина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Лилия Ивановна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Старший воспитатель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 координация  образовательной деятельности педагогов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организационное собрание «Скоро в детский сад»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Зыпкина Галина Михайловна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Медицинская сестра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контроль за состоянием здоровья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консультация «Укрепляем иммунитет»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Шанина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 Марина Павловна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Педагог- психолог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создание условий, способствующих эмоциональному благополучию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консультация  «Эффективная адаптация ребёнка в ДОУ»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Мирошниченко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Елена Александровна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Учитель- логопед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речевые игры и игры на развитие мелкой моторики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консультация «Развиваем речь малышей»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Болдырева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Ольга Фёдоровна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Музыкальный руководитель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музыкальное сопровождение организованных игр и мероприятий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организация музыкально-дидактических и ритмических игр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праздник «Новый год у малышей»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Шангина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Любовь Николаевна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Инструктор по физической культуре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организация физкультурно-оздоровительных занятий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просветительская работа «Закаляйте ребёнка»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Иванова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Евгения Анатольевна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Утенкова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Екатерина Викторовна Соколова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Светлана Викторовна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Фомина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Марина Владимировна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Воспитатели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- организация режимных моментов (прогулка, прием пищи, самостоятельная деятельность в группе, закаливающие процедуры)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- консультирование «Соблюдайте режим дня!»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97" marR="43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0091">
            <a:off x="5260132" y="2952531"/>
            <a:ext cx="1562250" cy="8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918">
            <a:off x="355608" y="3388042"/>
            <a:ext cx="2949083" cy="1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6635">
            <a:off x="5481091" y="2715751"/>
            <a:ext cx="2219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право 16"/>
          <p:cNvSpPr/>
          <p:nvPr/>
        </p:nvSpPr>
        <p:spPr bwMode="auto">
          <a:xfrm rot="7041550">
            <a:off x="4715011" y="3065236"/>
            <a:ext cx="792010" cy="1615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5106">
            <a:off x="3733927" y="2981200"/>
            <a:ext cx="811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416">
            <a:off x="2463890" y="2679689"/>
            <a:ext cx="1278236" cy="8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2987">
            <a:off x="5640571" y="2999388"/>
            <a:ext cx="2745628" cy="138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130">
            <a:off x="1634206" y="2719348"/>
            <a:ext cx="1873775" cy="110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715436" cy="5847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Карта текущего состояния процесса</a:t>
            </a:r>
            <a:endParaRPr lang="ru-RU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7802" y="1678382"/>
            <a:ext cx="1855525" cy="121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28" y="1402420"/>
            <a:ext cx="1061842" cy="16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860"/>
            <a:ext cx="1316328" cy="1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70" y="1398044"/>
            <a:ext cx="1041701" cy="170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76" y="1383578"/>
            <a:ext cx="1168658" cy="171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58" y="1375253"/>
            <a:ext cx="1218076" cy="17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70472"/>
            <a:ext cx="1152128" cy="17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12" y="1379792"/>
            <a:ext cx="892623" cy="18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 bwMode="auto">
          <a:xfrm>
            <a:off x="661632" y="1110900"/>
            <a:ext cx="814024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49" y="1091118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1101864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61" y="1101865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26" y="1091117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05" y="1101862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38" y="1101863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69" y="2350448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2372253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28" y="2358848"/>
            <a:ext cx="108017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58" y="2393995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36" y="2358261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17" y="2358261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470665"/>
            <a:ext cx="144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взрослыми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3609" y="1535328"/>
            <a:ext cx="112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Аппетит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9367" y="1507487"/>
            <a:ext cx="127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245" y="1518099"/>
            <a:ext cx="89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7766" y="1582018"/>
            <a:ext cx="141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2306" y="1451798"/>
            <a:ext cx="1207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738" y="1498300"/>
            <a:ext cx="206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Эмоц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настрой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1966" y="1470665"/>
            <a:ext cx="226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Эмоц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остояние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8" y="2358261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620"/>
            <a:ext cx="471699" cy="6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02" y="2794948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2822979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8" y="2779328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8" y="2794437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35" y="2656248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49" y="2737248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86" y="2781817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95" y="2725276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78" y="2810527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17" y="3026430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17" y="2711940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58" y="2737248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82" y="2737248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64" y="3108325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64" y="2785268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58" y="2626791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16" y="3232319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40" y="2937668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92" y="2721372"/>
            <a:ext cx="46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00CCFF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0507" y="2994787"/>
            <a:ext cx="77470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00319" y="2933171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-28080" y="2873932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877161" y="2843869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2490246" y="2933029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728817" y="2878349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539984" y="2997596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7050458" y="2758900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8272861" y="3058598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1911858"/>
              </p:ext>
            </p:extLst>
          </p:nvPr>
        </p:nvGraphicFramePr>
        <p:xfrm>
          <a:off x="67990" y="4365104"/>
          <a:ext cx="8997032" cy="265137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64026"/>
                <a:gridCol w="8533006"/>
              </a:tblGrid>
              <a:tr h="17772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ПЕРЕЧЕНЬ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 ПРОБЛЕМ  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Незнакомые условия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Нехватка времени и сил педагога для оказания достаточного внимания ребенку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необходимых навыков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Смена режима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контактов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Тревога за ребенка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утреннего фильтра мед. работником в группе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2357430"/>
            <a:ext cx="121441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н</a:t>
            </a:r>
            <a:r>
              <a:rPr lang="ru-RU" sz="1400" b="1" dirty="0" smtClean="0">
                <a:solidFill>
                  <a:srgbClr val="7030A0"/>
                </a:solidFill>
              </a:rPr>
              <a:t>а 7-ой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5180" y="2392709"/>
            <a:ext cx="144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н</a:t>
            </a:r>
            <a:r>
              <a:rPr lang="ru-RU" sz="1400" b="1" dirty="0" smtClean="0">
                <a:solidFill>
                  <a:srgbClr val="7030A0"/>
                </a:solidFill>
              </a:rPr>
              <a:t>а 12-ый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9367" y="2378479"/>
            <a:ext cx="142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на15-ый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6022" y="2363502"/>
            <a:ext cx="1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на16-ый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00562" y="2428868"/>
            <a:ext cx="1514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на18-ый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70845" y="2413066"/>
            <a:ext cx="1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на23-ий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758867" y="2412230"/>
            <a:ext cx="1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на25-ый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880807" y="2382818"/>
            <a:ext cx="1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на30-ый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3528" y="3545501"/>
            <a:ext cx="166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Болезнь ребенка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343" y="2903572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15017" y="2932827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855572" y="2911076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970459" y="2859133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975280" y="2840690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094306" y="3146035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369520" y="2781817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98638" y="2859133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060149" y="3230053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7509449" y="2888454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533466" y="3371389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755077" y="2850330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</a:p>
        </p:txBody>
      </p:sp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25" y="3678693"/>
            <a:ext cx="4699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4912310" y="3817083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26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0648"/>
            <a:ext cx="8858312" cy="5847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Карта целевого состояния процесса</a:t>
            </a:r>
            <a:endParaRPr lang="ru-RU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7802" y="1678382"/>
            <a:ext cx="1855525" cy="121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28" y="1402420"/>
            <a:ext cx="1061842" cy="16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860"/>
            <a:ext cx="1316328" cy="1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70" y="1398044"/>
            <a:ext cx="1041701" cy="170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76" y="1383578"/>
            <a:ext cx="1168658" cy="171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58" y="1375253"/>
            <a:ext cx="1218076" cy="17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70472"/>
            <a:ext cx="1152128" cy="17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12" y="1379792"/>
            <a:ext cx="892623" cy="18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 bwMode="auto">
          <a:xfrm>
            <a:off x="661632" y="1110900"/>
            <a:ext cx="814024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49" y="1091118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1101864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61" y="1101865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26" y="1091117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05" y="1101862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38" y="1101863"/>
            <a:ext cx="828675" cy="2555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114392" y="2378479"/>
            <a:ext cx="113379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69" y="2350448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2372253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28" y="2358848"/>
            <a:ext cx="108017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58" y="2393995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36" y="2358261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17" y="2358261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470665"/>
            <a:ext cx="144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взрослыми 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3609" y="1535328"/>
            <a:ext cx="112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Аппетит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9367" y="1507487"/>
            <a:ext cx="127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245" y="1518099"/>
            <a:ext cx="89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7766" y="1582018"/>
            <a:ext cx="141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1451798"/>
            <a:ext cx="114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738" y="1498300"/>
            <a:ext cx="206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Эмоц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настрой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1966" y="1470665"/>
            <a:ext cx="226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Эмоц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остояние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8" y="2358261"/>
            <a:ext cx="1023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9459733"/>
              </p:ext>
            </p:extLst>
          </p:nvPr>
        </p:nvGraphicFramePr>
        <p:xfrm>
          <a:off x="34394" y="4077072"/>
          <a:ext cx="8997032" cy="265137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64026"/>
                <a:gridCol w="8533006"/>
              </a:tblGrid>
              <a:tr h="17772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ПРЕОДОЛЕНИЕ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ПРОБЛЕМ  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Предварительное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знакомство ребенка с условиями детского сада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адаптационный период организована работа двух воспитателей на группе одновременно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Просветительская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 с родителями о формировании необходимых навыков у ребенка перед поступлением в ДОУ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ранней социализации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психолога с родителями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Постоянный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утренний фильтр детей медицинским работником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-2318" y="2409837"/>
            <a:ext cx="1283609" cy="30777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н</a:t>
            </a:r>
            <a:r>
              <a:rPr lang="ru-RU" sz="1400" b="1" dirty="0" smtClean="0">
                <a:solidFill>
                  <a:srgbClr val="7030A0"/>
                </a:solidFill>
              </a:rPr>
              <a:t>а 1-ый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5180" y="2392709"/>
            <a:ext cx="144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н</a:t>
            </a:r>
            <a:r>
              <a:rPr lang="ru-RU" sz="1400" b="1" dirty="0" smtClean="0">
                <a:solidFill>
                  <a:srgbClr val="7030A0"/>
                </a:solidFill>
              </a:rPr>
              <a:t>а -ий3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9367" y="2378479"/>
            <a:ext cx="142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н</a:t>
            </a:r>
            <a:r>
              <a:rPr lang="ru-RU" sz="1400" b="1" dirty="0" smtClean="0">
                <a:solidFill>
                  <a:srgbClr val="7030A0"/>
                </a:solidFill>
              </a:rPr>
              <a:t>а 7-ой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6022" y="2363502"/>
            <a:ext cx="1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 8-ой день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07858" y="2411234"/>
            <a:ext cx="1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н</a:t>
            </a:r>
            <a:r>
              <a:rPr lang="ru-RU" sz="1400" b="1" dirty="0" smtClean="0">
                <a:solidFill>
                  <a:srgbClr val="7030A0"/>
                </a:solidFill>
              </a:rPr>
              <a:t>а 9-ый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70845" y="2413066"/>
            <a:ext cx="1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н</a:t>
            </a:r>
            <a:r>
              <a:rPr lang="ru-RU" sz="1400" b="1" dirty="0" smtClean="0">
                <a:solidFill>
                  <a:srgbClr val="7030A0"/>
                </a:solidFill>
              </a:rPr>
              <a:t>а 11-ыйдень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758867" y="2412230"/>
            <a:ext cx="1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н</a:t>
            </a:r>
            <a:r>
              <a:rPr lang="ru-RU" sz="1400" b="1" dirty="0" smtClean="0">
                <a:solidFill>
                  <a:srgbClr val="7030A0"/>
                </a:solidFill>
              </a:rPr>
              <a:t>а 5-ый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880807" y="2382818"/>
            <a:ext cx="1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на1-ый5 день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3" name="7-конечная звезда 2"/>
          <p:cNvSpPr/>
          <p:nvPr/>
        </p:nvSpPr>
        <p:spPr bwMode="auto">
          <a:xfrm>
            <a:off x="65462" y="2774448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597" y="2878349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8" y="2803348"/>
            <a:ext cx="4445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457078" y="2914751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2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7" name="7-конечная звезда 96"/>
          <p:cNvSpPr/>
          <p:nvPr/>
        </p:nvSpPr>
        <p:spPr bwMode="auto">
          <a:xfrm>
            <a:off x="884706" y="2803348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343" y="2903572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98" name="7-конечная звезда 97"/>
          <p:cNvSpPr/>
          <p:nvPr/>
        </p:nvSpPr>
        <p:spPr bwMode="auto">
          <a:xfrm>
            <a:off x="1431505" y="2841913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0319" y="2933171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24" y="2826909"/>
            <a:ext cx="4445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1855572" y="2911076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0" name="7-конечная звезда 99"/>
          <p:cNvSpPr/>
          <p:nvPr/>
        </p:nvSpPr>
        <p:spPr bwMode="auto">
          <a:xfrm>
            <a:off x="2495489" y="2850330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90246" y="2933029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1" name="7-конечная звезда 100"/>
          <p:cNvSpPr/>
          <p:nvPr/>
        </p:nvSpPr>
        <p:spPr bwMode="auto">
          <a:xfrm>
            <a:off x="3012938" y="2826909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70459" y="2859133"/>
            <a:ext cx="54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6" name="7-конечная звезда 105"/>
          <p:cNvSpPr/>
          <p:nvPr/>
        </p:nvSpPr>
        <p:spPr bwMode="auto">
          <a:xfrm>
            <a:off x="3565708" y="2829270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7-конечная звезда 106"/>
          <p:cNvSpPr/>
          <p:nvPr/>
        </p:nvSpPr>
        <p:spPr bwMode="auto">
          <a:xfrm>
            <a:off x="4038221" y="2850796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7-конечная звезда 118"/>
          <p:cNvSpPr/>
          <p:nvPr/>
        </p:nvSpPr>
        <p:spPr bwMode="auto">
          <a:xfrm>
            <a:off x="4634344" y="2888454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7-конечная звезда 120"/>
          <p:cNvSpPr/>
          <p:nvPr/>
        </p:nvSpPr>
        <p:spPr bwMode="auto">
          <a:xfrm>
            <a:off x="5071653" y="3013794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7-конечная звезда 121"/>
          <p:cNvSpPr/>
          <p:nvPr/>
        </p:nvSpPr>
        <p:spPr bwMode="auto">
          <a:xfrm>
            <a:off x="5438149" y="2841913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7-конечная звезда 122"/>
          <p:cNvSpPr/>
          <p:nvPr/>
        </p:nvSpPr>
        <p:spPr bwMode="auto">
          <a:xfrm>
            <a:off x="6011166" y="2850796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7-конечная звезда 123"/>
          <p:cNvSpPr/>
          <p:nvPr/>
        </p:nvSpPr>
        <p:spPr bwMode="auto">
          <a:xfrm>
            <a:off x="6463728" y="2841913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26" y="2850796"/>
            <a:ext cx="4445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64" y="2821768"/>
            <a:ext cx="4445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62" y="3351582"/>
            <a:ext cx="4445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98" y="3351582"/>
            <a:ext cx="4445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7-конечная звезда 124"/>
          <p:cNvSpPr/>
          <p:nvPr/>
        </p:nvSpPr>
        <p:spPr bwMode="auto">
          <a:xfrm>
            <a:off x="8645587" y="2865800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7-конечная звезда 125"/>
          <p:cNvSpPr/>
          <p:nvPr/>
        </p:nvSpPr>
        <p:spPr bwMode="auto">
          <a:xfrm>
            <a:off x="8149960" y="2878349"/>
            <a:ext cx="432048" cy="577134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531842" y="2903572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030133" y="2992355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600478" y="2980738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37787" y="3104003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8336" y="2980100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77300" y="2969701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29862" y="2980738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009186" y="2969701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150322" y="3465588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552692" y="2961369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700258" y="3441864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149960" y="2961369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611721" y="2969701"/>
            <a:ext cx="4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30016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0" y="214290"/>
            <a:ext cx="9144000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</a:t>
            </a: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мероприятий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устранению проблем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внобедренный треугольник 8"/>
          <p:cNvSpPr/>
          <p:nvPr/>
        </p:nvSpPr>
        <p:spPr>
          <a:xfrm>
            <a:off x="7715272" y="5429264"/>
            <a:ext cx="1428728" cy="1428736"/>
          </a:xfrm>
          <a:prstGeom prst="triangle">
            <a:avLst>
              <a:gd name="adj" fmla="val 96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969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Изменения в плане в связи с </a:t>
            </a:r>
            <a:r>
              <a:rPr lang="ru-RU" sz="3600" b="1" dirty="0" err="1" smtClean="0"/>
              <a:t>эпид.обстановкой</a:t>
            </a:r>
            <a:endParaRPr lang="ru-RU" sz="3600" b="1" dirty="0"/>
          </a:p>
        </p:txBody>
      </p:sp>
      <p:pic>
        <p:nvPicPr>
          <p:cNvPr id="5" name="Рисунок 4" descr="WhatsApp Image 2020-08-20 at 14.27.21.jpeg"/>
          <p:cNvPicPr>
            <a:picLocks noChangeAspect="1"/>
          </p:cNvPicPr>
          <p:nvPr/>
        </p:nvPicPr>
        <p:blipFill>
          <a:blip r:embed="rId2" cstate="print"/>
          <a:srcRect r="7579" b="11864"/>
          <a:stretch>
            <a:fillRect/>
          </a:stretch>
        </p:blipFill>
        <p:spPr>
          <a:xfrm>
            <a:off x="214282" y="1000108"/>
            <a:ext cx="8715436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560</Words>
  <Application>Microsoft Office PowerPoint</Application>
  <PresentationFormat>Экран (4:3)</PresentationFormat>
  <Paragraphs>234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 Wordpad</vt:lpstr>
      <vt:lpstr>       Муниципальное бюджетное дошкольное образовательное учреждение «Детский сад №63 «Лесная полянка» города Белово»  </vt:lpstr>
      <vt:lpstr>Мониторинг адаптации воспитанников</vt:lpstr>
      <vt:lpstr>Слайд 3</vt:lpstr>
      <vt:lpstr>Слайд 4</vt:lpstr>
      <vt:lpstr>Карта текущего состояния процесса</vt:lpstr>
      <vt:lpstr>Слайд 6</vt:lpstr>
      <vt:lpstr>Карта целевого состояния процесса</vt:lpstr>
      <vt:lpstr>Слайд 8</vt:lpstr>
      <vt:lpstr>Изменения в плане в связи с эпид.обстановкой</vt:lpstr>
      <vt:lpstr>Знакомство с детским садом</vt:lpstr>
      <vt:lpstr>Информационный стенд для родителей</vt:lpstr>
      <vt:lpstr>Слайд 12</vt:lpstr>
      <vt:lpstr>Муниципальное бюджетное дошкольное образовательное учреждение «Детский сад №63 «Лесная полянка» города Белово»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ue66-1</cp:lastModifiedBy>
  <cp:revision>73</cp:revision>
  <dcterms:created xsi:type="dcterms:W3CDTF">2020-08-20T05:35:40Z</dcterms:created>
  <dcterms:modified xsi:type="dcterms:W3CDTF">2021-06-02T09:09:57Z</dcterms:modified>
</cp:coreProperties>
</file>