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85" r:id="rId4"/>
    <p:sldId id="277" r:id="rId5"/>
    <p:sldId id="286" r:id="rId6"/>
    <p:sldId id="288" r:id="rId7"/>
    <p:sldId id="287" r:id="rId8"/>
    <p:sldId id="278" r:id="rId9"/>
  </p:sldIdLst>
  <p:sldSz cx="9144000" cy="6858000" type="screen4x3"/>
  <p:notesSz cx="6797675" cy="992505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1FBFF"/>
    <a:srgbClr val="383FC2"/>
    <a:srgbClr val="0091FE"/>
    <a:srgbClr val="C7CDD7"/>
    <a:srgbClr val="000066"/>
    <a:srgbClr val="003366"/>
    <a:srgbClr val="327FBE"/>
    <a:srgbClr val="E5F6FB"/>
    <a:srgbClr val="AFF7FF"/>
    <a:srgbClr val="5D9FD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3529" autoAdjust="0"/>
    <p:restoredTop sz="99509" autoAdjust="0"/>
  </p:normalViewPr>
  <p:slideViewPr>
    <p:cSldViewPr>
      <p:cViewPr>
        <p:scale>
          <a:sx n="100" d="100"/>
          <a:sy n="100" d="100"/>
        </p:scale>
        <p:origin x="-1944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06" y="90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6" y="0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655"/>
            <a:ext cx="2944813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6" y="9426655"/>
            <a:ext cx="2944813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1564FD-EDA2-4CF7-B7C8-B139DEF369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9076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4813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121"/>
            <a:ext cx="5438775" cy="446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655"/>
            <a:ext cx="2944813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26655"/>
            <a:ext cx="2944813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789B97-B078-4C19-A9CB-8DDBE29C8B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45097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Логотип ведомства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778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72981" y="760348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3200" dirty="0" smtClean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  <a:endParaRPr lang="ru-RU" sz="3200" dirty="0">
              <a:solidFill>
                <a:srgbClr val="3B4555"/>
              </a:solidFill>
              <a:latin typeface="Futura PT Medium" pitchFamily="34" charset="-52"/>
            </a:endParaRP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2" y="1556792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2400" dirty="0" smtClean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6547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Логотип ведомства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39711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85926"/>
            <a:ext cx="8208912" cy="127176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Оптимизация процесса  регистрации несовершеннолетних соискателей временной занятости и сбора документов для трудоустройства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dk1\Desktop\0d62481cd6f6510260c9d26f6d4d2ff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71414"/>
            <a:ext cx="928694" cy="12632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0244" y="4869160"/>
            <a:ext cx="369062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/>
              <a:t>МБУ «Центр молодежной политики</a:t>
            </a:r>
          </a:p>
          <a:p>
            <a:r>
              <a:rPr lang="ru-RU" sz="1600" i="1" dirty="0" smtClean="0"/>
              <a:t>и туризма города Белово»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143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6624736" cy="5040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Паспорт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проекта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/>
              <a:t>Муниципальное бюджетное учреждение</a:t>
            </a:r>
            <a:br>
              <a:rPr lang="ru-RU" sz="1800" dirty="0" smtClean="0"/>
            </a:br>
            <a:r>
              <a:rPr lang="ru-RU" sz="1800" dirty="0" smtClean="0"/>
              <a:t>«Центр молодежной политики и туризма города Белово»</a:t>
            </a:r>
            <a:endParaRPr lang="ru-RU" sz="13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8554" y="4752280"/>
            <a:ext cx="40531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srgbClr val="002060"/>
              </a:solidFill>
            </a:endParaRPr>
          </a:p>
          <a:p>
            <a:endParaRPr lang="ru-RU" sz="800" dirty="0">
              <a:ea typeface="Calibri"/>
              <a:cs typeface="Calibri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dirty="0" smtClean="0">
                <a:effectLst/>
              </a:rPr>
              <a:t> </a:t>
            </a:r>
            <a:endParaRPr lang="ru-RU" sz="800" dirty="0">
              <a:ea typeface="Calibri"/>
              <a:cs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7750" y="1582579"/>
            <a:ext cx="21352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30144601"/>
              </p:ext>
            </p:extLst>
          </p:nvPr>
        </p:nvGraphicFramePr>
        <p:xfrm>
          <a:off x="35496" y="1165861"/>
          <a:ext cx="9108504" cy="5738512"/>
        </p:xfrm>
        <a:graphic>
          <a:graphicData uri="http://schemas.openxmlformats.org/drawingml/2006/table">
            <a:tbl>
              <a:tblPr/>
              <a:tblGrid>
                <a:gridCol w="1435899"/>
                <a:gridCol w="1696826"/>
                <a:gridCol w="320794"/>
                <a:gridCol w="1597358"/>
                <a:gridCol w="2504325"/>
                <a:gridCol w="776651"/>
                <a:gridCol w="776651"/>
              </a:tblGrid>
              <a:tr h="181292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404040"/>
                          </a:solidFill>
                          <a:latin typeface="Arial"/>
                        </a:rPr>
                        <a:t>УТВЕРЖДАЮ:</a:t>
                      </a: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5" gridSpan="3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 </a:t>
                      </a:r>
                    </a:p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3236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Начальник  Управления молодежной политики, физической культуры и спорта Администрации Беловского городского</a:t>
                      </a:r>
                      <a:r>
                        <a:rPr lang="ru-RU" sz="1100" b="0" i="0" u="none" strike="noStrike" baseline="0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округа</a:t>
                      </a:r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0467">
                <a:tc gridSpan="4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6618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В.В.Нефедов</a:t>
                      </a:r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6618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подпись                                                          Ф.И.О</a:t>
                      </a:r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66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sng" strike="noStrike" dirty="0">
                          <a:solidFill>
                            <a:srgbClr val="404040"/>
                          </a:solidFill>
                          <a:latin typeface="Arial"/>
                        </a:rPr>
                        <a:t>Общие данные: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b="1" i="0" u="sng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5903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sng" strike="noStrike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Обоснование: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sng" strike="noStrike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5903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98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latin typeface="Arial"/>
                        </a:rPr>
                        <a:t>Заказчик: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Начальник Управления молодежной политики, физической культуры и спорта Администрации Беловского городского округа, Нефедов В.В.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ru-RU" sz="1100" b="0" i="0" u="none" strike="noStrike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рабочего времени  специалиста</a:t>
                      </a:r>
                      <a:r>
                        <a:rPr lang="ru-RU" sz="1100" b="0" i="0" u="none" strike="noStrike" baseline="0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23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latin typeface="Arial"/>
                        </a:rPr>
                        <a:t>Процесс: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Оформление</a:t>
                      </a:r>
                      <a:r>
                        <a:rPr lang="ru-RU" sz="1100" b="1" i="0" u="none" strike="noStrike" baseline="0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пакета документов для трудоустройства</a:t>
                      </a:r>
                      <a:endParaRPr lang="ru-RU" sz="1100" b="1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Количество посещений МБУ «ЦМПТ города Белово» законным представителем/ребенком</a:t>
                      </a:r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23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latin typeface="Arial"/>
                        </a:rPr>
                        <a:t>Границы процесса: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входа законного представителя (ребенка) до </a:t>
                      </a:r>
                      <a:r>
                        <a:rPr lang="ru-RU" sz="1100" b="1" i="0" u="none" strike="noStrike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момента</a:t>
                      </a:r>
                      <a:r>
                        <a:rPr lang="ru-RU" sz="1100" b="1" i="0" u="none" strike="noStrike" baseline="0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подписания договора о трудоустройстве</a:t>
                      </a:r>
                      <a:endParaRPr lang="ru-RU" sz="1100" b="1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latin typeface="Arial"/>
                        </a:rPr>
                        <a:t>Руководитель проекта: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Директор МБУ «ЦМПТ города Белово» </a:t>
                      </a:r>
                      <a:r>
                        <a:rPr lang="ru-RU" sz="1100" b="1" i="0" u="none" strike="noStrike" dirty="0" err="1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Хаперская</a:t>
                      </a:r>
                      <a:r>
                        <a:rPr lang="ru-RU" sz="1100" b="1" i="0" u="none" strike="noStrike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А.Г.</a:t>
                      </a:r>
                      <a:endParaRPr lang="ru-RU" sz="1100" b="1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23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latin typeface="Arial"/>
                        </a:rPr>
                        <a:t>Команда проекта: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err="1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Хаперская</a:t>
                      </a:r>
                      <a:r>
                        <a:rPr lang="ru-RU" sz="1100" b="1" i="0" u="none" strike="noStrike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А.Г.,</a:t>
                      </a:r>
                      <a:r>
                        <a:rPr lang="ru-RU" sz="1100" b="1" i="0" u="none" strike="noStrike" baseline="0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Ледяева И.А., Кочнева Е.А., </a:t>
                      </a:r>
                      <a:r>
                        <a:rPr lang="ru-RU" sz="1100" b="1" i="0" u="none" strike="noStrike" baseline="0" dirty="0" err="1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Потокина</a:t>
                      </a:r>
                      <a:r>
                        <a:rPr lang="ru-RU" sz="1100" b="1" i="0" u="none" strike="noStrike" baseline="0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М.В.</a:t>
                      </a:r>
                      <a:endParaRPr lang="ru-RU" sz="1100" b="1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40404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sng" strike="noStrike" dirty="0">
                          <a:solidFill>
                            <a:srgbClr val="404040"/>
                          </a:solidFill>
                          <a:latin typeface="Arial"/>
                        </a:rPr>
                        <a:t>Цели и эффекты: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sng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Сроки: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sng" strike="noStrike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5903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5903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323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Наименование цели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Текущий показатель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Целевой 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этапа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 начала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 окончания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433">
                <a:tc rowSpan="5"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сокращение времени и трудозатрат сотрудников учреждения</a:t>
                      </a:r>
                    </a:p>
                    <a:p>
                      <a:pPr algn="l" fontAlgn="ctr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макс  178</a:t>
                      </a:r>
                      <a:r>
                        <a:rPr lang="ru-RU" sz="1100" b="1" i="0" u="none" strike="noStrike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минут</a:t>
                      </a:r>
                    </a:p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5903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 gridSpan="2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 </a:t>
                      </a:r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минут</a:t>
                      </a:r>
                    </a:p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5903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l" fontAlgn="ctr"/>
                      <a:endParaRPr lang="ru-RU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03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Согласование паспорта </a:t>
                      </a:r>
                      <a:r>
                        <a:rPr lang="ru-RU" sz="1100" b="0" i="0" u="none" strike="noStrike" dirty="0" err="1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лин-проекта</a:t>
                      </a:r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02.11.2020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09.11.2020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6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Картирование </a:t>
                      </a:r>
                      <a:r>
                        <a:rPr lang="ru-RU" sz="1100" b="0" i="0" u="none" strike="noStrike" dirty="0" smtClean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текущего </a:t>
                      </a:r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состояния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10.11.2020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16.11.2020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6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Анализ проблем и потерь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17.11.2020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20.11.2020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32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Составление карты целевого состояния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23.11.2020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30.11.2020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04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Разработка плана мероприятий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01.12.2020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08.12.2020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32369">
                <a:tc rowSpan="5"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Эффекты: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5"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работы 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сотрудников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Защита плана мероприятий перед заказчиком 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09.12.2020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10.12.2020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6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Внедрение улучшений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11.12.2020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28.12.2020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6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 Мониторинг результатов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29.12.2020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28.02.2021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6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 Закрытие </a:t>
                      </a:r>
                      <a:r>
                        <a:rPr lang="ru-RU" sz="1100" b="0" i="0" u="none" strike="noStrike" dirty="0" err="1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</a:t>
                      </a:r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-проекта 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Arial"/>
                        </a:rPr>
                        <a:t>28.02.2021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32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 Мониторинг стабильности достигнутых результатов </a:t>
                      </a:r>
                    </a:p>
                  </a:txBody>
                  <a:tcPr marL="65903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5A5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4700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8072462" y="1428736"/>
            <a:ext cx="639688" cy="304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</a:t>
            </a:r>
            <a:r>
              <a:rPr lang="ru-RU" sz="900" b="1" dirty="0" smtClean="0"/>
              <a:t>5</a:t>
            </a:r>
            <a:endParaRPr lang="ru-RU" sz="9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1071546"/>
            <a:ext cx="640734" cy="2938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</a:t>
            </a:r>
          </a:p>
        </p:txBody>
      </p:sp>
      <p:sp>
        <p:nvSpPr>
          <p:cNvPr id="14344" name="Заголовок 1"/>
          <p:cNvSpPr>
            <a:spLocks noGrp="1"/>
          </p:cNvSpPr>
          <p:nvPr>
            <p:ph type="title"/>
          </p:nvPr>
        </p:nvSpPr>
        <p:spPr>
          <a:xfrm>
            <a:off x="4153162" y="188641"/>
            <a:ext cx="261610" cy="1200329"/>
          </a:xfrm>
        </p:spPr>
        <p:txBody>
          <a:bodyPr/>
          <a:lstStyle/>
          <a:p>
            <a:pPr eaLnBrk="1" hangingPunct="1">
              <a:tabLst>
                <a:tab pos="630238" algn="l"/>
              </a:tabLst>
            </a:pPr>
            <a:r>
              <a:rPr lang="ru-RU" sz="24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Franklin Gothic Medium" pitchFamily="34" charset="0"/>
              </a:rPr>
              <a:t> </a:t>
            </a:r>
            <a:br>
              <a:rPr lang="ru-RU" sz="24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Franklin Gothic Medium" pitchFamily="34" charset="0"/>
              </a:rPr>
            </a:br>
            <a:r>
              <a:rPr lang="ru-RU" sz="24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Franklin Gothic Medium" pitchFamily="34" charset="0"/>
              </a:rPr>
              <a:t/>
            </a:r>
            <a:br>
              <a:rPr lang="ru-RU" sz="24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Franklin Gothic Medium" pitchFamily="34" charset="0"/>
              </a:rPr>
            </a:br>
            <a:endParaRPr lang="ru-RU" sz="2400" dirty="0" smtClean="0">
              <a:solidFill>
                <a:schemeClr val="accent4">
                  <a:lumMod val="75000"/>
                  <a:lumOff val="25000"/>
                </a:schemeClr>
              </a:solidFill>
              <a:latin typeface="Franklin Gothic Medium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1330241"/>
            <a:ext cx="1898119" cy="20987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u="sng" dirty="0" smtClean="0"/>
              <a:t>Холл </a:t>
            </a:r>
            <a:endParaRPr lang="ru-RU" sz="1000" u="sng" strike="sngStrike" dirty="0" smtClean="0"/>
          </a:p>
          <a:p>
            <a:pPr algn="ctr">
              <a:defRPr/>
            </a:pPr>
            <a:endParaRPr lang="ru-RU" sz="3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/>
              <a:t>Надеть медицинскую маску, обработать руки антисептиком, пройти термометрию, внести запись в журнал регистрации посещений </a:t>
            </a:r>
          </a:p>
          <a:p>
            <a:pPr algn="ctr">
              <a:defRPr/>
            </a:pPr>
            <a:r>
              <a:rPr lang="en-US" sz="1000" b="1" dirty="0" smtClean="0"/>
              <a:t>Min 2 </a:t>
            </a:r>
            <a:r>
              <a:rPr lang="ru-RU" sz="1000" b="1" dirty="0" smtClean="0"/>
              <a:t>мин</a:t>
            </a:r>
          </a:p>
          <a:p>
            <a:pPr algn="ctr">
              <a:defRPr/>
            </a:pPr>
            <a:endParaRPr lang="ru-RU" sz="1000" dirty="0" smtClean="0"/>
          </a:p>
          <a:p>
            <a:pPr algn="ctr">
              <a:defRPr/>
            </a:pPr>
            <a:r>
              <a:rPr lang="ru-RU" sz="1000" dirty="0" smtClean="0"/>
              <a:t>В случае отсутствия маски приобретение в ближайшей аптеке/ магазине </a:t>
            </a:r>
            <a:endParaRPr lang="en-US" sz="1000" dirty="0" smtClean="0"/>
          </a:p>
          <a:p>
            <a:pPr algn="ctr">
              <a:defRPr/>
            </a:pPr>
            <a:r>
              <a:rPr lang="en-US" sz="1000" b="1" dirty="0" smtClean="0"/>
              <a:t>Max </a:t>
            </a:r>
            <a:r>
              <a:rPr lang="ru-RU" sz="1000" b="1" dirty="0" smtClean="0"/>
              <a:t>20 мин</a:t>
            </a:r>
            <a:endParaRPr lang="ru-RU" sz="1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-214346" y="6072206"/>
            <a:ext cx="25567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ВПП </a:t>
            </a:r>
            <a:r>
              <a:rPr lang="ru-RU" sz="1200" b="1" dirty="0">
                <a:solidFill>
                  <a:srgbClr val="C00000"/>
                </a:solidFill>
                <a:latin typeface="+mn-lt"/>
                <a:cs typeface="Arial" charset="0"/>
              </a:rPr>
              <a:t>(время протекания процесса) </a:t>
            </a:r>
            <a:endParaRPr lang="ru-RU" sz="1200" b="1" dirty="0" smtClean="0">
              <a:solidFill>
                <a:srgbClr val="C00000"/>
              </a:solidFill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Ma</a:t>
            </a: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х 178</a:t>
            </a:r>
            <a:r>
              <a:rPr lang="en-US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 </a:t>
            </a: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мин – 3 дня</a:t>
            </a:r>
            <a:endParaRPr lang="ru-RU" sz="1200" b="1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716288" y="5589240"/>
            <a:ext cx="57379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000" dirty="0" smtClean="0">
                <a:solidFill>
                  <a:srgbClr val="000000"/>
                </a:solidFill>
              </a:rPr>
              <a:t>1.Неинформированность законных представителей/подростков о порядке трудоустройства</a:t>
            </a:r>
          </a:p>
          <a:p>
            <a:pPr algn="l"/>
            <a:r>
              <a:rPr lang="ru-RU" sz="1000" dirty="0" smtClean="0">
                <a:solidFill>
                  <a:srgbClr val="000000"/>
                </a:solidFill>
              </a:rPr>
              <a:t>2.Неинформированность о соблюдении масочного режима в МБУ «ЦМПТ города Белово»</a:t>
            </a:r>
          </a:p>
          <a:p>
            <a:pPr algn="l"/>
            <a:r>
              <a:rPr lang="ru-RU" sz="1000" dirty="0" smtClean="0">
                <a:solidFill>
                  <a:srgbClr val="000000"/>
                </a:solidFill>
              </a:rPr>
              <a:t>3.Отсутствие маски у посетителя </a:t>
            </a:r>
            <a:endParaRPr kumimoji="0" lang="ru-RU" sz="1000" dirty="0" smtClean="0">
              <a:solidFill>
                <a:srgbClr val="000000"/>
              </a:solidFill>
            </a:endParaRPr>
          </a:p>
          <a:p>
            <a:pPr algn="l"/>
            <a:r>
              <a:rPr lang="ru-RU" sz="1000" dirty="0" smtClean="0">
                <a:solidFill>
                  <a:srgbClr val="000000"/>
                </a:solidFill>
              </a:rPr>
              <a:t>4.Запись в журнале посещений МБУ «ЦМПТ города Белово» (самостоятельно)</a:t>
            </a:r>
          </a:p>
          <a:p>
            <a:pPr algn="l"/>
            <a:r>
              <a:rPr lang="ru-RU" sz="1000" dirty="0" smtClean="0"/>
              <a:t>5. Отсутствие номера кабинета</a:t>
            </a:r>
          </a:p>
          <a:p>
            <a:pPr algn="l"/>
            <a:r>
              <a:rPr lang="ru-RU" sz="1000" dirty="0" smtClean="0">
                <a:solidFill>
                  <a:srgbClr val="000000"/>
                </a:solidFill>
              </a:rPr>
              <a:t>6.Ожидание в общей очереди</a:t>
            </a:r>
          </a:p>
          <a:p>
            <a:pPr algn="l"/>
            <a:r>
              <a:rPr lang="ru-RU" sz="1000" dirty="0" smtClean="0">
                <a:solidFill>
                  <a:srgbClr val="000000"/>
                </a:solidFill>
              </a:rPr>
              <a:t>7. Отсутствие указателя на столе нужного специалиста</a:t>
            </a:r>
          </a:p>
          <a:p>
            <a:pPr algn="l"/>
            <a:r>
              <a:rPr lang="ru-RU" sz="1000" dirty="0" smtClean="0">
                <a:solidFill>
                  <a:srgbClr val="000000"/>
                </a:solidFill>
              </a:rPr>
              <a:t>8. Отсутствие руководителя на месте</a:t>
            </a:r>
          </a:p>
        </p:txBody>
      </p:sp>
      <p:sp>
        <p:nvSpPr>
          <p:cNvPr id="14" name="Пятно 1 13"/>
          <p:cNvSpPr/>
          <p:nvPr/>
        </p:nvSpPr>
        <p:spPr>
          <a:xfrm>
            <a:off x="785786" y="714356"/>
            <a:ext cx="358181" cy="398399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0" y="2214554"/>
            <a:ext cx="214282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ВХОД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5" name="Пятно 1 54"/>
          <p:cNvSpPr/>
          <p:nvPr/>
        </p:nvSpPr>
        <p:spPr>
          <a:xfrm>
            <a:off x="1070277" y="918615"/>
            <a:ext cx="426816" cy="350145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2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56" name="Пятно 1 55"/>
          <p:cNvSpPr/>
          <p:nvPr/>
        </p:nvSpPr>
        <p:spPr>
          <a:xfrm>
            <a:off x="2714612" y="928670"/>
            <a:ext cx="458752" cy="43610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5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64" name="Пятно 1 63"/>
          <p:cNvSpPr/>
          <p:nvPr/>
        </p:nvSpPr>
        <p:spPr>
          <a:xfrm>
            <a:off x="1500166" y="928670"/>
            <a:ext cx="379669" cy="396205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714612" y="1357298"/>
            <a:ext cx="639690" cy="304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</a:t>
            </a:r>
            <a:r>
              <a:rPr lang="ru-RU" sz="900" b="1" dirty="0" smtClean="0"/>
              <a:t>2</a:t>
            </a:r>
            <a:endParaRPr lang="ru-RU" sz="900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929058" y="1785926"/>
            <a:ext cx="639688" cy="297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</a:t>
            </a:r>
            <a:r>
              <a:rPr lang="ru-RU" sz="900" b="1" dirty="0" smtClean="0"/>
              <a:t>3</a:t>
            </a:r>
            <a:endParaRPr lang="ru-RU" sz="900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8820472" y="1714488"/>
            <a:ext cx="288032" cy="15001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ВЫХОД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5" name="Пятно 1 64"/>
          <p:cNvSpPr/>
          <p:nvPr/>
        </p:nvSpPr>
        <p:spPr>
          <a:xfrm>
            <a:off x="1714480" y="1214422"/>
            <a:ext cx="466587" cy="36537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214546" y="1714488"/>
            <a:ext cx="1169357" cy="16156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u="sng" dirty="0" smtClean="0"/>
              <a:t>Холл</a:t>
            </a:r>
            <a:r>
              <a:rPr lang="ru-RU" sz="1000" dirty="0" smtClean="0"/>
              <a:t> </a:t>
            </a:r>
            <a:endParaRPr lang="ru-RU" sz="1000" strike="sngStrike" dirty="0" smtClean="0"/>
          </a:p>
          <a:p>
            <a:pPr algn="ctr">
              <a:defRPr/>
            </a:pPr>
            <a:r>
              <a:rPr lang="ru-RU" sz="1000" dirty="0" smtClean="0"/>
              <a:t>Поиск кабинета</a:t>
            </a:r>
          </a:p>
          <a:p>
            <a:pPr>
              <a:defRPr/>
            </a:pPr>
            <a:r>
              <a:rPr lang="en-US" sz="1000" b="1" dirty="0"/>
              <a:t>Min </a:t>
            </a:r>
            <a:r>
              <a:rPr lang="ru-RU" sz="1000" b="1" dirty="0" smtClean="0"/>
              <a:t>1</a:t>
            </a:r>
            <a:r>
              <a:rPr lang="en-US" sz="1000" b="1" dirty="0" smtClean="0"/>
              <a:t> </a:t>
            </a:r>
            <a:r>
              <a:rPr lang="ru-RU" sz="1000" b="1" dirty="0"/>
              <a:t>мин</a:t>
            </a:r>
          </a:p>
          <a:p>
            <a:pPr>
              <a:defRPr/>
            </a:pPr>
            <a:r>
              <a:rPr lang="en-US" sz="1000" b="1" dirty="0"/>
              <a:t>Max </a:t>
            </a:r>
            <a:r>
              <a:rPr lang="ru-RU" sz="1000" b="1" dirty="0" smtClean="0"/>
              <a:t>2 </a:t>
            </a:r>
            <a:r>
              <a:rPr lang="ru-RU" sz="1000" b="1" dirty="0"/>
              <a:t>мин</a:t>
            </a:r>
          </a:p>
          <a:p>
            <a:pPr algn="ctr">
              <a:defRPr/>
            </a:pPr>
            <a:endParaRPr lang="ru-RU" sz="1000" dirty="0"/>
          </a:p>
          <a:p>
            <a:pPr algn="ctr">
              <a:defRPr/>
            </a:pPr>
            <a:r>
              <a:rPr lang="ru-RU" sz="1000" dirty="0" smtClean="0"/>
              <a:t>В случае очереди  ожидание</a:t>
            </a:r>
          </a:p>
          <a:p>
            <a:pPr>
              <a:defRPr/>
            </a:pPr>
            <a:r>
              <a:rPr lang="en-US" sz="1000" b="1" dirty="0"/>
              <a:t>Min </a:t>
            </a:r>
            <a:r>
              <a:rPr lang="ru-RU" sz="1000" b="1" dirty="0"/>
              <a:t>5</a:t>
            </a:r>
            <a:r>
              <a:rPr lang="en-US" sz="1000" b="1" dirty="0" smtClean="0"/>
              <a:t> </a:t>
            </a:r>
            <a:r>
              <a:rPr lang="ru-RU" sz="1000" b="1" dirty="0"/>
              <a:t>мин</a:t>
            </a:r>
          </a:p>
          <a:p>
            <a:pPr>
              <a:defRPr/>
            </a:pPr>
            <a:r>
              <a:rPr lang="en-US" sz="1000" b="1" dirty="0"/>
              <a:t>Max </a:t>
            </a:r>
            <a:r>
              <a:rPr lang="ru-RU" sz="1000" b="1" dirty="0" smtClean="0"/>
              <a:t>20 </a:t>
            </a:r>
            <a:r>
              <a:rPr lang="ru-RU" sz="1000" b="1" dirty="0"/>
              <a:t>мин</a:t>
            </a:r>
          </a:p>
          <a:p>
            <a:pPr algn="ctr">
              <a:defRPr/>
            </a:pPr>
            <a:endParaRPr lang="ru-RU" sz="1100" dirty="0" smtClean="0"/>
          </a:p>
          <a:p>
            <a:pPr algn="ctr">
              <a:defRPr/>
            </a:pPr>
            <a:endParaRPr lang="ru-RU" sz="1100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2000232" y="2357430"/>
            <a:ext cx="454700" cy="1849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23528" y="2636912"/>
            <a:ext cx="167449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трелка вправо 57"/>
          <p:cNvSpPr/>
          <p:nvPr/>
        </p:nvSpPr>
        <p:spPr>
          <a:xfrm rot="5400000">
            <a:off x="1025412" y="2681777"/>
            <a:ext cx="175444" cy="857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3428992" y="2071678"/>
            <a:ext cx="1169357" cy="8413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u="sng" dirty="0" smtClean="0"/>
              <a:t>Холл</a:t>
            </a:r>
            <a:r>
              <a:rPr lang="ru-RU" sz="1100" dirty="0" smtClean="0"/>
              <a:t>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50" dirty="0" smtClean="0"/>
              <a:t>Вход в кабинет</a:t>
            </a:r>
          </a:p>
          <a:p>
            <a:pPr>
              <a:defRPr/>
            </a:pPr>
            <a:r>
              <a:rPr lang="en-US" sz="1050" b="1" dirty="0"/>
              <a:t>Min </a:t>
            </a:r>
            <a:r>
              <a:rPr lang="ru-RU" sz="1050" b="1" dirty="0" smtClean="0"/>
              <a:t>1</a:t>
            </a:r>
            <a:r>
              <a:rPr lang="en-US" sz="1050" b="1" dirty="0" smtClean="0"/>
              <a:t> </a:t>
            </a:r>
            <a:r>
              <a:rPr lang="ru-RU" sz="1050" b="1" dirty="0"/>
              <a:t>мин</a:t>
            </a:r>
          </a:p>
          <a:p>
            <a:pPr>
              <a:defRPr/>
            </a:pPr>
            <a:r>
              <a:rPr lang="en-US" sz="1050" b="1" dirty="0"/>
              <a:t>Max </a:t>
            </a:r>
            <a:r>
              <a:rPr lang="ru-RU" sz="1050" b="1" dirty="0" smtClean="0"/>
              <a:t>2 мин</a:t>
            </a:r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1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4857752" y="1714488"/>
            <a:ext cx="1928826" cy="15204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u="sng" dirty="0" smtClean="0"/>
              <a:t>Кабинет специалиста № 1  </a:t>
            </a:r>
            <a:endParaRPr lang="ru-RU" sz="1100" u="sng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/>
              <a:t>Прием специалиста. Обращение к специалисту (беседа), получение перечня документов от законного представителя/ребенка</a:t>
            </a:r>
          </a:p>
          <a:p>
            <a:pPr>
              <a:defRPr/>
            </a:pPr>
            <a:r>
              <a:rPr lang="en-US" sz="1000" b="1" dirty="0"/>
              <a:t>Min </a:t>
            </a:r>
            <a:r>
              <a:rPr lang="en-US" sz="1000" b="1" dirty="0" smtClean="0"/>
              <a:t>5 </a:t>
            </a:r>
            <a:r>
              <a:rPr lang="ru-RU" sz="1000" b="1" dirty="0" smtClean="0"/>
              <a:t>мин</a:t>
            </a:r>
            <a:endParaRPr lang="ru-RU" sz="1000" b="1" dirty="0"/>
          </a:p>
          <a:p>
            <a:pPr>
              <a:defRPr/>
            </a:pPr>
            <a:r>
              <a:rPr lang="en-US" sz="1000" b="1" dirty="0"/>
              <a:t>Max </a:t>
            </a:r>
            <a:r>
              <a:rPr lang="en-US" sz="1000" b="1" dirty="0" smtClean="0"/>
              <a:t>10</a:t>
            </a:r>
            <a:r>
              <a:rPr lang="ru-RU" sz="1000" b="1" dirty="0" smtClean="0"/>
              <a:t> </a:t>
            </a:r>
            <a:r>
              <a:rPr lang="ru-RU" sz="1000" b="1" dirty="0"/>
              <a:t>мин</a:t>
            </a:r>
          </a:p>
          <a:p>
            <a:pPr algn="ctr">
              <a:defRPr/>
            </a:pPr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100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6143636" y="1428736"/>
            <a:ext cx="639688" cy="304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</a:t>
            </a:r>
            <a:r>
              <a:rPr lang="ru-RU" sz="900" b="1" dirty="0" smtClean="0"/>
              <a:t>4</a:t>
            </a:r>
            <a:endParaRPr lang="ru-RU" sz="900" b="1" dirty="0"/>
          </a:p>
        </p:txBody>
      </p:sp>
      <p:sp>
        <p:nvSpPr>
          <p:cNvPr id="72" name="Стрелка вправо 71"/>
          <p:cNvSpPr/>
          <p:nvPr/>
        </p:nvSpPr>
        <p:spPr>
          <a:xfrm>
            <a:off x="3143240" y="2500306"/>
            <a:ext cx="454700" cy="1849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>
            <a:off x="4500562" y="2500306"/>
            <a:ext cx="454700" cy="1849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6929454" y="1714488"/>
            <a:ext cx="1854136" cy="15204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50" u="sng" dirty="0" smtClean="0"/>
              <a:t>Кабинет специалиста № 1  </a:t>
            </a:r>
            <a:endParaRPr lang="ru-RU" sz="1050" u="sng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/>
              <a:t>Выдача бланка заявления и перечня документов для трудоустройства, разъяснения по правилам заполнения документов </a:t>
            </a:r>
          </a:p>
          <a:p>
            <a:pPr>
              <a:defRPr/>
            </a:pPr>
            <a:r>
              <a:rPr lang="en-US" sz="1000" b="1" dirty="0"/>
              <a:t>Min </a:t>
            </a:r>
            <a:r>
              <a:rPr lang="ru-RU" sz="1000" b="1" dirty="0" smtClean="0"/>
              <a:t>7</a:t>
            </a:r>
            <a:r>
              <a:rPr lang="en-US" sz="1000" b="1" dirty="0" smtClean="0"/>
              <a:t> </a:t>
            </a:r>
            <a:r>
              <a:rPr lang="ru-RU" sz="1000" b="1" dirty="0"/>
              <a:t>мин</a:t>
            </a:r>
          </a:p>
          <a:p>
            <a:pPr>
              <a:defRPr/>
            </a:pPr>
            <a:r>
              <a:rPr lang="en-US" sz="1000" b="1" dirty="0"/>
              <a:t>Max </a:t>
            </a:r>
            <a:r>
              <a:rPr lang="en-US" sz="1000" b="1" dirty="0" smtClean="0"/>
              <a:t>1</a:t>
            </a:r>
            <a:r>
              <a:rPr lang="ru-RU" sz="1000" b="1" dirty="0" smtClean="0"/>
              <a:t>2 </a:t>
            </a:r>
            <a:r>
              <a:rPr lang="ru-RU" sz="1000" b="1" dirty="0"/>
              <a:t>мин</a:t>
            </a:r>
          </a:p>
          <a:p>
            <a:pPr algn="ctr">
              <a:defRPr/>
            </a:pPr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100" dirty="0"/>
          </a:p>
        </p:txBody>
      </p:sp>
      <p:sp>
        <p:nvSpPr>
          <p:cNvPr id="80" name="Стрелка вправо 79"/>
          <p:cNvSpPr/>
          <p:nvPr/>
        </p:nvSpPr>
        <p:spPr>
          <a:xfrm>
            <a:off x="6500826" y="2714620"/>
            <a:ext cx="454700" cy="1849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" name="Пятно 1 80"/>
          <p:cNvSpPr/>
          <p:nvPr/>
        </p:nvSpPr>
        <p:spPr>
          <a:xfrm>
            <a:off x="3214678" y="1071546"/>
            <a:ext cx="458752" cy="43610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285720" y="4214818"/>
            <a:ext cx="1462959" cy="17859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Холл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/>
              <a:t>Надеть медицинскую маску, обработать руки антисептиком, пройти термометрию, внести запись в журнал регистрации посещений </a:t>
            </a:r>
          </a:p>
          <a:p>
            <a:pPr algn="ctr">
              <a:defRPr/>
            </a:pPr>
            <a:r>
              <a:rPr lang="en-US" sz="1000" b="1" dirty="0" smtClean="0"/>
              <a:t>Min 2 </a:t>
            </a:r>
            <a:r>
              <a:rPr lang="ru-RU" sz="1000" b="1" dirty="0" smtClean="0"/>
              <a:t>мин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1000100" y="3929066"/>
            <a:ext cx="746749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>
            <a:off x="357158" y="4429132"/>
            <a:ext cx="13976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/>
          <p:cNvSpPr/>
          <p:nvPr/>
        </p:nvSpPr>
        <p:spPr>
          <a:xfrm>
            <a:off x="0" y="4786322"/>
            <a:ext cx="285720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ВХОД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8" name="Пятно 1 87"/>
          <p:cNvSpPr/>
          <p:nvPr/>
        </p:nvSpPr>
        <p:spPr>
          <a:xfrm>
            <a:off x="1428728" y="5572140"/>
            <a:ext cx="426816" cy="350145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93" name="Пятно 1 92"/>
          <p:cNvSpPr/>
          <p:nvPr/>
        </p:nvSpPr>
        <p:spPr>
          <a:xfrm>
            <a:off x="5292080" y="3284984"/>
            <a:ext cx="466587" cy="428628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998022" y="3874519"/>
            <a:ext cx="1685445" cy="29834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err="1" smtClean="0"/>
              <a:t>Каб</a:t>
            </a:r>
            <a:r>
              <a:rPr lang="ru-RU" sz="1100" dirty="0" smtClean="0"/>
              <a:t>. № 1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/>
              <a:t>Прием специалиста</a:t>
            </a:r>
          </a:p>
          <a:p>
            <a:pPr algn="ctr">
              <a:defRPr/>
            </a:pPr>
            <a:r>
              <a:rPr lang="ru-RU" sz="1000" dirty="0" smtClean="0"/>
              <a:t>(в назначенное время). Проверка документов, снятие копий с оригиналов документов. Получение направления на </a:t>
            </a:r>
            <a:r>
              <a:rPr lang="ru-RU" sz="1000" dirty="0" err="1" smtClean="0"/>
              <a:t>мед.комиссию</a:t>
            </a:r>
            <a:r>
              <a:rPr lang="ru-RU" sz="1000" dirty="0" smtClean="0"/>
              <a:t>. Оформление трудового договора, подписание руководителем</a:t>
            </a:r>
          </a:p>
          <a:p>
            <a:pPr>
              <a:defRPr/>
            </a:pPr>
            <a:r>
              <a:rPr lang="en-US" sz="1100" b="1" dirty="0" smtClean="0"/>
              <a:t>Min </a:t>
            </a:r>
            <a:r>
              <a:rPr lang="ru-RU" sz="1100" b="1" dirty="0"/>
              <a:t>5</a:t>
            </a:r>
            <a:r>
              <a:rPr lang="en-US" sz="1100" b="1" dirty="0" smtClean="0"/>
              <a:t> </a:t>
            </a:r>
            <a:r>
              <a:rPr lang="ru-RU" sz="1100" b="1" dirty="0"/>
              <a:t>мин</a:t>
            </a:r>
          </a:p>
          <a:p>
            <a:pPr>
              <a:defRPr/>
            </a:pPr>
            <a:r>
              <a:rPr lang="en-US" sz="1100" b="1" dirty="0"/>
              <a:t>Max </a:t>
            </a:r>
            <a:r>
              <a:rPr lang="ru-RU" sz="1100" b="1" dirty="0" smtClean="0"/>
              <a:t>100 </a:t>
            </a:r>
            <a:r>
              <a:rPr lang="ru-RU" sz="1100" b="1" dirty="0"/>
              <a:t>мин</a:t>
            </a:r>
          </a:p>
          <a:p>
            <a:pPr>
              <a:defRPr/>
            </a:pPr>
            <a:r>
              <a:rPr lang="ru-RU" sz="900" dirty="0" smtClean="0"/>
              <a:t>В случае, если документы заполнены ошибочно, есть недостающие документы, то прием назначается на другой день</a:t>
            </a:r>
          </a:p>
          <a:p>
            <a:pPr algn="ctr">
              <a:defRPr/>
            </a:pPr>
            <a:endParaRPr lang="ru-RU" sz="1100" dirty="0"/>
          </a:p>
        </p:txBody>
      </p:sp>
      <p:sp>
        <p:nvSpPr>
          <p:cNvPr id="95" name="Стрелка вправо 94"/>
          <p:cNvSpPr/>
          <p:nvPr/>
        </p:nvSpPr>
        <p:spPr>
          <a:xfrm>
            <a:off x="1714480" y="5000636"/>
            <a:ext cx="454700" cy="27352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96" name="Прямая соединительная линия 95"/>
          <p:cNvCxnSpPr/>
          <p:nvPr/>
        </p:nvCxnSpPr>
        <p:spPr>
          <a:xfrm>
            <a:off x="2143108" y="4143380"/>
            <a:ext cx="150019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4572000" y="3714752"/>
            <a:ext cx="1952831" cy="16239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1100" dirty="0" smtClean="0"/>
              <a:t>Холл</a:t>
            </a:r>
          </a:p>
          <a:p>
            <a:pPr>
              <a:defRPr/>
            </a:pPr>
            <a:r>
              <a:rPr lang="ru-RU" sz="1100" dirty="0" smtClean="0"/>
              <a:t>Надеть </a:t>
            </a:r>
            <a:r>
              <a:rPr lang="ru-RU" sz="1100" dirty="0"/>
              <a:t>медицинскую маску, обработать руки антисептиком, пройти термометрию, внести запись в журнал регистрации посещений </a:t>
            </a:r>
            <a:endParaRPr lang="ru-RU" sz="1100" dirty="0" smtClean="0"/>
          </a:p>
          <a:p>
            <a:pPr>
              <a:defRPr/>
            </a:pPr>
            <a:r>
              <a:rPr lang="en-US" sz="1100" b="1" dirty="0"/>
              <a:t>Min </a:t>
            </a:r>
            <a:r>
              <a:rPr lang="ru-RU" sz="1100" b="1" dirty="0" smtClean="0"/>
              <a:t>1</a:t>
            </a:r>
            <a:r>
              <a:rPr lang="en-US" sz="1100" b="1" dirty="0" smtClean="0"/>
              <a:t> </a:t>
            </a:r>
            <a:r>
              <a:rPr lang="ru-RU" sz="1100" b="1" dirty="0"/>
              <a:t>мин</a:t>
            </a:r>
          </a:p>
          <a:p>
            <a:pPr>
              <a:defRPr/>
            </a:pPr>
            <a:r>
              <a:rPr lang="en-US" sz="1100" b="1" dirty="0"/>
              <a:t>Max </a:t>
            </a:r>
            <a:r>
              <a:rPr lang="ru-RU" sz="1100" b="1" dirty="0" smtClean="0"/>
              <a:t>2 </a:t>
            </a:r>
            <a:r>
              <a:rPr lang="ru-RU" sz="1100" b="1" dirty="0"/>
              <a:t>мин</a:t>
            </a:r>
          </a:p>
          <a:p>
            <a:pPr algn="ctr">
              <a:defRPr/>
            </a:pPr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100" dirty="0"/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>
            <a:off x="4786314" y="3929066"/>
            <a:ext cx="17508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/>
          <p:cNvSpPr/>
          <p:nvPr/>
        </p:nvSpPr>
        <p:spPr>
          <a:xfrm>
            <a:off x="6858016" y="3714752"/>
            <a:ext cx="1952831" cy="15728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Кабинет специалиста № 1 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100" dirty="0" smtClean="0"/>
              <a:t>Прием заключения </a:t>
            </a:r>
            <a:r>
              <a:rPr lang="ru-RU" sz="1100" dirty="0" err="1" smtClean="0"/>
              <a:t>мед.комиссии</a:t>
            </a:r>
            <a:r>
              <a:rPr lang="ru-RU" sz="1100" dirty="0" smtClean="0"/>
              <a:t>, подписание договора о трудоустройстве в 2 экз.</a:t>
            </a:r>
          </a:p>
          <a:p>
            <a:pPr>
              <a:defRPr/>
            </a:pPr>
            <a:r>
              <a:rPr lang="en-US" sz="1100" b="1" dirty="0"/>
              <a:t>Min </a:t>
            </a:r>
            <a:r>
              <a:rPr lang="ru-RU" sz="1100" b="1" dirty="0" smtClean="0"/>
              <a:t>5</a:t>
            </a:r>
            <a:r>
              <a:rPr lang="en-US" sz="1100" b="1" dirty="0" smtClean="0"/>
              <a:t> </a:t>
            </a:r>
            <a:r>
              <a:rPr lang="ru-RU" sz="1100" b="1" dirty="0"/>
              <a:t>мин</a:t>
            </a:r>
          </a:p>
          <a:p>
            <a:pPr>
              <a:defRPr/>
            </a:pPr>
            <a:r>
              <a:rPr lang="en-US" sz="1100" b="1" dirty="0"/>
              <a:t>Max </a:t>
            </a:r>
            <a:r>
              <a:rPr lang="ru-RU" sz="1100" b="1" dirty="0" smtClean="0"/>
              <a:t>10 </a:t>
            </a:r>
            <a:r>
              <a:rPr lang="ru-RU" sz="1100" b="1" dirty="0"/>
              <a:t>мин</a:t>
            </a:r>
          </a:p>
          <a:p>
            <a:pPr algn="ctr">
              <a:defRPr/>
            </a:pPr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100" dirty="0"/>
          </a:p>
        </p:txBody>
      </p:sp>
      <p:cxnSp>
        <p:nvCxnSpPr>
          <p:cNvPr id="107" name="Прямая соединительная линия 106"/>
          <p:cNvCxnSpPr/>
          <p:nvPr/>
        </p:nvCxnSpPr>
        <p:spPr>
          <a:xfrm>
            <a:off x="6929454" y="4000504"/>
            <a:ext cx="1903555" cy="323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Стрелка вправо 111"/>
          <p:cNvSpPr/>
          <p:nvPr/>
        </p:nvSpPr>
        <p:spPr>
          <a:xfrm>
            <a:off x="6500826" y="4357694"/>
            <a:ext cx="454700" cy="1849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3000364" y="3571876"/>
            <a:ext cx="639690" cy="304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</a:t>
            </a:r>
            <a:r>
              <a:rPr lang="ru-RU" sz="900" b="1" dirty="0" smtClean="0"/>
              <a:t>2</a:t>
            </a:r>
            <a:endParaRPr lang="ru-RU" sz="900" b="1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8143900" y="3429000"/>
            <a:ext cx="639690" cy="313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</a:t>
            </a:r>
            <a:r>
              <a:rPr lang="ru-RU" sz="900" b="1" dirty="0" smtClean="0"/>
              <a:t>2</a:t>
            </a:r>
            <a:endParaRPr lang="ru-RU" sz="900" b="1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5857884" y="3429000"/>
            <a:ext cx="639688" cy="304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</a:t>
            </a:r>
            <a:r>
              <a:rPr lang="ru-RU" sz="900" b="1" dirty="0" smtClean="0"/>
              <a:t>1</a:t>
            </a:r>
            <a:endParaRPr lang="ru-RU" sz="900" b="1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4286248" y="3786190"/>
            <a:ext cx="280057" cy="13647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ВХОД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8855968" y="3786190"/>
            <a:ext cx="252536" cy="13647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ВЫХОД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3649248" y="3791256"/>
            <a:ext cx="288032" cy="13647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ВЫХОД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207144" y="5384973"/>
            <a:ext cx="25567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ПРОБЛЕМЫ</a:t>
            </a:r>
            <a:endParaRPr lang="ru-RU" sz="1200" b="1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1319348" y="116632"/>
            <a:ext cx="625177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</a:t>
            </a:r>
            <a:r>
              <a:rPr lang="ru-RU" sz="28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 </a:t>
            </a:r>
            <a:r>
              <a:rPr lang="ru-RU" sz="2800" b="1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процесса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57620" y="121442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день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-285784" y="371475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день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4071934" y="328612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 день</a:t>
            </a:r>
          </a:p>
          <a:p>
            <a:endParaRPr lang="ru-RU" dirty="0"/>
          </a:p>
        </p:txBody>
      </p:sp>
      <p:sp>
        <p:nvSpPr>
          <p:cNvPr id="61" name="Пятно 1 60"/>
          <p:cNvSpPr/>
          <p:nvPr/>
        </p:nvSpPr>
        <p:spPr>
          <a:xfrm>
            <a:off x="5426036" y="1230347"/>
            <a:ext cx="458752" cy="43610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62" name="Пятно 1 61"/>
          <p:cNvSpPr/>
          <p:nvPr/>
        </p:nvSpPr>
        <p:spPr>
          <a:xfrm>
            <a:off x="2529379" y="3429000"/>
            <a:ext cx="458752" cy="43610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8</a:t>
            </a:r>
          </a:p>
        </p:txBody>
      </p:sp>
    </p:spTree>
    <p:extLst>
      <p:ext uri="{BB962C8B-B14F-4D97-AF65-F5344CB8AC3E}">
        <p14:creationId xmlns="" xmlns:p14="http://schemas.microsoft.com/office/powerpoint/2010/main" val="4206431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630" y="116632"/>
            <a:ext cx="6252674" cy="46166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План мероприятий по устранению проблем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AutoShape 4" descr="https://apf.mail.ru/cgi-bin/readmsg?id=15681105791433155065;0;1&amp;af_preview=1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4" name="AutoShape 6" descr="https://apf.mail.ru/cgi-bin/readmsg/IMG20190910171437.jpg?id=15681105791433155065%3B0%3B1&amp;x-email=coneta%40mail.ru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55139224"/>
              </p:ext>
            </p:extLst>
          </p:nvPr>
        </p:nvGraphicFramePr>
        <p:xfrm>
          <a:off x="357158" y="1071546"/>
          <a:ext cx="8440489" cy="553713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4166"/>
                <a:gridCol w="1973635"/>
                <a:gridCol w="1728192"/>
                <a:gridCol w="2506296"/>
                <a:gridCol w="720080"/>
                <a:gridCol w="1238120"/>
              </a:tblGrid>
              <a:tr h="40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1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100" b="1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проблемы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2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Неинформированность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законных представителей/подростков о порядке трудоустройства</a:t>
                      </a:r>
                    </a:p>
                  </a:txBody>
                  <a:tcPr marL="6306" marR="6306" marT="63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информации в сети Интернет о трудоустройстве подростков в БГО</a:t>
                      </a: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электронной</a:t>
                      </a:r>
                      <a:r>
                        <a:rPr lang="ru-RU" sz="11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вкладки на сайте Управления молодежной политики, физической культуры и спорта и в официальном аккаунте МБУ «ЦМПТ» в социальной сети </a:t>
                      </a:r>
                      <a:r>
                        <a:rPr lang="ru-RU" sz="1100" u="none" strike="noStrike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Вконтакте</a:t>
                      </a:r>
                      <a:r>
                        <a:rPr lang="ru-RU" sz="11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«</a:t>
                      </a:r>
                      <a:r>
                        <a:rPr lang="ru-RU" sz="11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Трудоустройство подростков»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11.12.2020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Караева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С.Т.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98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Неинформированность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 соблюдении масочного режима в МБУ «ЦМПТ города Белово»</a:t>
                      </a:r>
                    </a:p>
                  </a:txBody>
                  <a:tcPr marL="6306" marR="6306" marT="63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информации на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входе о соблюдении масочного режима</a:t>
                      </a:r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информационной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памятки о соблюдении масочного режима в МБУ «ЦМПТ города Белово»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11.12.2020   </a:t>
                      </a: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Решетова И.Н.</a:t>
                      </a: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126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маски у посетителя </a:t>
                      </a:r>
                    </a:p>
                  </a:txBody>
                  <a:tcPr marL="6306" marR="6306" marT="63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u="none" strike="noStrik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Человеческий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фактор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входе в учреждение о масочном режиме </a:t>
                      </a: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11.12.2020</a:t>
                      </a: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Кочнева Е.А.</a:t>
                      </a: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32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Запись в журнале посещений МБУ «ЦМПТ города Белово» (самостоятельно)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Отсутствие на входе в учреждении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дежурного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Оформление на информационном стенде памятки по внесению записи в  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посещений </a:t>
                      </a: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11.12.2020</a:t>
                      </a: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Решетова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И.Н.</a:t>
                      </a:r>
                    </a:p>
                    <a:p>
                      <a:pPr algn="ctr" fontAlgn="b"/>
                      <a:endParaRPr lang="ru-RU" sz="1100" b="0" i="0" u="none" strike="noStrike" baseline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47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 необходимого кабинета (нет на входе дежурного, не у кого спросить)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Отсутствие указателя на кабинет «Молодежной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биржи труда «СМЕНА»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указателя «Молодежная биржа труда «СМЕНА» и размещение на входе в учреждение</a:t>
                      </a: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11.12.2020</a:t>
                      </a: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Решетова И.Н.</a:t>
                      </a:r>
                    </a:p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59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Ожидание в общей очереди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Человеческий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фактор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Повторный</a:t>
                      </a:r>
                      <a:r>
                        <a:rPr lang="ru-RU" sz="11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визит назначается на конкретную дату/время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11.12.2020</a:t>
                      </a: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Кочнева Е.А.</a:t>
                      </a: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58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Законный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представитель/подросток не знает к какому специалисту обратиться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указателя на столе нужного специалиста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информационной таблички «Трудоустройство» для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размещения на столе специалиста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11.12.2020</a:t>
                      </a: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Решетова И.Н.</a:t>
                      </a: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58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руководителя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 месте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Загруженность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руководителя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 времени повторного визита подростка  с условием, что руководитель успеет подписать трудовые договоры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11.12.2020</a:t>
                      </a: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Ледяева И.А.</a:t>
                      </a:r>
                      <a:endParaRPr lang="ru-RU" sz="1100" b="0" i="0" u="none" strike="noStrike" baseline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06" marR="6306" marT="63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59632" y="37170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2667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071934" y="1142984"/>
            <a:ext cx="640734" cy="2938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</a:t>
            </a:r>
          </a:p>
        </p:txBody>
      </p:sp>
      <p:sp>
        <p:nvSpPr>
          <p:cNvPr id="14344" name="Заголовок 1"/>
          <p:cNvSpPr>
            <a:spLocks noGrp="1"/>
          </p:cNvSpPr>
          <p:nvPr>
            <p:ph type="title"/>
          </p:nvPr>
        </p:nvSpPr>
        <p:spPr>
          <a:xfrm>
            <a:off x="4190823" y="188642"/>
            <a:ext cx="261610" cy="461665"/>
          </a:xfrm>
        </p:spPr>
        <p:txBody>
          <a:bodyPr/>
          <a:lstStyle/>
          <a:p>
            <a:pPr eaLnBrk="1" hangingPunct="1">
              <a:tabLst>
                <a:tab pos="630238" algn="l"/>
              </a:tabLst>
            </a:pPr>
            <a:r>
              <a:rPr lang="ru-RU" sz="24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Franklin Gothic Medium" pitchFamily="34" charset="0"/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1428736"/>
            <a:ext cx="1721217" cy="22549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dirty="0" smtClean="0"/>
              <a:t>  Законный представитель/ребенок САМОСТОЯТЕЛЬНО оформляет пакет документов для трудоустройства, согласно перечня и образцов бланка, размещенных в аккаунте ЦМПТ социальной сети </a:t>
            </a:r>
            <a:r>
              <a:rPr lang="ru-RU" sz="1000" dirty="0" err="1" smtClean="0"/>
              <a:t>Вконтакте</a:t>
            </a:r>
            <a:r>
              <a:rPr lang="ru-RU" sz="1000" dirty="0" smtClean="0"/>
              <a:t>, на сайте Управления молодежной политики, физической культуры и спорта   </a:t>
            </a:r>
          </a:p>
          <a:p>
            <a:pPr algn="ctr">
              <a:defRPr/>
            </a:pPr>
            <a:r>
              <a:rPr lang="ru-RU" sz="1000" b="1" dirty="0" smtClean="0"/>
              <a:t> </a:t>
            </a:r>
          </a:p>
          <a:p>
            <a:pPr algn="ctr">
              <a:defRPr/>
            </a:pPr>
            <a:endParaRPr lang="ru-RU" sz="1000" dirty="0" smtClean="0"/>
          </a:p>
          <a:p>
            <a:pPr algn="ctr">
              <a:defRPr/>
            </a:pPr>
            <a:r>
              <a:rPr lang="ru-RU" sz="1000" dirty="0" smtClean="0"/>
              <a:t> </a:t>
            </a:r>
            <a:endParaRPr lang="ru-RU" sz="1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142844" y="5643578"/>
            <a:ext cx="25567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ВПП </a:t>
            </a:r>
            <a:r>
              <a:rPr lang="ru-RU" sz="1200" b="1" dirty="0">
                <a:solidFill>
                  <a:srgbClr val="C00000"/>
                </a:solidFill>
                <a:latin typeface="+mn-lt"/>
                <a:cs typeface="Arial" charset="0"/>
              </a:rPr>
              <a:t>(время протекания процесса) </a:t>
            </a:r>
            <a:endParaRPr lang="ru-RU" sz="1200" b="1" dirty="0" smtClean="0">
              <a:solidFill>
                <a:srgbClr val="C00000"/>
              </a:solidFill>
              <a:latin typeface="+mn-lt"/>
              <a:cs typeface="Arial" charset="0"/>
            </a:endParaRPr>
          </a:p>
          <a:p>
            <a:pPr>
              <a:defRPr/>
            </a:pP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 30</a:t>
            </a:r>
            <a:r>
              <a:rPr lang="en-US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 </a:t>
            </a: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мин – 2 дня</a:t>
            </a:r>
            <a:endParaRPr lang="ru-RU" sz="1200" b="1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071802" y="1857364"/>
            <a:ext cx="251132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ВХОД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500694" y="1643050"/>
            <a:ext cx="639690" cy="304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</a:t>
            </a:r>
            <a:r>
              <a:rPr lang="ru-RU" sz="900" b="1" dirty="0" smtClean="0"/>
              <a:t>2</a:t>
            </a:r>
            <a:endParaRPr lang="ru-RU" sz="900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7037326" y="970883"/>
            <a:ext cx="639688" cy="297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</a:t>
            </a:r>
            <a:r>
              <a:rPr lang="ru-RU" sz="900" b="1" dirty="0" smtClean="0"/>
              <a:t>3</a:t>
            </a:r>
            <a:endParaRPr lang="ru-RU" sz="900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8604448" y="1412776"/>
            <a:ext cx="288032" cy="13647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ВЫХОД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214942" y="2000240"/>
            <a:ext cx="955043" cy="8572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Холл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50" dirty="0" smtClean="0"/>
              <a:t>Вход в кабинет</a:t>
            </a:r>
          </a:p>
          <a:p>
            <a:pPr>
              <a:defRPr/>
            </a:pPr>
            <a:r>
              <a:rPr lang="ru-RU" sz="1050" b="1" dirty="0" smtClean="0"/>
              <a:t>1</a:t>
            </a:r>
            <a:r>
              <a:rPr lang="en-US" sz="1050" b="1" dirty="0" smtClean="0"/>
              <a:t> </a:t>
            </a:r>
            <a:r>
              <a:rPr lang="ru-RU" sz="1050" b="1" dirty="0"/>
              <a:t>мин</a:t>
            </a:r>
          </a:p>
          <a:p>
            <a:pPr>
              <a:defRPr/>
            </a:pPr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1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6643702" y="1320950"/>
            <a:ext cx="1816730" cy="20360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Кабинет специалиста № 1 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/>
              <a:t>Прием специалиста. </a:t>
            </a:r>
          </a:p>
          <a:p>
            <a:pPr algn="ctr">
              <a:defRPr/>
            </a:pPr>
            <a:r>
              <a:rPr lang="ru-RU" sz="1000" dirty="0" smtClean="0"/>
              <a:t>Сверка документов, получение направления на медицинскую комиссию, на следующее посещение специалист назначает время приема. Подготовка договора о трудоустройстве. </a:t>
            </a:r>
          </a:p>
          <a:p>
            <a:pPr>
              <a:defRPr/>
            </a:pPr>
            <a:r>
              <a:rPr lang="ru-RU" sz="1000" b="1" dirty="0" smtClean="0"/>
              <a:t>20 мин</a:t>
            </a:r>
            <a:endParaRPr lang="ru-RU" sz="1000" b="1" dirty="0"/>
          </a:p>
          <a:p>
            <a:pPr algn="ctr">
              <a:defRPr/>
            </a:pPr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100" dirty="0"/>
          </a:p>
        </p:txBody>
      </p:sp>
      <p:sp>
        <p:nvSpPr>
          <p:cNvPr id="73" name="Стрелка вправо 72"/>
          <p:cNvSpPr/>
          <p:nvPr/>
        </p:nvSpPr>
        <p:spPr>
          <a:xfrm>
            <a:off x="6215074" y="2428868"/>
            <a:ext cx="454700" cy="1849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3428992" y="4071942"/>
            <a:ext cx="1483687" cy="1491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u="sng" dirty="0" smtClean="0"/>
              <a:t>Холл </a:t>
            </a:r>
            <a:endParaRPr lang="ru-RU" sz="1100" u="sng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/>
              <a:t>Надеть медицинскую маску, обработать руки антисептиком, пройти термометрию, внести запись в журнал регистрации посещений </a:t>
            </a:r>
          </a:p>
          <a:p>
            <a:pPr algn="ctr">
              <a:defRPr/>
            </a:pPr>
            <a:r>
              <a:rPr lang="ru-RU" sz="1000" b="1" dirty="0" smtClean="0"/>
              <a:t> </a:t>
            </a:r>
            <a:r>
              <a:rPr lang="en-US" sz="1000" b="1" dirty="0" smtClean="0"/>
              <a:t>2 </a:t>
            </a:r>
            <a:r>
              <a:rPr lang="ru-RU" sz="1000" b="1" dirty="0" smtClean="0"/>
              <a:t>мин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4143372" y="3786190"/>
            <a:ext cx="746749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3000364" y="4143380"/>
            <a:ext cx="269732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ВХОД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5857884" y="3929066"/>
            <a:ext cx="1611797" cy="17195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u="sng" dirty="0" err="1" smtClean="0"/>
              <a:t>Каб</a:t>
            </a:r>
            <a:r>
              <a:rPr lang="ru-RU" sz="1100" u="sng" dirty="0" smtClean="0"/>
              <a:t>. № 1 </a:t>
            </a:r>
            <a:endParaRPr lang="ru-RU" sz="1100" u="sng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/>
              <a:t>Прием специалиста</a:t>
            </a:r>
          </a:p>
          <a:p>
            <a:pPr algn="ctr">
              <a:defRPr/>
            </a:pPr>
            <a:r>
              <a:rPr lang="ru-RU" sz="1000" dirty="0" smtClean="0"/>
              <a:t>(в назначенное время). Специалист принимает </a:t>
            </a:r>
            <a:r>
              <a:rPr lang="ru-RU" sz="1000" dirty="0" err="1" smtClean="0"/>
              <a:t>мед.справку</a:t>
            </a:r>
            <a:r>
              <a:rPr lang="ru-RU" sz="1000" dirty="0" smtClean="0"/>
              <a:t> . Подросток подписывает  договор о трудоустройстве в 2-х экземплярах. </a:t>
            </a:r>
          </a:p>
          <a:p>
            <a:pPr>
              <a:defRPr/>
            </a:pPr>
            <a:r>
              <a:rPr lang="ru-RU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b="1" dirty="0"/>
              <a:t>5</a:t>
            </a:r>
            <a:r>
              <a:rPr lang="en-US" sz="1100" b="1" dirty="0" smtClean="0"/>
              <a:t> </a:t>
            </a:r>
            <a:r>
              <a:rPr lang="ru-RU" sz="1100" b="1" dirty="0"/>
              <a:t>мин</a:t>
            </a:r>
          </a:p>
          <a:p>
            <a:pPr>
              <a:defRPr/>
            </a:pPr>
            <a:r>
              <a:rPr lang="ru-RU" sz="1100" b="1" dirty="0" smtClean="0"/>
              <a:t> </a:t>
            </a:r>
            <a:endParaRPr lang="ru-RU" sz="1050" dirty="0" smtClean="0"/>
          </a:p>
          <a:p>
            <a:pPr algn="ctr">
              <a:defRPr/>
            </a:pPr>
            <a:endParaRPr lang="ru-RU" sz="1100" dirty="0"/>
          </a:p>
        </p:txBody>
      </p:sp>
      <p:sp>
        <p:nvSpPr>
          <p:cNvPr id="95" name="Стрелка вправо 94"/>
          <p:cNvSpPr/>
          <p:nvPr/>
        </p:nvSpPr>
        <p:spPr>
          <a:xfrm>
            <a:off x="5143504" y="4643446"/>
            <a:ext cx="714380" cy="214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6858016" y="3643314"/>
            <a:ext cx="639690" cy="304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</a:t>
            </a:r>
            <a:r>
              <a:rPr lang="ru-RU" sz="900" b="1" dirty="0" smtClean="0"/>
              <a:t>2</a:t>
            </a:r>
            <a:endParaRPr lang="ru-RU" sz="900" b="1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7572396" y="4071942"/>
            <a:ext cx="288032" cy="13647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ВЫХОД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428992" y="1428736"/>
            <a:ext cx="1345501" cy="20096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dirty="0" smtClean="0"/>
              <a:t>Холл </a:t>
            </a:r>
            <a:endParaRPr lang="ru-RU" sz="1000" strike="sngStrike" dirty="0" smtClean="0"/>
          </a:p>
          <a:p>
            <a:pPr algn="ctr">
              <a:defRPr/>
            </a:pPr>
            <a:endParaRPr lang="ru-RU" sz="3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00" dirty="0" smtClean="0"/>
              <a:t>Надеть медицинскую маску, обработать руки антисептиком, пройти термометрию, внести запись в журнал регистрации посещений </a:t>
            </a:r>
          </a:p>
          <a:p>
            <a:pPr algn="ctr">
              <a:defRPr/>
            </a:pPr>
            <a:r>
              <a:rPr lang="en-US" sz="1000" b="1" dirty="0" smtClean="0"/>
              <a:t>2 </a:t>
            </a:r>
            <a:r>
              <a:rPr lang="ru-RU" sz="1000" b="1" dirty="0" smtClean="0"/>
              <a:t>мин</a:t>
            </a:r>
          </a:p>
        </p:txBody>
      </p:sp>
      <p:sp>
        <p:nvSpPr>
          <p:cNvPr id="72" name="Стрелка вправо 71"/>
          <p:cNvSpPr/>
          <p:nvPr/>
        </p:nvSpPr>
        <p:spPr>
          <a:xfrm>
            <a:off x="4786314" y="2428868"/>
            <a:ext cx="454700" cy="1849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2" name="Заголовок 1"/>
          <p:cNvSpPr txBox="1">
            <a:spLocks/>
          </p:cNvSpPr>
          <p:nvPr/>
        </p:nvSpPr>
        <p:spPr>
          <a:xfrm>
            <a:off x="1421586" y="116632"/>
            <a:ext cx="604729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целевого состояния процесса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00100" y="450057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день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000232" y="114298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день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9077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260648"/>
            <a:ext cx="6696744" cy="5847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Достигнутые результаты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77674010"/>
              </p:ext>
            </p:extLst>
          </p:nvPr>
        </p:nvGraphicFramePr>
        <p:xfrm>
          <a:off x="251520" y="1357298"/>
          <a:ext cx="8640960" cy="5149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2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14512"/>
                <a:gridCol w="1714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34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83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цели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Текущий показатель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Полученный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результат, эффект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01233">
                <a:tc>
                  <a:txBody>
                    <a:bodyPr/>
                    <a:lstStyle/>
                    <a:p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1.Сокращение времени  </a:t>
                      </a:r>
                      <a:endParaRPr lang="ru-RU" sz="1200" b="0" kern="1200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Сокращение числа посещений</a:t>
                      </a:r>
                      <a:endParaRPr lang="ru-RU" sz="1200" b="0" kern="1200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Затраты рабочего времени составляли 178 минут</a:t>
                      </a:r>
                    </a:p>
                    <a:p>
                      <a:pPr algn="ctr"/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lang="ru-RU" sz="1200" b="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посещения</a:t>
                      </a: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Сокращение рабочего времени до 30</a:t>
                      </a:r>
                      <a:r>
                        <a:rPr lang="ru-RU" sz="1200" b="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минут</a:t>
                      </a: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200" b="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посещения</a:t>
                      </a: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0" kern="1200" baseline="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Информирование о возможности получения</a:t>
                      </a:r>
                      <a:r>
                        <a:rPr lang="ru-RU" sz="1200" b="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полной информации о трудоустройстве на сайте Управления молодежной политики, физической культуры и спорта Администрации Беловского городского округа, в официальном аккаунте МБУ «ЦМПТ города Белово», а также размещение информации на стендах подведомственных учреждений о порядке трудоустройства подростков с указанием алгоритма действий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алгоритма действий по оформлению документации для трудоустройства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Возможность законным представителям</a:t>
                      </a:r>
                      <a:r>
                        <a:rPr lang="ru-RU" sz="1200" b="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самостоятельно подготовить</a:t>
                      </a:r>
                      <a:r>
                        <a:rPr lang="ru-RU" sz="1200" b="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пакет документов для трудоустройства несовершеннолетних соискателей.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Возможность предварительной записи на прием к специалисту по трудоустройству подростка во 2 посещение</a:t>
                      </a:r>
                      <a:endParaRPr lang="ru-RU" sz="14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8900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573" r="10849" b="11728"/>
          <a:stretch/>
        </p:blipFill>
        <p:spPr bwMode="auto">
          <a:xfrm>
            <a:off x="107504" y="2357431"/>
            <a:ext cx="2952328" cy="3303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800" r="12478"/>
          <a:stretch/>
        </p:blipFill>
        <p:spPr bwMode="auto">
          <a:xfrm>
            <a:off x="3131840" y="2357430"/>
            <a:ext cx="2785512" cy="330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187624" y="522258"/>
            <a:ext cx="6336704" cy="16927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Вкладки «Трудоустройство подростков»</a:t>
            </a:r>
          </a:p>
          <a:p>
            <a:pPr marL="342900" indent="-342900">
              <a:buFontTx/>
              <a:buChar char="-"/>
            </a:pPr>
            <a:r>
              <a:rPr lang="ru-RU" sz="20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</a:t>
            </a:r>
            <a:r>
              <a:rPr lang="ru-RU" sz="2000" b="1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«ЦМПТ города Белово</a:t>
            </a:r>
            <a:r>
              <a:rPr lang="ru-RU" sz="20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indent="-342900">
              <a:buFontTx/>
              <a:buChar char="-"/>
            </a:pPr>
            <a:r>
              <a:rPr lang="ru-RU" sz="2000" b="1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000" b="1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молодежной политики, физической культуры и </a:t>
            </a:r>
            <a:r>
              <a:rPr lang="ru-RU" sz="20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спорта</a:t>
            </a:r>
          </a:p>
          <a:p>
            <a:pPr marL="342900" indent="-342900">
              <a:buFontTx/>
              <a:buChar char="-"/>
            </a:pPr>
            <a:r>
              <a:rPr lang="ru-RU" sz="20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действий для трудоустройства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cdk1\Desktop\Рисунок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59" y="2357431"/>
            <a:ext cx="3131841" cy="33038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4348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132856"/>
            <a:ext cx="7174361" cy="830997"/>
          </a:xfrm>
        </p:spPr>
        <p:txBody>
          <a:bodyPr/>
          <a:lstStyle/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cdk1\Desktop\0d62481cd6f6510260c9d26f6d4d2ff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71414"/>
            <a:ext cx="928694" cy="12632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2775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13455</TotalTime>
  <Words>1196</Words>
  <Application>Microsoft Office PowerPoint</Application>
  <PresentationFormat>Экран (4:3)</PresentationFormat>
  <Paragraphs>341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Оптимизация процесса  регистрации несовершеннолетних соискателей временной занятости и сбора документов для трудоустройства</vt:lpstr>
      <vt:lpstr>Паспорт проекта  Муниципальное бюджетное учреждение «Центр молодежной политики и туризма города Белово»</vt:lpstr>
      <vt:lpstr>   </vt:lpstr>
      <vt:lpstr>План мероприятий по устранению проблем</vt:lpstr>
      <vt:lpstr> </vt:lpstr>
      <vt:lpstr>Достигнутые результаты</vt:lpstr>
      <vt:lpstr>Слайд 7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Арам Аракелян</dc:creator>
  <cp:lastModifiedBy>ue66-1</cp:lastModifiedBy>
  <cp:revision>737</cp:revision>
  <cp:lastPrinted>2019-12-24T09:34:45Z</cp:lastPrinted>
  <dcterms:created xsi:type="dcterms:W3CDTF">2007-01-29T08:57:19Z</dcterms:created>
  <dcterms:modified xsi:type="dcterms:W3CDTF">2021-05-19T02:45:43Z</dcterms:modified>
</cp:coreProperties>
</file>