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3"/>
  </p:notesMasterIdLst>
  <p:sldIdLst>
    <p:sldId id="264" r:id="rId2"/>
    <p:sldId id="257" r:id="rId3"/>
    <p:sldId id="271" r:id="rId4"/>
    <p:sldId id="272" r:id="rId5"/>
    <p:sldId id="273" r:id="rId6"/>
    <p:sldId id="269" r:id="rId7"/>
    <p:sldId id="261" r:id="rId8"/>
    <p:sldId id="262" r:id="rId9"/>
    <p:sldId id="266" r:id="rId10"/>
    <p:sldId id="267" r:id="rId11"/>
    <p:sldId id="265" r:id="rId12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632" autoAdjust="0"/>
  </p:normalViewPr>
  <p:slideViewPr>
    <p:cSldViewPr snapToGrid="0">
      <p:cViewPr>
        <p:scale>
          <a:sx n="120" d="100"/>
          <a:sy n="120" d="100"/>
        </p:scale>
        <p:origin x="-1374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8780b4c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8780b4c5d_0_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110" y="9428631"/>
            <a:ext cx="2945977" cy="496411"/>
          </a:xfrm>
          <a:prstGeom prst="rect">
            <a:avLst/>
          </a:prstGeom>
        </p:spPr>
        <p:txBody>
          <a:bodyPr/>
          <a:lstStyle/>
          <a:p>
            <a:fld id="{C25EBA51-B011-4073-96B4-684752C1147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Регистрация производится путем записи в журнал регистраци</a:t>
            </a:r>
            <a:r>
              <a:rPr lang="ru-RU" baseline="0" dirty="0" smtClean="0"/>
              <a:t>и вручную</a:t>
            </a:r>
            <a:r>
              <a:rPr lang="ru-RU" dirty="0" smtClean="0"/>
              <a:t>, если проектов несколько , то это</a:t>
            </a:r>
            <a:r>
              <a:rPr lang="ru-RU" baseline="0" dirty="0" smtClean="0"/>
              <a:t> занимает определенное время, может подойти несколько разработчиков, создается очередь, возможны ошибки при регистрации.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Специалист вносит в СЭД наименование проекта правового акта, ФИО автора и делает отметку о передаче на согласование управляющему делами, тратится время в зависимости от количества проектов.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связи с занятостью необходимо время на проверку, есть вероятность ошибок.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Проекты правовых актов складируются в папки по заместителям и передаются на согласование по очереди, что влечет потерю времени.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110" y="9428631"/>
            <a:ext cx="2945977" cy="496411"/>
          </a:xfrm>
          <a:prstGeom prst="rect">
            <a:avLst/>
          </a:prstGeom>
        </p:spPr>
        <p:txBody>
          <a:bodyPr/>
          <a:lstStyle/>
          <a:p>
            <a:fld id="{C25EBA51-B011-4073-96B4-684752C1147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110" y="9428631"/>
            <a:ext cx="2945977" cy="496411"/>
          </a:xfrm>
          <a:prstGeom prst="rect">
            <a:avLst/>
          </a:prstGeom>
        </p:spPr>
        <p:txBody>
          <a:bodyPr/>
          <a:lstStyle/>
          <a:p>
            <a:fld id="{C25EBA51-B011-4073-96B4-684752C114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8780b4c5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8780b4c5d_0_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8780b4c5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8780b4c5d_0_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5/26/2021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52" y="-665992"/>
            <a:ext cx="9403952" cy="58094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298" y="1105138"/>
            <a:ext cx="6297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400" b="1" dirty="0" smtClean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Оптимизация работы и сокращение сроков согласования правовых актов Администрации Беловского городского округа</a:t>
            </a:r>
            <a:endParaRPr lang="ru-RU" sz="2400" dirty="0"/>
          </a:p>
        </p:txBody>
      </p:sp>
      <p:pic>
        <p:nvPicPr>
          <p:cNvPr id="1026" name="Picture 2" descr="D:\Desktop\герб 5 звень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322" y="-365761"/>
            <a:ext cx="717274" cy="11082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95014" y="3793182"/>
            <a:ext cx="293541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rgbClr val="0B5394"/>
                </a:solidFill>
                <a:highlight>
                  <a:srgbClr val="FFFFFF"/>
                </a:highlight>
              </a:rPr>
              <a:t>Управление делами </a:t>
            </a:r>
          </a:p>
          <a:p>
            <a:pPr marR="25400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rgbClr val="0B5394"/>
                </a:solidFill>
                <a:highlight>
                  <a:srgbClr val="FFFFFF"/>
                </a:highlight>
              </a:rPr>
              <a:t>Беловского городского округа</a:t>
            </a:r>
            <a:endParaRPr lang="ru-RU" b="1" dirty="0">
              <a:solidFill>
                <a:srgbClr val="0B539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k2\Desktop\195-э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5972" y="1836754"/>
            <a:ext cx="2608028" cy="3132813"/>
          </a:xfrm>
          <a:prstGeom prst="rect">
            <a:avLst/>
          </a:prstGeom>
          <a:noFill/>
        </p:spPr>
      </p:pic>
      <p:pic>
        <p:nvPicPr>
          <p:cNvPr id="1029" name="Picture 5" descr="C:\Users\ak2\Desktop\201-э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5997" y="1979876"/>
            <a:ext cx="2313828" cy="28704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1071"/>
            <a:ext cx="870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Время согласования</a:t>
            </a:r>
            <a:endParaRPr lang="ru-RU" sz="18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321287" y="1566408"/>
            <a:ext cx="2671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часа 14 минут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5024" y="1582310"/>
            <a:ext cx="211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27 минут</a:t>
            </a:r>
            <a:endParaRPr lang="ru-RU" sz="1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938" y="1121135"/>
            <a:ext cx="244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СТАЛО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510254" y="508883"/>
            <a:ext cx="1041620" cy="5991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933" y="1105231"/>
            <a:ext cx="221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БЫЛО</a:t>
            </a:r>
            <a:endParaRPr lang="ru-RU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2019639" y="548640"/>
            <a:ext cx="1168834" cy="6679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665" y="1542554"/>
            <a:ext cx="2202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среднем </a:t>
            </a:r>
            <a:r>
              <a:rPr lang="ru-RU" sz="1600" dirty="0" smtClean="0"/>
              <a:t>5 дней</a:t>
            </a:r>
            <a:endParaRPr lang="ru-RU" sz="16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1908312"/>
          <a:ext cx="3053300" cy="3069203"/>
        </p:xfrm>
        <a:graphic>
          <a:graphicData uri="http://schemas.openxmlformats.org/presentationml/2006/ole">
            <p:oleObj spid="_x0000_s2050" name="Acrobat Document" r:id="rId6" imgW="7933320" imgH="10959840" progId="">
              <p:embed/>
            </p:oleObj>
          </a:graphicData>
        </a:graphic>
      </p:graphicFrame>
      <p:pic>
        <p:nvPicPr>
          <p:cNvPr id="2052" name="Picture 4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8246" y="3172570"/>
            <a:ext cx="278296" cy="278296"/>
          </a:xfrm>
          <a:prstGeom prst="rect">
            <a:avLst/>
          </a:prstGeom>
          <a:noFill/>
        </p:spPr>
      </p:pic>
      <p:pic>
        <p:nvPicPr>
          <p:cNvPr id="2053" name="Picture 5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6197" y="3510004"/>
            <a:ext cx="292210" cy="292210"/>
          </a:xfrm>
          <a:prstGeom prst="rect">
            <a:avLst/>
          </a:prstGeom>
          <a:noFill/>
        </p:spPr>
      </p:pic>
      <p:pic>
        <p:nvPicPr>
          <p:cNvPr id="2054" name="Picture 6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8674" y="3101010"/>
            <a:ext cx="276308" cy="278294"/>
          </a:xfrm>
          <a:prstGeom prst="rect">
            <a:avLst/>
          </a:prstGeom>
          <a:noFill/>
        </p:spPr>
      </p:pic>
      <p:pic>
        <p:nvPicPr>
          <p:cNvPr id="2055" name="Picture 7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4408" y="2989690"/>
            <a:ext cx="324016" cy="302150"/>
          </a:xfrm>
          <a:prstGeom prst="rect">
            <a:avLst/>
          </a:prstGeom>
          <a:noFill/>
        </p:spPr>
      </p:pic>
      <p:pic>
        <p:nvPicPr>
          <p:cNvPr id="2056" name="Picture 8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3019155"/>
            <a:ext cx="298174" cy="280635"/>
          </a:xfrm>
          <a:prstGeom prst="rect">
            <a:avLst/>
          </a:prstGeom>
          <a:noFill/>
        </p:spPr>
      </p:pic>
      <p:pic>
        <p:nvPicPr>
          <p:cNvPr id="28" name="Picture 8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5833" y="3402143"/>
            <a:ext cx="298174" cy="280635"/>
          </a:xfrm>
          <a:prstGeom prst="rect">
            <a:avLst/>
          </a:prstGeom>
          <a:noFill/>
        </p:spPr>
      </p:pic>
      <p:pic>
        <p:nvPicPr>
          <p:cNvPr id="29" name="Picture 8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29207" y="3761277"/>
            <a:ext cx="298174" cy="280635"/>
          </a:xfrm>
          <a:prstGeom prst="rect">
            <a:avLst/>
          </a:prstGeom>
          <a:noFill/>
        </p:spPr>
      </p:pic>
      <p:pic>
        <p:nvPicPr>
          <p:cNvPr id="30" name="Picture 8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158" y="4119086"/>
            <a:ext cx="298174" cy="280635"/>
          </a:xfrm>
          <a:prstGeom prst="rect">
            <a:avLst/>
          </a:prstGeom>
          <a:noFill/>
        </p:spPr>
      </p:pic>
      <p:pic>
        <p:nvPicPr>
          <p:cNvPr id="31" name="Picture 8" descr="C:\Users\ak2\Desktop\Рисун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158" y="4460992"/>
            <a:ext cx="298174" cy="280635"/>
          </a:xfrm>
          <a:prstGeom prst="rect">
            <a:avLst/>
          </a:prstGeom>
          <a:noFill/>
        </p:spPr>
      </p:pic>
      <p:pic>
        <p:nvPicPr>
          <p:cNvPr id="32" name="Picture 2" descr="C:\Users\ak2\Downloads\primary-o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54" y="2268774"/>
            <a:ext cx="276472" cy="276472"/>
          </a:xfrm>
          <a:prstGeom prst="rect">
            <a:avLst/>
          </a:prstGeom>
          <a:noFill/>
        </p:spPr>
      </p:pic>
      <p:pic>
        <p:nvPicPr>
          <p:cNvPr id="33" name="Picture 2" descr="C:\Users\ak2\Downloads\primary-o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3903" y="3087758"/>
            <a:ext cx="276472" cy="276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52" y="-665992"/>
            <a:ext cx="9403952" cy="58094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320" y="1884367"/>
            <a:ext cx="6297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400" b="1" dirty="0" smtClean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 lang="ru-RU" sz="2400" dirty="0"/>
          </a:p>
        </p:txBody>
      </p:sp>
      <p:pic>
        <p:nvPicPr>
          <p:cNvPr id="1026" name="Picture 2" descr="D:\Desktop\герб 5 звень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322" y="-365761"/>
            <a:ext cx="717274" cy="110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724" y="4151351"/>
            <a:ext cx="1368676" cy="942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86759" y="0"/>
            <a:ext cx="815602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                                                   ПАСПОРТ ПРОЕКТА</a:t>
            </a:r>
          </a:p>
          <a:p>
            <a:r>
              <a:rPr lang="ru-RU" sz="1050" dirty="0" smtClean="0"/>
              <a:t>Управление делами Администрации Беловского городского округа</a:t>
            </a:r>
          </a:p>
          <a:p>
            <a:r>
              <a:rPr lang="ru-RU" sz="1050" dirty="0" smtClean="0"/>
              <a:t>Оптимизация процесса согласования правовых актов Администрации Беловского городского округа</a:t>
            </a:r>
          </a:p>
          <a:p>
            <a:endParaRPr lang="ru-RU" sz="1050" dirty="0" smtClean="0"/>
          </a:p>
          <a:p>
            <a:r>
              <a:rPr lang="ru-RU" sz="1050" dirty="0" smtClean="0"/>
              <a:t>	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145" y="588579"/>
            <a:ext cx="45520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УТВЕРЖДАЮ: </a:t>
            </a:r>
          </a:p>
          <a:p>
            <a:r>
              <a:rPr lang="ru-RU" sz="1050" dirty="0" smtClean="0"/>
              <a:t>Заместитель  Главы Беловского городского округа по экономике, финансам, налогам и собственности  __________________________ Г.В. </a:t>
            </a:r>
            <a:r>
              <a:rPr lang="ru-RU" sz="1050" dirty="0" err="1" smtClean="0"/>
              <a:t>Овчинникова</a:t>
            </a:r>
            <a:endParaRPr lang="ru-RU" sz="1050" dirty="0" smtClean="0"/>
          </a:p>
          <a:p>
            <a:r>
              <a:rPr lang="ru-RU" sz="1050" dirty="0" smtClean="0"/>
              <a:t>	</a:t>
            </a:r>
          </a:p>
          <a:p>
            <a:r>
              <a:rPr lang="ru-RU" sz="1050" b="1" u="sng" dirty="0" smtClean="0"/>
              <a:t>ОБЩИЕ ДАННЫЕ:</a:t>
            </a:r>
            <a:r>
              <a:rPr lang="ru-RU" sz="1050" b="1" dirty="0" smtClean="0"/>
              <a:t>	</a:t>
            </a:r>
          </a:p>
          <a:p>
            <a:r>
              <a:rPr lang="ru-RU" sz="1050" b="1" u="sng" dirty="0" smtClean="0"/>
              <a:t>Заказчик:  </a:t>
            </a:r>
            <a:r>
              <a:rPr lang="ru-RU" sz="1050" dirty="0" smtClean="0"/>
              <a:t>Заместитель Главы Беловского городского округа по экономике, финансам, налогам и собственности Г.В. </a:t>
            </a:r>
            <a:r>
              <a:rPr lang="ru-RU" sz="1050" dirty="0" err="1" smtClean="0"/>
              <a:t>Овчинникова</a:t>
            </a:r>
            <a:r>
              <a:rPr lang="ru-RU" sz="1050" dirty="0" smtClean="0"/>
              <a:t>	</a:t>
            </a:r>
          </a:p>
          <a:p>
            <a:r>
              <a:rPr lang="ru-RU" sz="1050" b="1" u="sng" dirty="0" smtClean="0"/>
              <a:t>Процесс:  </a:t>
            </a:r>
            <a:r>
              <a:rPr lang="ru-RU" sz="1050" dirty="0" smtClean="0"/>
              <a:t>Согласование правовых актов.	</a:t>
            </a:r>
          </a:p>
          <a:p>
            <a:r>
              <a:rPr lang="ru-RU" sz="1050" b="1" u="sng" dirty="0" smtClean="0"/>
              <a:t>Границы процесса: </a:t>
            </a:r>
            <a:r>
              <a:rPr lang="ru-RU" sz="1050" dirty="0" smtClean="0"/>
              <a:t>с момента регистрации проекта правового акта до момента сбора подписей всех согласующих.</a:t>
            </a:r>
            <a:r>
              <a:rPr lang="ru-RU" sz="1050" b="1" dirty="0" smtClean="0"/>
              <a:t>	</a:t>
            </a:r>
          </a:p>
          <a:p>
            <a:r>
              <a:rPr lang="ru-RU" sz="1050" b="1" u="sng" dirty="0" smtClean="0"/>
              <a:t>Руководитель процесса: </a:t>
            </a:r>
            <a:r>
              <a:rPr lang="ru-RU" sz="1050" dirty="0" smtClean="0"/>
              <a:t>Хмелева К.В.– управляющий делами.</a:t>
            </a:r>
            <a:r>
              <a:rPr lang="ru-RU" sz="1050" b="1" dirty="0" smtClean="0"/>
              <a:t>	</a:t>
            </a:r>
          </a:p>
          <a:p>
            <a:r>
              <a:rPr lang="ru-RU" sz="1050" dirty="0" smtClean="0"/>
              <a:t>	</a:t>
            </a:r>
          </a:p>
          <a:p>
            <a:r>
              <a:rPr lang="ru-RU" sz="1050" b="1" u="sng" dirty="0" smtClean="0"/>
              <a:t>Команда проекта: </a:t>
            </a:r>
            <a:r>
              <a:rPr lang="ru-RU" sz="1050" dirty="0" err="1" smtClean="0"/>
              <a:t>Гавва</a:t>
            </a:r>
            <a:r>
              <a:rPr lang="ru-RU" sz="1050" dirty="0" smtClean="0"/>
              <a:t> Е.Н, Дедюшко И.В, </a:t>
            </a:r>
            <a:r>
              <a:rPr lang="ru-RU" sz="1050" dirty="0" err="1" smtClean="0"/>
              <a:t>Коткина</a:t>
            </a:r>
            <a:r>
              <a:rPr lang="ru-RU" sz="1050" dirty="0" smtClean="0"/>
              <a:t> Г.З.</a:t>
            </a:r>
          </a:p>
          <a:p>
            <a:r>
              <a:rPr lang="ru-RU" sz="1050" b="1" u="sng" dirty="0" smtClean="0"/>
              <a:t>Цели:</a:t>
            </a:r>
          </a:p>
          <a:p>
            <a:r>
              <a:rPr lang="ru-RU" sz="1050" dirty="0" smtClean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4910" y="863768"/>
            <a:ext cx="4041228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	</a:t>
            </a:r>
          </a:p>
          <a:p>
            <a:r>
              <a:rPr lang="ru-RU" sz="1050" dirty="0" smtClean="0"/>
              <a:t>	</a:t>
            </a:r>
          </a:p>
          <a:p>
            <a:r>
              <a:rPr lang="ru-RU" sz="1050" dirty="0" smtClean="0"/>
              <a:t>	</a:t>
            </a:r>
          </a:p>
          <a:p>
            <a:r>
              <a:rPr lang="ru-RU" sz="1050" b="1" u="sng" dirty="0" smtClean="0"/>
              <a:t>ОБОСНОВАНИЕ:</a:t>
            </a:r>
          </a:p>
          <a:p>
            <a:r>
              <a:rPr lang="ru-RU" sz="1050" dirty="0" smtClean="0"/>
              <a:t>1. Затягивание сроков согласования правовых актов.</a:t>
            </a:r>
          </a:p>
          <a:p>
            <a:r>
              <a:rPr lang="ru-RU" sz="1050" dirty="0" smtClean="0"/>
              <a:t>2. К проекту прикладываются копии документов, которые</a:t>
            </a:r>
          </a:p>
          <a:p>
            <a:r>
              <a:rPr lang="ru-RU" sz="1050" dirty="0" smtClean="0"/>
              <a:t>могут быть не использованы (при ошибках, замечаниях) .	</a:t>
            </a:r>
          </a:p>
          <a:p>
            <a:r>
              <a:rPr lang="ru-RU" sz="1050" dirty="0" smtClean="0"/>
              <a:t>	</a:t>
            </a:r>
          </a:p>
          <a:p>
            <a:r>
              <a:rPr lang="ru-RU" sz="1050" dirty="0" smtClean="0"/>
              <a:t>	</a:t>
            </a:r>
          </a:p>
          <a:p>
            <a:r>
              <a:rPr lang="ru-RU" sz="1050" b="1" u="sng" dirty="0" smtClean="0"/>
              <a:t>СРОКИ:	</a:t>
            </a:r>
          </a:p>
          <a:p>
            <a:r>
              <a:rPr lang="ru-RU" sz="1050" dirty="0" smtClean="0"/>
              <a:t>1. Согласование паспорта </a:t>
            </a:r>
            <a:r>
              <a:rPr lang="ru-RU" sz="1050" dirty="0" err="1" smtClean="0"/>
              <a:t>лин-проекта</a:t>
            </a:r>
            <a:r>
              <a:rPr lang="ru-RU" sz="1050" dirty="0" smtClean="0"/>
              <a:t>: 15.12.2020</a:t>
            </a:r>
          </a:p>
          <a:p>
            <a:r>
              <a:rPr lang="ru-RU" sz="1050" dirty="0" smtClean="0"/>
              <a:t>2. Картирование текущего состояния: 16.12.2020 по 27.12.2020</a:t>
            </a:r>
          </a:p>
          <a:p>
            <a:r>
              <a:rPr lang="ru-RU" sz="1050" dirty="0" smtClean="0"/>
              <a:t>3. Анализ проблем и потерь: 27.12.2020 по 30.12.2020</a:t>
            </a:r>
          </a:p>
          <a:p>
            <a:r>
              <a:rPr lang="ru-RU" sz="1050" dirty="0" smtClean="0"/>
              <a:t>4. Составление карты текущего состояния 30.12.2020	</a:t>
            </a:r>
          </a:p>
          <a:p>
            <a:r>
              <a:rPr lang="ru-RU" sz="1050" dirty="0" smtClean="0"/>
              <a:t>5. Разработка плана мероприятий  10.01.2021</a:t>
            </a:r>
          </a:p>
          <a:p>
            <a:r>
              <a:rPr lang="ru-RU" sz="1050" dirty="0" smtClean="0"/>
              <a:t>6. Защита плана мероприятий  12.01.2021</a:t>
            </a:r>
          </a:p>
          <a:p>
            <a:r>
              <a:rPr lang="ru-RU" sz="1050" dirty="0" smtClean="0"/>
              <a:t>7. Внедрение улучшений 20.01.2021 -29.01.2021</a:t>
            </a:r>
          </a:p>
          <a:p>
            <a:r>
              <a:rPr lang="ru-RU" sz="1050" dirty="0" smtClean="0"/>
              <a:t>8. Мониторинг результатов 05.02.2021-20.02.2021</a:t>
            </a:r>
          </a:p>
          <a:p>
            <a:r>
              <a:rPr lang="ru-RU" sz="1050" dirty="0" smtClean="0"/>
              <a:t>9. Закрытие проекта 26.02.2021</a:t>
            </a:r>
          </a:p>
          <a:p>
            <a:r>
              <a:rPr lang="ru-RU" sz="1050" dirty="0" smtClean="0"/>
              <a:t>10. Мониторинг стабильности достигнутых результатов 01.03.2021 - 20.05.2021 </a:t>
            </a:r>
          </a:p>
          <a:p>
            <a:r>
              <a:rPr lang="ru-RU" sz="1050" dirty="0" smtClean="0"/>
              <a:t>	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9225" y="3657885"/>
          <a:ext cx="4430485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1601"/>
                <a:gridCol w="1422588"/>
                <a:gridCol w="1396296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Наименования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baseline="0" dirty="0" err="1" smtClean="0"/>
                        <a:t>ед.изм</a:t>
                      </a:r>
                      <a:r>
                        <a:rPr lang="ru-RU" sz="900" baseline="0" dirty="0" smtClean="0"/>
                        <a:t>.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Текущий показатель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Целевой</a:t>
                      </a:r>
                      <a:r>
                        <a:rPr lang="ru-RU" sz="900" baseline="0" dirty="0" smtClean="0"/>
                        <a:t> показатель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Сокращение времени согласования правовых актов, раб. дни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3-5 дней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 минут-1</a:t>
                      </a:r>
                      <a:r>
                        <a:rPr lang="ru-RU" sz="900" baseline="0" dirty="0" smtClean="0"/>
                        <a:t> день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2702" y="104142"/>
            <a:ext cx="7938596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18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88" name="Прямая со стрелкой 87"/>
          <p:cNvCxnSpPr>
            <a:endCxn id="89" idx="0"/>
          </p:cNvCxnSpPr>
          <p:nvPr/>
        </p:nvCxnSpPr>
        <p:spPr>
          <a:xfrm rot="16200000" flipH="1">
            <a:off x="-43897" y="1634158"/>
            <a:ext cx="906448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98120" y="2091192"/>
            <a:ext cx="430033" cy="1956021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Разработчик  - </a:t>
            </a:r>
            <a:r>
              <a:rPr lang="ru-RU" sz="1100" b="1" baseline="0" dirty="0" smtClean="0">
                <a:solidFill>
                  <a:schemeClr val="tx1"/>
                </a:solidFill>
              </a:rPr>
              <a:t>Подготовка </a:t>
            </a:r>
            <a:r>
              <a:rPr lang="ru-RU" sz="1100" b="1" baseline="0" dirty="0">
                <a:solidFill>
                  <a:schemeClr val="tx1"/>
                </a:solidFill>
              </a:rPr>
              <a:t>проекта</a:t>
            </a:r>
            <a:r>
              <a:rPr lang="ru-RU" sz="1100" baseline="0" dirty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0" name="Пятно 2 89"/>
          <p:cNvSpPr/>
          <p:nvPr/>
        </p:nvSpPr>
        <p:spPr>
          <a:xfrm>
            <a:off x="850791" y="1583633"/>
            <a:ext cx="640080" cy="42100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1</a:t>
            </a:r>
          </a:p>
        </p:txBody>
      </p:sp>
      <p:sp>
        <p:nvSpPr>
          <p:cNvPr id="92" name="Пятно 2 91"/>
          <p:cNvSpPr/>
          <p:nvPr/>
        </p:nvSpPr>
        <p:spPr>
          <a:xfrm>
            <a:off x="2991679" y="1568726"/>
            <a:ext cx="601980" cy="45910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3</a:t>
            </a:r>
          </a:p>
        </p:txBody>
      </p:sp>
      <p:sp>
        <p:nvSpPr>
          <p:cNvPr id="91" name="Пятно 2 90"/>
          <p:cNvSpPr/>
          <p:nvPr/>
        </p:nvSpPr>
        <p:spPr>
          <a:xfrm>
            <a:off x="1653874" y="1466022"/>
            <a:ext cx="579120" cy="48958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2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2421170" y="2778982"/>
            <a:ext cx="3768922" cy="79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2329732" y="3021496"/>
            <a:ext cx="314076" cy="8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Блок-схема: процесс 95"/>
          <p:cNvSpPr/>
          <p:nvPr/>
        </p:nvSpPr>
        <p:spPr>
          <a:xfrm>
            <a:off x="2675615" y="2128188"/>
            <a:ext cx="1387502" cy="1911075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err="1"/>
              <a:t>Каб</a:t>
            </a:r>
            <a:r>
              <a:rPr lang="ru-RU" sz="900" dirty="0"/>
              <a:t>. Специалиста ОУД</a:t>
            </a:r>
          </a:p>
          <a:p>
            <a:pPr algn="l"/>
            <a:r>
              <a:rPr lang="ru-RU" sz="900" b="1" dirty="0"/>
              <a:t>Специалист УД -  </a:t>
            </a:r>
          </a:p>
          <a:p>
            <a:pPr algn="l"/>
            <a:endParaRPr lang="ru-RU" sz="900" b="1" dirty="0"/>
          </a:p>
          <a:p>
            <a:pPr algn="l"/>
            <a:r>
              <a:rPr lang="ru-RU" sz="900" dirty="0"/>
              <a:t>Формирование папки  в бумажном </a:t>
            </a:r>
            <a:r>
              <a:rPr lang="ru-RU" sz="900" dirty="0" smtClean="0"/>
              <a:t>варианте</a:t>
            </a:r>
            <a:r>
              <a:rPr lang="ru-RU" sz="900" baseline="0" dirty="0" smtClean="0"/>
              <a:t>,</a:t>
            </a:r>
            <a:endParaRPr lang="ru-RU" sz="900" baseline="0" dirty="0"/>
          </a:p>
          <a:p>
            <a:pPr algn="l"/>
            <a:r>
              <a:rPr lang="ru-RU" sz="900" dirty="0"/>
              <a:t>внесение данных </a:t>
            </a:r>
            <a:r>
              <a:rPr lang="ru-RU" sz="900" dirty="0" err="1"/>
              <a:t>проекта.</a:t>
            </a:r>
            <a:r>
              <a:rPr lang="ru-RU" sz="9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Системе</a:t>
            </a:r>
            <a:r>
              <a:rPr lang="ru-RU" sz="9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электр</a:t>
            </a:r>
            <a:r>
              <a:rPr lang="ru-RU" sz="9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Документооборота (СЭД).</a:t>
            </a:r>
            <a:r>
              <a:rPr lang="ru-RU" sz="900" dirty="0"/>
              <a:t>
</a:t>
            </a:r>
          </a:p>
          <a:p>
            <a:pPr algn="l"/>
            <a:r>
              <a:rPr lang="en-US" sz="900" dirty="0" smtClean="0"/>
              <a:t>min </a:t>
            </a:r>
            <a:r>
              <a:rPr lang="en-US" sz="900" dirty="0"/>
              <a:t>15</a:t>
            </a:r>
          </a:p>
          <a:p>
            <a:pPr algn="l"/>
            <a:r>
              <a:rPr lang="en-US" sz="900" dirty="0"/>
              <a:t>max 20</a:t>
            </a:r>
            <a:endParaRPr lang="ru-RU" sz="900" dirty="0"/>
          </a:p>
        </p:txBody>
      </p:sp>
      <p:sp>
        <p:nvSpPr>
          <p:cNvPr id="97" name="Блок-схема: процесс 96"/>
          <p:cNvSpPr/>
          <p:nvPr/>
        </p:nvSpPr>
        <p:spPr>
          <a:xfrm>
            <a:off x="834666" y="2128190"/>
            <a:ext cx="1415553" cy="1911073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err="1"/>
              <a:t>Каб</a:t>
            </a:r>
            <a:r>
              <a:rPr lang="ru-RU" sz="900" dirty="0"/>
              <a:t>. Специалиста УД</a:t>
            </a:r>
          </a:p>
          <a:p>
            <a:pPr algn="l"/>
            <a:r>
              <a:rPr lang="ru-RU" sz="900" b="1" dirty="0"/>
              <a:t>Разработчик –  управ. делами </a:t>
            </a:r>
            <a:r>
              <a:rPr lang="ru-RU" sz="900" dirty="0"/>
              <a:t> </a:t>
            </a:r>
          </a:p>
          <a:p>
            <a:pPr algn="l"/>
            <a:endParaRPr lang="ru-RU" sz="900" dirty="0"/>
          </a:p>
          <a:p>
            <a:pPr algn="l"/>
            <a:r>
              <a:rPr lang="ru-RU" sz="900" dirty="0"/>
              <a:t>Предоставляет проект ПА в бумажном виде.  
Регистрация проекта (с  копиями) в журнале временной регистрации  (единая нумерация)
</a:t>
            </a:r>
          </a:p>
          <a:p>
            <a:pPr algn="l"/>
            <a:r>
              <a:rPr lang="en-US" sz="900" dirty="0"/>
              <a:t>min 15</a:t>
            </a:r>
          </a:p>
          <a:p>
            <a:pPr algn="l"/>
            <a:r>
              <a:rPr lang="en-US" sz="900" dirty="0"/>
              <a:t>max 20</a:t>
            </a:r>
            <a:endParaRPr lang="ru-RU" sz="900" dirty="0"/>
          </a:p>
        </p:txBody>
      </p:sp>
      <p:sp>
        <p:nvSpPr>
          <p:cNvPr id="108" name="Блок-схема: процесс 107"/>
          <p:cNvSpPr/>
          <p:nvPr/>
        </p:nvSpPr>
        <p:spPr>
          <a:xfrm>
            <a:off x="4374321" y="2153370"/>
            <a:ext cx="1263152" cy="188589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err="1"/>
              <a:t>Каб</a:t>
            </a:r>
            <a:r>
              <a:rPr lang="ru-RU" sz="900" dirty="0"/>
              <a:t>. </a:t>
            </a:r>
            <a:r>
              <a:rPr lang="ru-RU" sz="900" dirty="0" err="1" smtClean="0"/>
              <a:t>Управ.делами</a:t>
            </a:r>
            <a:r>
              <a:rPr lang="ru-RU" sz="900" dirty="0" smtClean="0"/>
              <a:t> </a:t>
            </a:r>
            <a:endParaRPr lang="ru-RU" sz="900" dirty="0"/>
          </a:p>
          <a:p>
            <a:pPr algn="l"/>
            <a:r>
              <a:rPr lang="ru-RU" sz="900" b="1" dirty="0" smtClean="0"/>
              <a:t>Управляющий </a:t>
            </a:r>
            <a:r>
              <a:rPr lang="ru-RU" sz="900" b="1" dirty="0"/>
              <a:t>делами </a:t>
            </a:r>
            <a:r>
              <a:rPr lang="ru-RU" sz="900" dirty="0"/>
              <a:t> </a:t>
            </a:r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Проверка и согласование проекта правового акта </a:t>
            </a:r>
            <a:r>
              <a:rPr lang="ru-RU" sz="900" dirty="0"/>
              <a:t>
</a:t>
            </a:r>
          </a:p>
          <a:p>
            <a:pPr algn="l"/>
            <a:r>
              <a:rPr lang="en-US" sz="900" dirty="0" smtClean="0"/>
              <a:t>min 15</a:t>
            </a:r>
          </a:p>
          <a:p>
            <a:pPr algn="l"/>
            <a:r>
              <a:rPr lang="en-US" sz="900" dirty="0" smtClean="0"/>
              <a:t>max 20</a:t>
            </a:r>
            <a:endParaRPr lang="ru-RU" sz="900" dirty="0"/>
          </a:p>
        </p:txBody>
      </p:sp>
      <p:sp>
        <p:nvSpPr>
          <p:cNvPr id="132" name="Пятно 2 131"/>
          <p:cNvSpPr/>
          <p:nvPr/>
        </p:nvSpPr>
        <p:spPr>
          <a:xfrm>
            <a:off x="4551459" y="1641613"/>
            <a:ext cx="601980" cy="45910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4</a:t>
            </a:r>
            <a:endParaRPr lang="ru-RU" sz="1400" b="1" dirty="0"/>
          </a:p>
        </p:txBody>
      </p:sp>
      <p:sp>
        <p:nvSpPr>
          <p:cNvPr id="133" name="Блок-схема: процесс 132"/>
          <p:cNvSpPr/>
          <p:nvPr/>
        </p:nvSpPr>
        <p:spPr>
          <a:xfrm>
            <a:off x="5950005" y="2146744"/>
            <a:ext cx="1263152" cy="1892519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err="1"/>
              <a:t>Каб</a:t>
            </a:r>
            <a:r>
              <a:rPr lang="ru-RU" sz="900" dirty="0"/>
              <a:t>. </a:t>
            </a:r>
            <a:r>
              <a:rPr lang="ru-RU" sz="900" dirty="0" err="1" smtClean="0"/>
              <a:t>Управ.делами</a:t>
            </a:r>
            <a:r>
              <a:rPr lang="ru-RU" sz="900" dirty="0" smtClean="0"/>
              <a:t> </a:t>
            </a:r>
            <a:endParaRPr lang="ru-RU" sz="900" dirty="0"/>
          </a:p>
          <a:p>
            <a:pPr algn="l"/>
            <a:r>
              <a:rPr lang="ru-RU" sz="900" b="1" dirty="0" smtClean="0"/>
              <a:t>Управляющий </a:t>
            </a:r>
            <a:r>
              <a:rPr lang="ru-RU" sz="900" b="1" dirty="0"/>
              <a:t>делами </a:t>
            </a:r>
            <a:r>
              <a:rPr lang="ru-RU" sz="900" b="1" dirty="0" smtClean="0"/>
              <a:t>–специалист УД</a:t>
            </a:r>
            <a:endParaRPr lang="ru-RU" sz="900" dirty="0"/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Возврат проекта специалисту ОУД</a:t>
            </a:r>
            <a:r>
              <a:rPr lang="ru-RU" sz="900" dirty="0"/>
              <a:t>
</a:t>
            </a:r>
          </a:p>
          <a:p>
            <a:pPr algn="l"/>
            <a:r>
              <a:rPr lang="en-US" sz="900" dirty="0" smtClean="0"/>
              <a:t>min </a:t>
            </a:r>
            <a:r>
              <a:rPr lang="ru-RU" sz="900" dirty="0" smtClean="0"/>
              <a:t>60</a:t>
            </a:r>
            <a:endParaRPr lang="en-US" sz="900" dirty="0" smtClean="0"/>
          </a:p>
          <a:p>
            <a:pPr algn="l"/>
            <a:r>
              <a:rPr lang="en-US" sz="900" dirty="0" smtClean="0"/>
              <a:t>max </a:t>
            </a:r>
            <a:r>
              <a:rPr lang="ru-RU" sz="900" dirty="0" smtClean="0"/>
              <a:t>480</a:t>
            </a:r>
            <a:endParaRPr lang="ru-RU" sz="900" dirty="0"/>
          </a:p>
        </p:txBody>
      </p:sp>
      <p:sp>
        <p:nvSpPr>
          <p:cNvPr id="135" name="Блок-схема: процесс 134"/>
          <p:cNvSpPr/>
          <p:nvPr/>
        </p:nvSpPr>
        <p:spPr>
          <a:xfrm>
            <a:off x="5732892" y="804300"/>
            <a:ext cx="2099143" cy="1008597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err="1"/>
              <a:t>Каб</a:t>
            </a:r>
            <a:r>
              <a:rPr lang="ru-RU" sz="900" dirty="0"/>
              <a:t>. </a:t>
            </a:r>
            <a:r>
              <a:rPr lang="ru-RU" sz="900" dirty="0" smtClean="0"/>
              <a:t> </a:t>
            </a:r>
            <a:r>
              <a:rPr lang="ru-RU" sz="900" dirty="0" smtClean="0"/>
              <a:t>Специалиста УД</a:t>
            </a:r>
            <a:endParaRPr lang="ru-RU" sz="900" dirty="0"/>
          </a:p>
          <a:p>
            <a:pPr algn="l"/>
            <a:r>
              <a:rPr lang="ru-RU" sz="900" b="1" dirty="0" smtClean="0"/>
              <a:t>Специалист УД-Ячейка Разработчика</a:t>
            </a:r>
            <a:endParaRPr lang="ru-RU" sz="900" dirty="0"/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Возврат на доработку. Постановление отметки в СЭД о возврате проекта</a:t>
            </a:r>
            <a:r>
              <a:rPr lang="ru-RU" sz="900" dirty="0"/>
              <a:t>
</a:t>
            </a:r>
            <a:r>
              <a:rPr lang="en-US" sz="900" dirty="0" smtClean="0"/>
              <a:t>min 15</a:t>
            </a:r>
          </a:p>
          <a:p>
            <a:pPr algn="l"/>
            <a:r>
              <a:rPr lang="en-US" sz="900" dirty="0" smtClean="0"/>
              <a:t>max 20</a:t>
            </a:r>
            <a:endParaRPr lang="ru-RU" sz="900" dirty="0"/>
          </a:p>
        </p:txBody>
      </p:sp>
      <p:sp>
        <p:nvSpPr>
          <p:cNvPr id="136" name="Ромб 135"/>
          <p:cNvSpPr/>
          <p:nvPr/>
        </p:nvSpPr>
        <p:spPr>
          <a:xfrm>
            <a:off x="7545787" y="2130950"/>
            <a:ext cx="1470992" cy="1733384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7768423" y="2679589"/>
            <a:ext cx="104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Ошибки, несоответствия требованиям к оформлению документов</a:t>
            </a:r>
            <a:endParaRPr lang="ru-RU" sz="800" dirty="0"/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5638800" y="2961805"/>
            <a:ext cx="324678" cy="4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4102873" y="2973788"/>
            <a:ext cx="262393" cy="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7206532" y="2986985"/>
            <a:ext cx="324678" cy="4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0800000" flipV="1">
            <a:off x="7847937" y="1033669"/>
            <a:ext cx="1296063" cy="7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413468" y="1192696"/>
            <a:ext cx="5311471" cy="15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rot="10800000">
            <a:off x="7832037" y="1192697"/>
            <a:ext cx="42141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>
            <a:endCxn id="136" idx="0"/>
          </p:cNvCxnSpPr>
          <p:nvPr/>
        </p:nvCxnSpPr>
        <p:spPr>
          <a:xfrm rot="16200000" flipH="1">
            <a:off x="7806193" y="1655860"/>
            <a:ext cx="938254" cy="11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Пятно 2 177"/>
          <p:cNvSpPr/>
          <p:nvPr/>
        </p:nvSpPr>
        <p:spPr>
          <a:xfrm>
            <a:off x="7073348" y="338925"/>
            <a:ext cx="601980" cy="45910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7</a:t>
            </a:r>
            <a:endParaRPr lang="ru-RU" sz="1400" b="1" dirty="0"/>
          </a:p>
        </p:txBody>
      </p:sp>
      <p:sp>
        <p:nvSpPr>
          <p:cNvPr id="179" name="Пятно 2 178"/>
          <p:cNvSpPr/>
          <p:nvPr/>
        </p:nvSpPr>
        <p:spPr>
          <a:xfrm>
            <a:off x="7701501" y="426389"/>
            <a:ext cx="601980" cy="45910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8</a:t>
            </a:r>
            <a:endParaRPr lang="ru-RU" sz="14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1630017" y="787179"/>
            <a:ext cx="1415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день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4643562" y="811032"/>
            <a:ext cx="978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день</a:t>
            </a:r>
            <a:endParaRPr lang="ru-RU" dirty="0"/>
          </a:p>
        </p:txBody>
      </p:sp>
      <p:sp>
        <p:nvSpPr>
          <p:cNvPr id="183" name="TextBox 182"/>
          <p:cNvSpPr txBox="1"/>
          <p:nvPr/>
        </p:nvSpPr>
        <p:spPr>
          <a:xfrm>
            <a:off x="524786" y="4301656"/>
            <a:ext cx="232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ВПП </a:t>
            </a:r>
            <a:r>
              <a:rPr lang="en-US" dirty="0" smtClean="0"/>
              <a:t>min        1011 </a:t>
            </a:r>
            <a:r>
              <a:rPr lang="ru-RU" dirty="0" smtClean="0"/>
              <a:t>мин.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max        3421 </a:t>
            </a:r>
            <a:r>
              <a:rPr lang="ru-RU" dirty="0" smtClean="0"/>
              <a:t>мин.</a:t>
            </a:r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84" name="TextBox 183"/>
          <p:cNvSpPr txBox="1"/>
          <p:nvPr/>
        </p:nvSpPr>
        <p:spPr>
          <a:xfrm>
            <a:off x="4317559" y="4097061"/>
            <a:ext cx="48264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700" dirty="0" smtClean="0"/>
              <a:t>Потеря </a:t>
            </a:r>
            <a:r>
              <a:rPr lang="ru-RU" sz="700" dirty="0" smtClean="0"/>
              <a:t>времени на доставку бумажного варианта </a:t>
            </a:r>
            <a:r>
              <a:rPr lang="ru-RU" sz="700" dirty="0" smtClean="0"/>
              <a:t>проекта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Присвоение Разработчиком текущего номера вручную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Внесение данных специалистом в СЭД  дублирует присвоение данных Разработчиком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Загруженность управляющего делами другой основной работой (папки передаются несколько раз в день)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Папки разносятся должностным лицам поочередно 2-3 раза в день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У Разработчика отсутствует информация на какой стадии находится проект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Длительное ожидание пока Разработчик заберет проект с замечаниями на доработку</a:t>
            </a:r>
          </a:p>
          <a:p>
            <a:pPr marL="228600" indent="-228600">
              <a:buAutoNum type="arabicPeriod"/>
            </a:pPr>
            <a:r>
              <a:rPr lang="ru-RU" sz="700" dirty="0" smtClean="0"/>
              <a:t>Копии проекта с замечаниями повторно распечатывают.</a:t>
            </a:r>
          </a:p>
          <a:p>
            <a:pPr marL="228600" indent="-228600">
              <a:buAutoNum type="arabicPeriod"/>
            </a:pPr>
            <a:endParaRPr lang="ru-RU" sz="700" dirty="0" smtClean="0"/>
          </a:p>
          <a:p>
            <a:r>
              <a:rPr lang="ru-RU" sz="700" dirty="0" smtClean="0"/>
              <a:t> </a:t>
            </a:r>
            <a:endParaRPr lang="ru-RU" sz="700" dirty="0"/>
          </a:p>
        </p:txBody>
      </p:sp>
      <p:sp>
        <p:nvSpPr>
          <p:cNvPr id="185" name="TextBox 184"/>
          <p:cNvSpPr txBox="1"/>
          <p:nvPr/>
        </p:nvSpPr>
        <p:spPr>
          <a:xfrm>
            <a:off x="8356821" y="1590261"/>
            <a:ext cx="4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2702" y="104142"/>
            <a:ext cx="7938596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18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92" name="Пятно 2 91"/>
          <p:cNvSpPr/>
          <p:nvPr/>
        </p:nvSpPr>
        <p:spPr>
          <a:xfrm>
            <a:off x="2450990" y="1560775"/>
            <a:ext cx="601980" cy="45910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5</a:t>
            </a:r>
            <a:endParaRPr lang="ru-RU" sz="1400" b="1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1498819" y="2699468"/>
            <a:ext cx="4182389" cy="79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1860605" y="2981740"/>
            <a:ext cx="246491" cy="1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Блок-схема: процесс 95"/>
          <p:cNvSpPr/>
          <p:nvPr/>
        </p:nvSpPr>
        <p:spPr>
          <a:xfrm>
            <a:off x="2103121" y="2112286"/>
            <a:ext cx="1292086" cy="1911075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 smtClean="0"/>
              <a:t>Специалист </a:t>
            </a:r>
            <a:r>
              <a:rPr lang="ru-RU" sz="900" b="1" dirty="0"/>
              <a:t>УД -  </a:t>
            </a:r>
            <a:r>
              <a:rPr lang="ru-RU" sz="900" b="1" dirty="0" smtClean="0"/>
              <a:t>Должностные лица</a:t>
            </a:r>
            <a:endParaRPr lang="ru-RU" sz="900" b="1" dirty="0"/>
          </a:p>
          <a:p>
            <a:pPr algn="l"/>
            <a:endParaRPr lang="ru-RU" sz="900" b="1" dirty="0"/>
          </a:p>
          <a:p>
            <a:pPr algn="l"/>
            <a:r>
              <a:rPr lang="ru-RU" sz="900" dirty="0"/>
              <a:t>Формирование </a:t>
            </a:r>
            <a:r>
              <a:rPr lang="ru-RU" sz="900" dirty="0" smtClean="0"/>
              <a:t>папок для должностных лиц (поочередно)</a:t>
            </a:r>
            <a:r>
              <a:rPr lang="ru-RU" sz="9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l"/>
            <a:r>
              <a:rPr lang="ru-RU" sz="900" dirty="0" smtClean="0"/>
              <a:t>Передача проекта должностным лицам 2-3 раза в день</a:t>
            </a:r>
            <a:r>
              <a:rPr lang="ru-RU" sz="900" dirty="0"/>
              <a:t>
</a:t>
            </a:r>
          </a:p>
          <a:p>
            <a:pPr algn="l"/>
            <a:r>
              <a:rPr lang="en-US" sz="900" dirty="0" smtClean="0"/>
              <a:t>min </a:t>
            </a:r>
            <a:r>
              <a:rPr lang="ru-RU" sz="900" dirty="0" smtClean="0"/>
              <a:t>480</a:t>
            </a:r>
            <a:endParaRPr lang="en-US" sz="900" dirty="0"/>
          </a:p>
          <a:p>
            <a:pPr algn="l"/>
            <a:r>
              <a:rPr lang="en-US" sz="900" dirty="0"/>
              <a:t>max </a:t>
            </a:r>
            <a:r>
              <a:rPr lang="ru-RU" sz="900" dirty="0" smtClean="0"/>
              <a:t>1440</a:t>
            </a:r>
            <a:endParaRPr lang="ru-RU" sz="900" dirty="0"/>
          </a:p>
        </p:txBody>
      </p:sp>
      <p:sp>
        <p:nvSpPr>
          <p:cNvPr id="97" name="Блок-схема: процесс 96"/>
          <p:cNvSpPr/>
          <p:nvPr/>
        </p:nvSpPr>
        <p:spPr>
          <a:xfrm>
            <a:off x="508662" y="2112287"/>
            <a:ext cx="1296283" cy="1911073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err="1"/>
              <a:t>Каб</a:t>
            </a:r>
            <a:r>
              <a:rPr lang="ru-RU" sz="900" dirty="0"/>
              <a:t>. Специалиста </a:t>
            </a:r>
            <a:r>
              <a:rPr lang="ru-RU" sz="900" dirty="0" smtClean="0"/>
              <a:t>ОУД</a:t>
            </a:r>
            <a:endParaRPr lang="ru-RU" sz="900" dirty="0"/>
          </a:p>
          <a:p>
            <a:pPr algn="l"/>
            <a:r>
              <a:rPr lang="ru-RU" sz="900" b="1" dirty="0" smtClean="0"/>
              <a:t>Специалист УД</a:t>
            </a:r>
            <a:endParaRPr lang="ru-RU" sz="900" dirty="0"/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Согласование  проекта</a:t>
            </a:r>
          </a:p>
          <a:p>
            <a:pPr algn="l"/>
            <a:r>
              <a:rPr lang="ru-RU" sz="900" dirty="0" smtClean="0"/>
              <a:t>Отметка в СЭД о согласовании Управ. делами</a:t>
            </a:r>
            <a:r>
              <a:rPr lang="ru-RU" sz="900" dirty="0"/>
              <a:t>
</a:t>
            </a:r>
          </a:p>
          <a:p>
            <a:pPr algn="l"/>
            <a:r>
              <a:rPr lang="en-US" sz="900" dirty="0"/>
              <a:t>min </a:t>
            </a:r>
            <a:r>
              <a:rPr lang="ru-RU" sz="900" dirty="0" smtClean="0"/>
              <a:t>480</a:t>
            </a:r>
            <a:endParaRPr lang="en-US" sz="900" dirty="0"/>
          </a:p>
          <a:p>
            <a:pPr algn="l"/>
            <a:r>
              <a:rPr lang="en-US" sz="900" dirty="0"/>
              <a:t>max </a:t>
            </a:r>
            <a:r>
              <a:rPr lang="ru-RU" sz="900" dirty="0" smtClean="0"/>
              <a:t>1440</a:t>
            </a:r>
            <a:endParaRPr lang="ru-RU" sz="900" dirty="0"/>
          </a:p>
        </p:txBody>
      </p:sp>
      <p:sp>
        <p:nvSpPr>
          <p:cNvPr id="108" name="Блок-схема: процесс 107"/>
          <p:cNvSpPr/>
          <p:nvPr/>
        </p:nvSpPr>
        <p:spPr>
          <a:xfrm>
            <a:off x="3706412" y="2161321"/>
            <a:ext cx="1263152" cy="188589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 smtClean="0"/>
              <a:t>Должностные лица – специалист УД  </a:t>
            </a:r>
            <a:endParaRPr lang="ru-RU" sz="900" b="1" dirty="0"/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Согласование проекта (поочередно) </a:t>
            </a:r>
          </a:p>
          <a:p>
            <a:pPr algn="l"/>
            <a:r>
              <a:rPr lang="ru-RU" sz="900" dirty="0" smtClean="0"/>
              <a:t>Возврат проекта в УД</a:t>
            </a:r>
            <a:r>
              <a:rPr lang="ru-RU" sz="900" dirty="0"/>
              <a:t>
</a:t>
            </a:r>
          </a:p>
          <a:p>
            <a:pPr algn="l"/>
            <a:r>
              <a:rPr lang="en-US" sz="900" i="1" dirty="0" smtClean="0"/>
              <a:t>min 15</a:t>
            </a:r>
          </a:p>
          <a:p>
            <a:pPr algn="l"/>
            <a:r>
              <a:rPr lang="en-US" sz="900" i="1" dirty="0" smtClean="0"/>
              <a:t>max 20</a:t>
            </a:r>
            <a:endParaRPr lang="ru-RU" sz="900" i="1" dirty="0"/>
          </a:p>
        </p:txBody>
      </p:sp>
      <p:sp>
        <p:nvSpPr>
          <p:cNvPr id="132" name="Пятно 2 131"/>
          <p:cNvSpPr/>
          <p:nvPr/>
        </p:nvSpPr>
        <p:spPr>
          <a:xfrm>
            <a:off x="3724523" y="1729077"/>
            <a:ext cx="601980" cy="45910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135" name="Блок-схема: процесс 134"/>
          <p:cNvSpPr/>
          <p:nvPr/>
        </p:nvSpPr>
        <p:spPr>
          <a:xfrm>
            <a:off x="4556099" y="788399"/>
            <a:ext cx="2099143" cy="90523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err="1"/>
              <a:t>Каб</a:t>
            </a:r>
            <a:r>
              <a:rPr lang="ru-RU" sz="900" dirty="0"/>
              <a:t>. </a:t>
            </a:r>
            <a:r>
              <a:rPr lang="ru-RU" sz="900" dirty="0" smtClean="0"/>
              <a:t> </a:t>
            </a:r>
            <a:r>
              <a:rPr lang="ru-RU" sz="900" dirty="0" err="1" smtClean="0"/>
              <a:t>Управ.делами</a:t>
            </a:r>
            <a:endParaRPr lang="ru-RU" sz="900" dirty="0"/>
          </a:p>
          <a:p>
            <a:pPr algn="l"/>
            <a:r>
              <a:rPr lang="ru-RU" sz="900" b="1" dirty="0" smtClean="0"/>
              <a:t>Управляющий </a:t>
            </a:r>
            <a:r>
              <a:rPr lang="ru-RU" sz="900" b="1" dirty="0" err="1" smtClean="0"/>
              <a:t>делами-Специалист</a:t>
            </a:r>
            <a:r>
              <a:rPr lang="ru-RU" sz="900" b="1" dirty="0" smtClean="0"/>
              <a:t> УД</a:t>
            </a:r>
            <a:endParaRPr lang="ru-RU" sz="900" dirty="0"/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Направление специалисту УД</a:t>
            </a:r>
          </a:p>
          <a:p>
            <a:pPr algn="l"/>
            <a:r>
              <a:rPr lang="ru-RU" sz="900" dirty="0"/>
              <a:t>
</a:t>
            </a:r>
            <a:r>
              <a:rPr lang="en-US" sz="900" i="1" dirty="0" smtClean="0"/>
              <a:t>min 15</a:t>
            </a:r>
          </a:p>
          <a:p>
            <a:pPr algn="l"/>
            <a:endParaRPr lang="ru-RU" sz="900" dirty="0"/>
          </a:p>
        </p:txBody>
      </p:sp>
      <p:sp>
        <p:nvSpPr>
          <p:cNvPr id="136" name="Ромб 135"/>
          <p:cNvSpPr/>
          <p:nvPr/>
        </p:nvSpPr>
        <p:spPr>
          <a:xfrm>
            <a:off x="7339051" y="2170707"/>
            <a:ext cx="1391481" cy="1733384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7490127" y="2782957"/>
            <a:ext cx="116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Нужна </a:t>
            </a:r>
            <a:r>
              <a:rPr lang="ru-RU" sz="800" dirty="0" err="1" smtClean="0"/>
              <a:t>антикоррупционная</a:t>
            </a:r>
            <a:r>
              <a:rPr lang="ru-RU" sz="800" dirty="0" smtClean="0"/>
              <a:t> экспертиза?</a:t>
            </a:r>
            <a:endParaRPr lang="ru-RU" sz="800" dirty="0"/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5002696" y="3017464"/>
            <a:ext cx="437322" cy="2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403159" y="2997642"/>
            <a:ext cx="262393" cy="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6941489" y="3029447"/>
            <a:ext cx="397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0800000">
            <a:off x="6679098" y="1129086"/>
            <a:ext cx="2464902" cy="15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0" y="1184744"/>
            <a:ext cx="4508390" cy="2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rot="16200000" flipV="1">
            <a:off x="5931676" y="1932169"/>
            <a:ext cx="453222" cy="7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16200000" flipH="1">
            <a:off x="7678972" y="1791033"/>
            <a:ext cx="803082" cy="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Пятно 2 178"/>
          <p:cNvSpPr/>
          <p:nvPr/>
        </p:nvSpPr>
        <p:spPr>
          <a:xfrm>
            <a:off x="6007873" y="426388"/>
            <a:ext cx="601980" cy="45910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8</a:t>
            </a:r>
            <a:endParaRPr lang="ru-RU" sz="14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1630017" y="787179"/>
            <a:ext cx="1415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день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3697357" y="747421"/>
            <a:ext cx="978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3-6 день</a:t>
            </a:r>
            <a:endParaRPr lang="ru-RU" dirty="0"/>
          </a:p>
        </p:txBody>
      </p:sp>
      <p:sp>
        <p:nvSpPr>
          <p:cNvPr id="184" name="TextBox 183"/>
          <p:cNvSpPr txBox="1"/>
          <p:nvPr/>
        </p:nvSpPr>
        <p:spPr>
          <a:xfrm>
            <a:off x="4198289" y="4383308"/>
            <a:ext cx="4826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 startAt="4"/>
            </a:pPr>
            <a:r>
              <a:rPr lang="ru-RU" sz="700" dirty="0" smtClean="0"/>
              <a:t>Загруженность управляющего делами другой основной работой (папки передаются несколько раз в день)</a:t>
            </a:r>
          </a:p>
          <a:p>
            <a:pPr marL="228600" indent="-228600">
              <a:buAutoNum type="arabicPeriod" startAt="4"/>
            </a:pPr>
            <a:r>
              <a:rPr lang="ru-RU" sz="700" dirty="0" smtClean="0"/>
              <a:t>Папки разносятся должностным лицам поочередно 2-3 раза в день</a:t>
            </a:r>
          </a:p>
          <a:p>
            <a:pPr marL="228600" indent="-228600"/>
            <a:r>
              <a:rPr lang="ru-RU" sz="700" dirty="0" smtClean="0"/>
              <a:t>8.       Копии проекта с замечаниями повторно распечатывают. </a:t>
            </a:r>
            <a:endParaRPr lang="ru-RU" sz="700" dirty="0"/>
          </a:p>
        </p:txBody>
      </p:sp>
      <p:sp>
        <p:nvSpPr>
          <p:cNvPr id="185" name="TextBox 184"/>
          <p:cNvSpPr txBox="1"/>
          <p:nvPr/>
        </p:nvSpPr>
        <p:spPr>
          <a:xfrm>
            <a:off x="6241774" y="1836751"/>
            <a:ext cx="4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0" y="2957885"/>
            <a:ext cx="496956" cy="1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Ромб 35"/>
          <p:cNvSpPr/>
          <p:nvPr/>
        </p:nvSpPr>
        <p:spPr>
          <a:xfrm>
            <a:off x="5447969" y="2164080"/>
            <a:ext cx="1470992" cy="1733384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-1" y="2456953"/>
            <a:ext cx="508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732890" y="2806811"/>
            <a:ext cx="94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Ошибки, замечания?</a:t>
            </a:r>
            <a:endParaRPr lang="ru-RU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6863301" y="2513937"/>
            <a:ext cx="61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8071899" y="1384852"/>
            <a:ext cx="777903" cy="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270681" y="1432560"/>
            <a:ext cx="46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8746437" y="3038722"/>
            <a:ext cx="397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636442" y="2499360"/>
            <a:ext cx="61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2702" y="104142"/>
            <a:ext cx="7938596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18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flipV="1">
            <a:off x="1860605" y="2981740"/>
            <a:ext cx="246491" cy="1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Блок-схема: процесс 95"/>
          <p:cNvSpPr/>
          <p:nvPr/>
        </p:nvSpPr>
        <p:spPr>
          <a:xfrm>
            <a:off x="2103121" y="2112286"/>
            <a:ext cx="1292086" cy="1911075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 smtClean="0"/>
              <a:t>Управляющий делами –Глава города</a:t>
            </a:r>
          </a:p>
          <a:p>
            <a:pPr algn="l"/>
            <a:endParaRPr lang="ru-RU" sz="900" b="1" dirty="0" smtClean="0"/>
          </a:p>
          <a:p>
            <a:pPr algn="l"/>
            <a:r>
              <a:rPr lang="ru-RU" sz="900" dirty="0" smtClean="0"/>
              <a:t>Подписание проекта Главой
</a:t>
            </a:r>
          </a:p>
          <a:p>
            <a:pPr algn="l"/>
            <a:r>
              <a:rPr lang="en-US" sz="900" dirty="0" smtClean="0"/>
              <a:t>min </a:t>
            </a:r>
            <a:r>
              <a:rPr lang="ru-RU" sz="900" dirty="0" smtClean="0"/>
              <a:t>1200</a:t>
            </a:r>
            <a:endParaRPr lang="en-US" sz="900" dirty="0"/>
          </a:p>
          <a:p>
            <a:pPr algn="l"/>
            <a:r>
              <a:rPr lang="en-US" sz="900" dirty="0"/>
              <a:t>max </a:t>
            </a:r>
            <a:r>
              <a:rPr lang="ru-RU" sz="900" dirty="0" smtClean="0"/>
              <a:t>3600</a:t>
            </a:r>
            <a:endParaRPr lang="ru-RU" sz="900" dirty="0"/>
          </a:p>
        </p:txBody>
      </p:sp>
      <p:sp>
        <p:nvSpPr>
          <p:cNvPr id="97" name="Блок-схема: процесс 96"/>
          <p:cNvSpPr/>
          <p:nvPr/>
        </p:nvSpPr>
        <p:spPr>
          <a:xfrm>
            <a:off x="508662" y="2112287"/>
            <a:ext cx="1296283" cy="1911073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 smtClean="0"/>
              <a:t>Специалист ОУД</a:t>
            </a:r>
            <a:endParaRPr lang="ru-RU" sz="900" dirty="0"/>
          </a:p>
          <a:p>
            <a:pPr algn="l"/>
            <a:endParaRPr lang="ru-RU" sz="900" dirty="0"/>
          </a:p>
          <a:p>
            <a:r>
              <a:rPr lang="ru-RU" sz="900" dirty="0" smtClean="0"/>
              <a:t>Ставит  от</a:t>
            </a:r>
            <a:r>
              <a:rPr lang="ru-RU" sz="900" dirty="0" smtClean="0"/>
              <a:t>метку о согласовании в СЭД </a:t>
            </a:r>
            <a:r>
              <a:rPr lang="ru-RU" sz="900" dirty="0"/>
              <a:t>
</a:t>
            </a:r>
          </a:p>
          <a:p>
            <a:pPr algn="l"/>
            <a:r>
              <a:rPr lang="en-US" sz="900" dirty="0"/>
              <a:t>min </a:t>
            </a:r>
            <a:r>
              <a:rPr lang="ru-RU" sz="900" dirty="0" smtClean="0"/>
              <a:t>5</a:t>
            </a:r>
            <a:endParaRPr lang="en-US" sz="900" dirty="0"/>
          </a:p>
          <a:p>
            <a:pPr algn="l"/>
            <a:r>
              <a:rPr lang="en-US" sz="900" dirty="0"/>
              <a:t>max </a:t>
            </a:r>
            <a:r>
              <a:rPr lang="ru-RU" sz="900" dirty="0" smtClean="0"/>
              <a:t>30</a:t>
            </a:r>
            <a:endParaRPr lang="ru-RU" sz="900" dirty="0"/>
          </a:p>
        </p:txBody>
      </p:sp>
      <p:sp>
        <p:nvSpPr>
          <p:cNvPr id="108" name="Блок-схема: процесс 107"/>
          <p:cNvSpPr/>
          <p:nvPr/>
        </p:nvSpPr>
        <p:spPr>
          <a:xfrm>
            <a:off x="6537076" y="2105661"/>
            <a:ext cx="1263152" cy="188589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 smtClean="0"/>
              <a:t>Прокуратура – управ. делами</a:t>
            </a:r>
            <a:endParaRPr lang="ru-RU" sz="900" b="1" dirty="0"/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Согласование проекта </a:t>
            </a:r>
            <a:r>
              <a:rPr lang="ru-RU" sz="900" dirty="0"/>
              <a:t>
</a:t>
            </a:r>
          </a:p>
        </p:txBody>
      </p:sp>
      <p:sp>
        <p:nvSpPr>
          <p:cNvPr id="135" name="Блок-схема: процесс 134"/>
          <p:cNvSpPr/>
          <p:nvPr/>
        </p:nvSpPr>
        <p:spPr>
          <a:xfrm>
            <a:off x="1574360" y="899718"/>
            <a:ext cx="1971922" cy="90523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 smtClean="0"/>
              <a:t>Специалист УД – Прокуратура</a:t>
            </a:r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Ставит отметку в СЭД. Направление проекта в прокуратуру</a:t>
            </a:r>
            <a:r>
              <a:rPr lang="ru-RU" sz="900" dirty="0"/>
              <a:t>
</a:t>
            </a:r>
            <a:r>
              <a:rPr lang="en-US" sz="900" i="1" dirty="0" smtClean="0"/>
              <a:t>min 15</a:t>
            </a:r>
            <a:endParaRPr lang="ru-RU" sz="900" i="1" dirty="0" smtClean="0"/>
          </a:p>
          <a:p>
            <a:r>
              <a:rPr lang="en-US" sz="900" i="1" dirty="0" smtClean="0"/>
              <a:t>max</a:t>
            </a:r>
            <a:endParaRPr lang="ru-RU" sz="900" i="1" dirty="0" smtClean="0"/>
          </a:p>
          <a:p>
            <a:pPr algn="l"/>
            <a:endParaRPr lang="en-US" sz="900" i="1" dirty="0" smtClean="0"/>
          </a:p>
          <a:p>
            <a:pPr algn="l"/>
            <a:endParaRPr lang="ru-RU" sz="900" dirty="0"/>
          </a:p>
        </p:txBody>
      </p:sp>
      <p:sp>
        <p:nvSpPr>
          <p:cNvPr id="136" name="Ромб 135"/>
          <p:cNvSpPr/>
          <p:nvPr/>
        </p:nvSpPr>
        <p:spPr>
          <a:xfrm>
            <a:off x="6488262" y="771276"/>
            <a:ext cx="1351724" cy="1057523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 стрелкой 153"/>
          <p:cNvCxnSpPr>
            <a:stCxn id="136" idx="2"/>
            <a:endCxn id="108" idx="0"/>
          </p:cNvCxnSpPr>
          <p:nvPr/>
        </p:nvCxnSpPr>
        <p:spPr>
          <a:xfrm rot="16200000" flipH="1">
            <a:off x="7027957" y="1964966"/>
            <a:ext cx="276862" cy="4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16200000" flipH="1">
            <a:off x="7032929" y="632128"/>
            <a:ext cx="270346" cy="7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0" y="803081"/>
            <a:ext cx="1415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3-6 день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0" y="2957885"/>
            <a:ext cx="496956" cy="1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" y="2456953"/>
            <a:ext cx="508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</a:t>
            </a:r>
            <a:endParaRPr 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7372184" y="1758563"/>
            <a:ext cx="61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19269" y="1367624"/>
            <a:ext cx="1431235" cy="7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процесс 36"/>
          <p:cNvSpPr/>
          <p:nvPr/>
        </p:nvSpPr>
        <p:spPr>
          <a:xfrm>
            <a:off x="3937223" y="893091"/>
            <a:ext cx="1971922" cy="90523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 smtClean="0"/>
              <a:t>Прокуратура</a:t>
            </a:r>
          </a:p>
          <a:p>
            <a:pPr algn="l"/>
            <a:endParaRPr lang="ru-RU" sz="900" dirty="0"/>
          </a:p>
          <a:p>
            <a:pPr algn="l"/>
            <a:r>
              <a:rPr lang="ru-RU" sz="900" dirty="0" smtClean="0"/>
              <a:t>Проведение </a:t>
            </a:r>
            <a:r>
              <a:rPr lang="ru-RU" sz="900" dirty="0" err="1" smtClean="0"/>
              <a:t>антикоррупционной</a:t>
            </a:r>
            <a:r>
              <a:rPr lang="ru-RU" sz="900" dirty="0" smtClean="0"/>
              <a:t> экспертизы</a:t>
            </a:r>
            <a:r>
              <a:rPr lang="ru-RU" sz="900" dirty="0"/>
              <a:t>
</a:t>
            </a:r>
            <a:r>
              <a:rPr lang="en-US" sz="900" i="1" dirty="0" smtClean="0"/>
              <a:t>min </a:t>
            </a:r>
            <a:r>
              <a:rPr lang="ru-RU" sz="900" i="1" dirty="0" smtClean="0"/>
              <a:t>30 дней</a:t>
            </a:r>
          </a:p>
          <a:p>
            <a:endParaRPr lang="ru-RU" sz="900" i="1" dirty="0" smtClean="0"/>
          </a:p>
          <a:p>
            <a:pPr algn="l"/>
            <a:endParaRPr lang="en-US" sz="900" i="1" dirty="0" smtClean="0"/>
          </a:p>
          <a:p>
            <a:pPr algn="l"/>
            <a:endParaRPr lang="ru-RU" sz="9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578087" y="1280160"/>
            <a:ext cx="333955" cy="7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932999" y="1289437"/>
            <a:ext cx="571168" cy="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00906" y="1082703"/>
            <a:ext cx="1160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Коррупционные факторы</a:t>
            </a:r>
            <a:endParaRPr lang="ru-RU" sz="800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 flipV="1">
            <a:off x="0" y="516834"/>
            <a:ext cx="7156174" cy="31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39053" y="628154"/>
            <a:ext cx="1264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2702" y="223412"/>
            <a:ext cx="7938596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dirty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  <a:p>
            <a:pPr algn="ctr"/>
            <a:endParaRPr lang="ru-RU" sz="18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09138" y="687212"/>
            <a:ext cx="4525729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705717" y="1640356"/>
            <a:ext cx="7732571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7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ru-RU" sz="27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ru-RU" sz="27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ru-RU" sz="27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2202513" y="1073426"/>
            <a:ext cx="389613" cy="349857"/>
          </a:xfrm>
          <a:prstGeom prst="triangle">
            <a:avLst>
              <a:gd name="adj" fmla="val 51632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2" y="2274074"/>
            <a:ext cx="4762831" cy="2869427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733384" y="1470992"/>
            <a:ext cx="1327868" cy="747424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2426F1-1212-4CAB-9D7A-374AC91E8D3D}"/>
              </a:ext>
            </a:extLst>
          </p:cNvPr>
          <p:cNvSpPr/>
          <p:nvPr/>
        </p:nvSpPr>
        <p:spPr>
          <a:xfrm>
            <a:off x="2686835" y="869255"/>
            <a:ext cx="2066795" cy="20199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45F780-F234-44EF-A0B3-176E03B021F1}"/>
              </a:ext>
            </a:extLst>
          </p:cNvPr>
          <p:cNvSpPr/>
          <p:nvPr/>
        </p:nvSpPr>
        <p:spPr>
          <a:xfrm>
            <a:off x="2744276" y="1157055"/>
            <a:ext cx="4838178" cy="242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69C47B-2C08-462A-A103-80CA445B1B4E}"/>
              </a:ext>
            </a:extLst>
          </p:cNvPr>
          <p:cNvSpPr/>
          <p:nvPr/>
        </p:nvSpPr>
        <p:spPr>
          <a:xfrm>
            <a:off x="3243998" y="1531328"/>
            <a:ext cx="1935271" cy="22829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192284-9982-4F4F-8AB3-555BE6A785EA}"/>
              </a:ext>
            </a:extLst>
          </p:cNvPr>
          <p:cNvSpPr/>
          <p:nvPr/>
        </p:nvSpPr>
        <p:spPr>
          <a:xfrm>
            <a:off x="3259901" y="1796996"/>
            <a:ext cx="5026069" cy="278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5A6370-CD24-4CD9-A71A-C9E5DD12C635}"/>
              </a:ext>
            </a:extLst>
          </p:cNvPr>
          <p:cNvSpPr/>
          <p:nvPr/>
        </p:nvSpPr>
        <p:spPr>
          <a:xfrm>
            <a:off x="4086616" y="2154805"/>
            <a:ext cx="1916482" cy="23058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1FFCD0-0C73-46A9-8C88-7733FD3D7449}"/>
              </a:ext>
            </a:extLst>
          </p:cNvPr>
          <p:cNvSpPr/>
          <p:nvPr/>
        </p:nvSpPr>
        <p:spPr>
          <a:xfrm>
            <a:off x="3803012" y="2409246"/>
            <a:ext cx="5166059" cy="27342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endParaRPr lang="en-US" sz="900" dirty="0" smtClean="0">
              <a:solidFill>
                <a:schemeClr val="tx1"/>
              </a:solidFill>
            </a:endParaRPr>
          </a:p>
          <a:p>
            <a:pPr lvl="0"/>
            <a:endParaRPr lang="ru-RU" sz="900" dirty="0" smtClean="0">
              <a:solidFill>
                <a:schemeClr val="tx1"/>
              </a:solidFill>
            </a:endParaRPr>
          </a:p>
          <a:p>
            <a:pPr lvl="0"/>
            <a:endParaRPr lang="ru-RU" sz="900" dirty="0" smtClean="0">
              <a:solidFill>
                <a:schemeClr val="tx1"/>
              </a:solidFill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1</a:t>
            </a:r>
            <a:r>
              <a:rPr lang="en-US" sz="900" dirty="0" smtClean="0">
                <a:solidFill>
                  <a:schemeClr val="tx1"/>
                </a:solidFill>
              </a:rPr>
              <a:t>.</a:t>
            </a:r>
            <a:r>
              <a:rPr lang="ru-RU" sz="900" dirty="0" smtClean="0">
                <a:solidFill>
                  <a:schemeClr val="tx1"/>
                </a:solidFill>
              </a:rPr>
              <a:t>Потеря времени на доставку разработчиком проекта правового акта в связи с территориальной удаленностью.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2. Потеря времени  разработчиком в связи  с присвоением текущего номера по единой нумерации в журнале временной регистрации вручную.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3.Потеря времени специалистом управления делами на внесение данных о проекте правового акта в СЭД.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4. Сформированные папки с проектами документов передаются управляющему делами для проверки и согласования несколько раз в день.</a:t>
            </a:r>
            <a:endParaRPr lang="ru" sz="900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5. После согласования управляющим делами проекты правовых актов формируются в папки и разносятся должностным лицам на согласование 2-3 раза в день поочередно.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6.У разработчика отсутствует информация на каком этапе согласования находится проект правового акта.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7.При наличии ошибок либо замечаний проект правового акта возвращается специалисту управления делами, после отметки в СЭД кладется в ячейку  разработчика, что затягивает процесс согласования.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8.</a:t>
            </a:r>
            <a:r>
              <a:rPr lang="ru-RU" sz="900" dirty="0" smtClean="0"/>
              <a:t> </a:t>
            </a:r>
            <a:r>
              <a:rPr lang="ru-RU" sz="900" dirty="0" smtClean="0">
                <a:solidFill>
                  <a:schemeClr val="tx1"/>
                </a:solidFill>
              </a:rPr>
              <a:t>При направлении проекта правового акта к проекту  прикладывается несколько копий правового акта, в случае выявления ошибок либо замечаний копии заново распечатывают, что приводит  к необоснованным затратам бумаги.</a:t>
            </a:r>
          </a:p>
          <a:p>
            <a:pPr lvl="0"/>
            <a:endParaRPr lang="ru-RU" sz="900" dirty="0" smtClean="0">
              <a:solidFill>
                <a:schemeClr val="tx1"/>
              </a:solidFill>
            </a:endParaRPr>
          </a:p>
          <a:p>
            <a:pPr lvl="0"/>
            <a:endParaRPr lang="ru-RU" sz="900" dirty="0" smtClean="0">
              <a:solidFill>
                <a:schemeClr val="tx1"/>
              </a:solidFill>
            </a:endParaRPr>
          </a:p>
          <a:p>
            <a:endParaRPr lang="ru-RU" sz="900" dirty="0" smtClean="0">
              <a:solidFill>
                <a:schemeClr val="tx1"/>
              </a:solidFill>
            </a:endParaRPr>
          </a:p>
          <a:p>
            <a:pPr lvl="0"/>
            <a:endParaRPr lang="ru" sz="9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844" y="2184169"/>
            <a:ext cx="483817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500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5511" y="4425352"/>
            <a:ext cx="509139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500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375319" y="277899"/>
            <a:ext cx="8520600" cy="5251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" sz="3300" dirty="0" smtClean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Карта целевого состояния</a:t>
            </a:r>
            <a:endParaRPr sz="33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6375" y="1712675"/>
            <a:ext cx="79866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1042506" y="1942205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8"/>
          <p:cNvSpPr txBox="1"/>
          <p:nvPr/>
        </p:nvSpPr>
        <p:spPr>
          <a:xfrm>
            <a:off x="364512" y="4214192"/>
            <a:ext cx="6791662" cy="73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Общее время: </a:t>
            </a:r>
            <a:r>
              <a:rPr lang="ru" dirty="0" smtClean="0"/>
              <a:t>1 час – 1 день.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min 10 </a:t>
            </a:r>
            <a:r>
              <a:rPr lang="ru-RU" dirty="0" smtClean="0"/>
              <a:t>минут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max 1 </a:t>
            </a:r>
            <a:r>
              <a:rPr lang="ru-RU" dirty="0" smtClean="0"/>
              <a:t>день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168;p18"/>
          <p:cNvSpPr txBox="1"/>
          <p:nvPr/>
        </p:nvSpPr>
        <p:spPr>
          <a:xfrm>
            <a:off x="854767" y="1777117"/>
            <a:ext cx="1273141" cy="78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dk1"/>
                </a:solidFill>
              </a:rPr>
              <a:t>р</a:t>
            </a:r>
            <a:r>
              <a:rPr lang="ru" sz="1000" b="1" dirty="0" smtClean="0">
                <a:solidFill>
                  <a:schemeClr val="dk1"/>
                </a:solidFill>
              </a:rPr>
              <a:t>азработчик</a:t>
            </a:r>
          </a:p>
          <a:p>
            <a:r>
              <a:rPr lang="ru-RU" sz="1000" b="1" dirty="0" smtClean="0"/>
              <a:t>вносит проект правового акта в СЭД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146;p18"/>
          <p:cNvSpPr/>
          <p:nvPr/>
        </p:nvSpPr>
        <p:spPr>
          <a:xfrm>
            <a:off x="659958" y="1863256"/>
            <a:ext cx="1665798" cy="84813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47;p18"/>
          <p:cNvSpPr/>
          <p:nvPr/>
        </p:nvSpPr>
        <p:spPr>
          <a:xfrm>
            <a:off x="2683567" y="1725434"/>
            <a:ext cx="1702905" cy="10813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/>
              <a:t>управляющий делами осуществляет проверку и согласование проекта правового акта в СЭД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/>
              <a:t>5 минут- 1 час</a:t>
            </a:r>
            <a:endParaRPr sz="1000" b="1" dirty="0"/>
          </a:p>
        </p:txBody>
      </p:sp>
      <p:sp>
        <p:nvSpPr>
          <p:cNvPr id="39" name="Google Shape;149;p18"/>
          <p:cNvSpPr/>
          <p:nvPr/>
        </p:nvSpPr>
        <p:spPr>
          <a:xfrm>
            <a:off x="7275443" y="1113184"/>
            <a:ext cx="1663148" cy="125630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50;p18"/>
          <p:cNvSpPr/>
          <p:nvPr/>
        </p:nvSpPr>
        <p:spPr>
          <a:xfrm>
            <a:off x="7288695" y="2433100"/>
            <a:ext cx="1663148" cy="108137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900" b="1" dirty="0" smtClean="0"/>
              <a:t>при необходимости получения заключения антикоррупционной экспертизы проект правового акта направляется в прокуратуру</a:t>
            </a:r>
          </a:p>
          <a:p>
            <a:r>
              <a:rPr lang="ru-RU" sz="900" b="1" dirty="0" smtClean="0"/>
              <a:t>5-10 минут</a:t>
            </a:r>
            <a:endParaRPr lang="ru-RU" sz="900" b="1" dirty="0"/>
          </a:p>
        </p:txBody>
      </p:sp>
      <p:sp>
        <p:nvSpPr>
          <p:cNvPr id="41" name="Google Shape;152;p18"/>
          <p:cNvSpPr/>
          <p:nvPr/>
        </p:nvSpPr>
        <p:spPr>
          <a:xfrm>
            <a:off x="4883428" y="3718559"/>
            <a:ext cx="1921565" cy="12112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000" b="1" dirty="0" smtClean="0"/>
              <a:t>специалист управления делами распечатывает правовой акт с листом согласования и передает управляющему делами для подписания Главой</a:t>
            </a:r>
          </a:p>
          <a:p>
            <a:pPr lvl="0"/>
            <a:r>
              <a:rPr lang="ru-RU" sz="1000" b="1" dirty="0" smtClean="0"/>
              <a:t>5-30 минут</a:t>
            </a:r>
            <a:endParaRPr lang="ru-RU" sz="1000" b="1" dirty="0"/>
          </a:p>
        </p:txBody>
      </p:sp>
      <p:cxnSp>
        <p:nvCxnSpPr>
          <p:cNvPr id="42" name="Google Shape;154;p18"/>
          <p:cNvCxnSpPr>
            <a:endCxn id="38" idx="1"/>
          </p:cNvCxnSpPr>
          <p:nvPr/>
        </p:nvCxnSpPr>
        <p:spPr>
          <a:xfrm flipV="1">
            <a:off x="2312503" y="2266123"/>
            <a:ext cx="371062" cy="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" name="Google Shape;155;p18"/>
          <p:cNvCxnSpPr>
            <a:stCxn id="38" idx="3"/>
          </p:cNvCxnSpPr>
          <p:nvPr/>
        </p:nvCxnSpPr>
        <p:spPr>
          <a:xfrm flipV="1">
            <a:off x="4386470" y="1707544"/>
            <a:ext cx="470450" cy="5585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" name="Google Shape;159;p18"/>
          <p:cNvCxnSpPr/>
          <p:nvPr/>
        </p:nvCxnSpPr>
        <p:spPr>
          <a:xfrm flipH="1">
            <a:off x="6824869" y="4109498"/>
            <a:ext cx="47045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Google Shape;167;p18"/>
          <p:cNvSpPr txBox="1"/>
          <p:nvPr/>
        </p:nvSpPr>
        <p:spPr>
          <a:xfrm>
            <a:off x="1018652" y="1958108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168;p18"/>
          <p:cNvSpPr txBox="1"/>
          <p:nvPr/>
        </p:nvSpPr>
        <p:spPr>
          <a:xfrm>
            <a:off x="667911" y="1777116"/>
            <a:ext cx="1459996" cy="99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dk1"/>
                </a:solidFill>
              </a:rPr>
              <a:t>р</a:t>
            </a:r>
            <a:r>
              <a:rPr lang="ru" sz="1000" b="1" dirty="0" smtClean="0">
                <a:solidFill>
                  <a:schemeClr val="dk1"/>
                </a:solidFill>
              </a:rPr>
              <a:t>азработчик</a:t>
            </a:r>
          </a:p>
          <a:p>
            <a:r>
              <a:rPr lang="ru-RU" sz="1000" b="1" dirty="0" smtClean="0"/>
              <a:t>вносит проект правового акта в СЭД</a:t>
            </a:r>
          </a:p>
          <a:p>
            <a:r>
              <a:rPr lang="ru-RU" sz="1000" b="1" dirty="0" smtClean="0"/>
              <a:t> 3-5 минут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70;p18"/>
          <p:cNvSpPr txBox="1"/>
          <p:nvPr/>
        </p:nvSpPr>
        <p:spPr>
          <a:xfrm>
            <a:off x="4758606" y="1876509"/>
            <a:ext cx="1408200" cy="73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49" name="Google Shape;171;p18"/>
          <p:cNvSpPr txBox="1"/>
          <p:nvPr/>
        </p:nvSpPr>
        <p:spPr>
          <a:xfrm>
            <a:off x="7268816" y="1105231"/>
            <a:ext cx="1716158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900" b="1" dirty="0" smtClean="0"/>
              <a:t>при выявлении ошибок или замечаний проект правового акта отклоняется и одновременно возвращается разработчику</a:t>
            </a:r>
          </a:p>
          <a:p>
            <a:r>
              <a:rPr lang="ru-RU" sz="900" b="1" dirty="0" smtClean="0"/>
              <a:t>5-30 минут</a:t>
            </a:r>
          </a:p>
        </p:txBody>
      </p:sp>
      <p:sp>
        <p:nvSpPr>
          <p:cNvPr id="50" name="Google Shape;172;p18"/>
          <p:cNvSpPr txBox="1"/>
          <p:nvPr/>
        </p:nvSpPr>
        <p:spPr>
          <a:xfrm>
            <a:off x="7533861" y="3539655"/>
            <a:ext cx="1106557" cy="65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1" name="Google Shape;155;p18"/>
          <p:cNvCxnSpPr/>
          <p:nvPr/>
        </p:nvCxnSpPr>
        <p:spPr>
          <a:xfrm>
            <a:off x="4393098" y="2234318"/>
            <a:ext cx="457199" cy="4638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" name="Google Shape;147;p18"/>
          <p:cNvSpPr/>
          <p:nvPr/>
        </p:nvSpPr>
        <p:spPr>
          <a:xfrm>
            <a:off x="4843671" y="2439725"/>
            <a:ext cx="1921565" cy="10800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000" b="1" dirty="0" smtClean="0"/>
              <a:t>если проект правового акта согласован, то  он становится доступным для согласования другими должностными лицами</a:t>
            </a:r>
          </a:p>
          <a:p>
            <a:r>
              <a:rPr lang="ru-RU" sz="1000" b="1" dirty="0" smtClean="0"/>
              <a:t>5-30 минут</a:t>
            </a:r>
            <a:endParaRPr lang="ru-RU" sz="1000" b="1" dirty="0"/>
          </a:p>
        </p:txBody>
      </p:sp>
      <p:cxnSp>
        <p:nvCxnSpPr>
          <p:cNvPr id="53" name="Google Shape;156;p18"/>
          <p:cNvCxnSpPr>
            <a:endCxn id="49" idx="1"/>
          </p:cNvCxnSpPr>
          <p:nvPr/>
        </p:nvCxnSpPr>
        <p:spPr>
          <a:xfrm flipV="1">
            <a:off x="6771863" y="1745312"/>
            <a:ext cx="496955" cy="11781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" name="Google Shape;156;p18"/>
          <p:cNvCxnSpPr/>
          <p:nvPr/>
        </p:nvCxnSpPr>
        <p:spPr>
          <a:xfrm flipV="1">
            <a:off x="6771863" y="2941983"/>
            <a:ext cx="471777" cy="132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" name="Google Shape;152;p18"/>
          <p:cNvSpPr/>
          <p:nvPr/>
        </p:nvSpPr>
        <p:spPr>
          <a:xfrm>
            <a:off x="7288695" y="3665552"/>
            <a:ext cx="1696278" cy="101776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000" b="1" dirty="0" smtClean="0"/>
              <a:t>проект правового акта согласован </a:t>
            </a:r>
          </a:p>
        </p:txBody>
      </p:sp>
      <p:cxnSp>
        <p:nvCxnSpPr>
          <p:cNvPr id="56" name="Google Shape;156;p18"/>
          <p:cNvCxnSpPr/>
          <p:nvPr/>
        </p:nvCxnSpPr>
        <p:spPr>
          <a:xfrm>
            <a:off x="6785114" y="2966498"/>
            <a:ext cx="523461" cy="88458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" name="Google Shape;148;p18"/>
          <p:cNvSpPr/>
          <p:nvPr/>
        </p:nvSpPr>
        <p:spPr>
          <a:xfrm>
            <a:off x="4856922" y="946205"/>
            <a:ext cx="1881809" cy="140738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900" b="1" dirty="0" smtClean="0"/>
              <a:t>при выявлении ошибок или несоответствия требованиям к оформлению документов проект правового акта отклоняется и возвращается разработчику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5-30 минут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/>
        </p:nvSpPr>
        <p:spPr>
          <a:xfrm>
            <a:off x="1174500" y="1287225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/>
              <a:t>                                        </a:t>
            </a:r>
            <a:endParaRPr sz="1900" dirty="0"/>
          </a:p>
        </p:txBody>
      </p:sp>
      <p:sp>
        <p:nvSpPr>
          <p:cNvPr id="185" name="Google Shape;185;p19"/>
          <p:cNvSpPr txBox="1"/>
          <p:nvPr/>
        </p:nvSpPr>
        <p:spPr>
          <a:xfrm>
            <a:off x="2677925" y="272510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3463050" y="2873025"/>
            <a:ext cx="22179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9"/>
          <p:cNvSpPr txBox="1"/>
          <p:nvPr/>
        </p:nvSpPr>
        <p:spPr>
          <a:xfrm>
            <a:off x="1097125" y="2937575"/>
            <a:ext cx="21354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9"/>
          <p:cNvSpPr txBox="1"/>
          <p:nvPr/>
        </p:nvSpPr>
        <p:spPr>
          <a:xfrm>
            <a:off x="5992875" y="2873026"/>
            <a:ext cx="1283414" cy="53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1319" y="315032"/>
          <a:ext cx="8937264" cy="4738240"/>
        </p:xfrm>
        <a:graphic>
          <a:graphicData uri="http://schemas.openxmlformats.org/drawingml/2006/table">
            <a:tbl>
              <a:tblPr/>
              <a:tblGrid>
                <a:gridCol w="1674243"/>
                <a:gridCol w="1203860"/>
                <a:gridCol w="1961255"/>
                <a:gridCol w="2079561"/>
                <a:gridCol w="698960"/>
                <a:gridCol w="1319385"/>
              </a:tblGrid>
              <a:tr h="2654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Причины проблемы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проблем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Предполагаемый 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 реализации мероприятия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Ответственные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1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Потеря времени из-за необходимости доставки проекта правового акта в Администрацию Беловского городского округа (управление делами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Удаленность специалистов территориально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Внести</a:t>
                      </a:r>
                      <a:r>
                        <a:rPr lang="ru-RU" sz="7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изменения и дополнения в Регламент работы Администрации Беловского городского округа.</a:t>
                      </a: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Внести дополнения в программе СЭД, дополнить</a:t>
                      </a:r>
                      <a:r>
                        <a:rPr lang="ru-RU" sz="7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функцией электронного согласования.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 правового акта размещается автором в системе электронного документооборота (СЭД).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2020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Управляющий делами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Начальник отдела  информационных технологий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Потеря времени на письменную регистрацию разработчиком правовых</a:t>
                      </a:r>
                      <a:r>
                        <a:rPr lang="ru-RU" sz="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ктов в журнале временной регистрации постановлений (распоряжений).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Регистрация вручную </a:t>
                      </a:r>
                      <a:r>
                        <a:rPr lang="ru-RU" sz="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журнал данных о проекте правового акта,  вход по одному человеку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 размещения и запуска автором  на согласование проекта правового акта в электронном виде, информация о проекте отображается в СЭД во вкладке «Согласование»  мгновенно.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Одновременно с запуском проекта правового акта.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01.01.2021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Разработчики проектов правовых  актов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Потеря времени на внесение </a:t>
                      </a: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специалистом управления делами в СЭД информации о проекте правового 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акта</a:t>
                      </a: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Регистрация</a:t>
                      </a:r>
                      <a:r>
                        <a:rPr lang="ru-RU" sz="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данных о проекте в СЭД вручную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 размещения и запуска автором  на согласование проекта правового акта, информация о проекте отображается в СЭД во вкладке «Согласование» мгновенно.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 освобожден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необходимости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внесения данных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проекте правового  акта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 СЭД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01.01.2021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 управления делами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4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специалистом</a:t>
                      </a:r>
                      <a:r>
                        <a:rPr lang="ru-RU" sz="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управления делами  папок </a:t>
                      </a: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передачи 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управляющему </a:t>
                      </a: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делами в 12:00 часов и 16:00 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часов  ежедневно</a:t>
                      </a: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График работы управляющей  делами, занятость 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правовых актов размещенные в электронном журнале согласования отображаются в СЭД во вкладке «Согласование» </a:t>
                      </a: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незамедлительно</a:t>
                      </a:r>
                      <a:r>
                        <a:rPr lang="ru-RU" sz="7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 запуска.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 управления делами освобожден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необходимости  передачи проектов правовых актов на согласование управляющему делами.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01.01.2021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 управления делами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0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специалистом управления делами папок </a:t>
                      </a: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проектов правовых актов после согласования управляющим делами 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заместителей Главы 2-3 </a:t>
                      </a:r>
                      <a:r>
                        <a:rPr lang="ru-RU" sz="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раза в день 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связи   с возможностью  согласования поочерёдно.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Загруженность заместителей Главы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Документы, требующие согласования, отображаются в журнале «Согласование» у должностных лиц, указанных в листе согласования после нажатия кнопки  «Отправить на согласование» </a:t>
                      </a:r>
                      <a:r>
                        <a:rPr lang="ru-RU" sz="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после согласования управляющим делами.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 управления делами освобожден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необходимости  передачи проектов правовых актов на согласование заместителями  Главы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01.01.2021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Заместители Главы БГО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64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разработчика отсутствует информация на каком этапе согласования находится проект правового акта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 управления делами вручную вносит информацию о движении проекта в СЭД, данная информация</a:t>
                      </a:r>
                      <a:r>
                        <a:rPr lang="ru-RU" sz="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не доступна разработчику</a:t>
                      </a: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Движение проекта правового акта доступно всем участникам процесса согласования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 вопросов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какой стадии согласования находится проект правового акта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01.01.2021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участники процесса согласования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наличии ошибок либо замечаний проект правового акта возвращается специалисту управления делами, после отметки в СЭД кладется в ячейку  разработчика, что влечет потерю времени на повторное согласование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Ошибки, замечания  выявленные</a:t>
                      </a:r>
                      <a:r>
                        <a:rPr lang="ru-RU" sz="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заместителями</a:t>
                      </a:r>
                      <a:r>
                        <a:rPr lang="ru-RU" sz="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Главы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возврате документа автору необходимо исправить указанные недочеты и вновь прикрепить исправленный документ в созданную первоначально карточку и запустить </a:t>
                      </a: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вновь на согласование</a:t>
                      </a:r>
                      <a:r>
                        <a:rPr lang="ru-RU" sz="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списку.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Однократная регистрация документа, время </a:t>
                      </a: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зависит от разработчика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01.01.2021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Разработчики проектов правовых  актов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направлении проекта правового акта к проекту прикладывается несколько копий правового</a:t>
                      </a:r>
                      <a:r>
                        <a:rPr lang="ru-RU" sz="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акта, в случае выявления ошибок либо замечаний копии заново распечатывают, что приводит к необоснованным затратам бумаги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Ошибки, несоответствие требованиям к оформлению </a:t>
                      </a:r>
                      <a:r>
                        <a:rPr lang="ru-RU" sz="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правового акта</a:t>
                      </a:r>
                      <a:endParaRPr lang="ru-RU" sz="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Электронное согласование  предполагает </a:t>
                      </a:r>
                      <a:r>
                        <a:rPr lang="ru-RU" sz="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отсутствие  необоснованных затрат   бумаги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Бумага используется только при распечатывании согласованного всеми проекта правового акта  всего один раз для подписания Главой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01.01.2021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управления делами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709373" y="-173565"/>
            <a:ext cx="93012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7442" y="1"/>
            <a:ext cx="3848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 по решению проблемы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397" y="628154"/>
            <a:ext cx="8181892" cy="4015409"/>
          </a:xfrm>
        </p:spPr>
        <p:txBody>
          <a:bodyPr/>
          <a:lstStyle/>
          <a:p>
            <a:pPr algn="l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Сокращение времени согласования с 5 дней до нескольких часов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возможности электронного согласования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Однократная регистрация документа, позволяющая однозначно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идентифицировать документ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Возможность параллельного выполнения операций, делающая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возможным сократить время движения документа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Непрерывность движения документа, позволяющая определить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ответственного за согласование документа в каждый момент времени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Снижение финансовых затрат на документооборот и делопроизводство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1985" y="206734"/>
            <a:ext cx="3427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95" y="4412975"/>
            <a:ext cx="3570136" cy="54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месяц затраты на бумагу разработчиком  (при согласовании на бумажном носителе) 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771 руб.90 коп.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4637" y="4420926"/>
            <a:ext cx="3880236" cy="54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месяц затраты на бумагу разработчиком  (при  электронном согласовании )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руб.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709531" y="4015408"/>
            <a:ext cx="512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2452" y="3943848"/>
            <a:ext cx="6679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БЫЛО           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266123" y="4198289"/>
            <a:ext cx="795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696324" y="4207565"/>
            <a:ext cx="795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1453</Words>
  <Application>Microsoft Office PowerPoint</Application>
  <PresentationFormat>Экран (16:9)</PresentationFormat>
  <Paragraphs>287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Карта целевого состояния</vt:lpstr>
      <vt:lpstr>Слайд 8</vt:lpstr>
      <vt:lpstr>* Сокращение времени согласования с 5 дней до нескольких часов    * Внедрение возможности электронного согласования   * Однократная регистрация документа, позволяющая однозначно    идентифицировать документ * Возможность параллельного выполнения операций, делающая    возможным сократить время движения документа * Непрерывность движения документа, позволяющая определить    ответственного за согласование документа в каждый момент времени * Снижение финансовых затрат на документооборот и делопроизводство  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работы и сокращение сроков согласования правовых актов Администрации Беловского городского округа</dc:title>
  <dc:creator>ak2</dc:creator>
  <cp:lastModifiedBy>ue66-1</cp:lastModifiedBy>
  <cp:revision>119</cp:revision>
  <dcterms:modified xsi:type="dcterms:W3CDTF">2021-05-26T08:54:10Z</dcterms:modified>
</cp:coreProperties>
</file>