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78" r:id="rId5"/>
    <p:sldId id="263" r:id="rId6"/>
    <p:sldId id="281" r:id="rId7"/>
    <p:sldId id="279" r:id="rId8"/>
    <p:sldId id="282" r:id="rId9"/>
    <p:sldId id="284" r:id="rId10"/>
    <p:sldId id="280" r:id="rId11"/>
    <p:sldId id="283" r:id="rId12"/>
    <p:sldId id="277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006699"/>
    <a:srgbClr val="009999"/>
    <a:srgbClr val="000066"/>
    <a:srgbClr val="003366"/>
    <a:srgbClr val="327FBE"/>
    <a:srgbClr val="E5F6FB"/>
    <a:srgbClr val="AFF7FF"/>
    <a:srgbClr val="D1FBFF"/>
    <a:srgbClr val="C7CD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01" autoAdjust="0"/>
    <p:restoredTop sz="99645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849121517714996E-2"/>
          <c:y val="0.17499370800961406"/>
          <c:w val="0.93830175696457085"/>
          <c:h val="0.631117653594045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99-4F69-A223-1541608F1BA3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1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минуты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99-4F69-A223-1541608F1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99-4F69-A223-1541608F1BA3}"/>
            </c:ext>
          </c:extLst>
        </c:ser>
        <c:dLbls>
          <c:showVal val="1"/>
        </c:dLbls>
        <c:gapWidth val="219"/>
        <c:overlap val="-27"/>
        <c:axId val="124851712"/>
        <c:axId val="124853248"/>
      </c:barChart>
      <c:catAx>
        <c:axId val="124851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53248"/>
        <c:crosses val="autoZero"/>
        <c:auto val="1"/>
        <c:lblAlgn val="ctr"/>
        <c:lblOffset val="100"/>
      </c:catAx>
      <c:valAx>
        <c:axId val="124853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5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25400">
      <a:solidFill>
        <a:schemeClr val="accent6"/>
      </a:solidFill>
    </a:ln>
    <a:effectLst/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8BDC6-D11E-42E6-8E6B-97B404EA3DC2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535D51B0-FBD2-4987-A99C-3B9047A606C5}">
      <dgm:prSet phldrT="[Текст]"/>
      <dgm:spPr>
        <a:solidFill>
          <a:srgbClr val="3366CC"/>
        </a:solidFill>
      </dgm:spPr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A8860461-8157-4423-A0DA-5627B819A120}" type="parTrans" cxnId="{62DD55DC-8037-4262-B09E-2943EB2C9DF8}">
      <dgm:prSet/>
      <dgm:spPr/>
      <dgm:t>
        <a:bodyPr/>
        <a:lstStyle/>
        <a:p>
          <a:endParaRPr lang="ru-RU"/>
        </a:p>
      </dgm:t>
    </dgm:pt>
    <dgm:pt modelId="{1525F808-2DFB-4C98-8092-6A2E9254B339}" type="sibTrans" cxnId="{62DD55DC-8037-4262-B09E-2943EB2C9DF8}">
      <dgm:prSet/>
      <dgm:spPr/>
      <dgm:t>
        <a:bodyPr/>
        <a:lstStyle/>
        <a:p>
          <a:endParaRPr lang="ru-RU"/>
        </a:p>
      </dgm:t>
    </dgm:pt>
    <dgm:pt modelId="{3CBD206E-E1E3-40CA-BA44-CF99249792E0}">
      <dgm:prSet phldrT="[Текст]" custT="1"/>
      <dgm:spPr>
        <a:solidFill>
          <a:srgbClr val="006699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Региональный уровень</a:t>
          </a:r>
          <a:endParaRPr lang="ru-RU" sz="1800" dirty="0">
            <a:solidFill>
              <a:schemeClr val="bg1"/>
            </a:solidFill>
          </a:endParaRPr>
        </a:p>
      </dgm:t>
    </dgm:pt>
    <dgm:pt modelId="{5ADEC9BA-B8FE-4487-80AA-6CFA51D51925}" type="parTrans" cxnId="{476381D3-1F01-4A24-8F9D-A0B4AE464C7B}">
      <dgm:prSet/>
      <dgm:spPr/>
      <dgm:t>
        <a:bodyPr/>
        <a:lstStyle/>
        <a:p>
          <a:endParaRPr lang="ru-RU"/>
        </a:p>
      </dgm:t>
    </dgm:pt>
    <dgm:pt modelId="{FD3B4079-EC96-45C8-8C13-28E81913FA82}" type="sibTrans" cxnId="{476381D3-1F01-4A24-8F9D-A0B4AE464C7B}">
      <dgm:prSet/>
      <dgm:spPr/>
      <dgm:t>
        <a:bodyPr/>
        <a:lstStyle/>
        <a:p>
          <a:endParaRPr lang="ru-RU"/>
        </a:p>
      </dgm:t>
    </dgm:pt>
    <dgm:pt modelId="{4D918BCB-960B-438C-9CF8-7F57846B24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Уровень ОУ******</a:t>
          </a:r>
          <a:endParaRPr lang="ru-RU" sz="2400" b="1" dirty="0">
            <a:solidFill>
              <a:schemeClr val="bg1"/>
            </a:solidFill>
          </a:endParaRPr>
        </a:p>
      </dgm:t>
    </dgm:pt>
    <dgm:pt modelId="{1E920108-C8CD-404B-9696-3350959E8267}" type="parTrans" cxnId="{3197B84A-2D53-49B1-AA0F-448AC59BB679}">
      <dgm:prSet/>
      <dgm:spPr/>
      <dgm:t>
        <a:bodyPr/>
        <a:lstStyle/>
        <a:p>
          <a:endParaRPr lang="ru-RU"/>
        </a:p>
      </dgm:t>
    </dgm:pt>
    <dgm:pt modelId="{482EC434-61B7-4283-8600-6C7794311DA5}" type="sibTrans" cxnId="{3197B84A-2D53-49B1-AA0F-448AC59BB679}">
      <dgm:prSet/>
      <dgm:spPr/>
      <dgm:t>
        <a:bodyPr/>
        <a:lstStyle/>
        <a:p>
          <a:endParaRPr lang="ru-RU"/>
        </a:p>
      </dgm:t>
    </dgm:pt>
    <dgm:pt modelId="{13692F5E-9EF4-4A1F-9948-E7475D134346}" type="pres">
      <dgm:prSet presAssocID="{49E8BDC6-D11E-42E6-8E6B-97B404EA3DC2}" presName="Name0" presStyleCnt="0">
        <dgm:presLayoutVars>
          <dgm:dir/>
          <dgm:animLvl val="lvl"/>
          <dgm:resizeHandles val="exact"/>
        </dgm:presLayoutVars>
      </dgm:prSet>
      <dgm:spPr/>
    </dgm:pt>
    <dgm:pt modelId="{AB4D36A5-3227-4C24-AD37-82B4FB5B0FA9}" type="pres">
      <dgm:prSet presAssocID="{535D51B0-FBD2-4987-A99C-3B9047A606C5}" presName="Name8" presStyleCnt="0"/>
      <dgm:spPr/>
    </dgm:pt>
    <dgm:pt modelId="{C5C8896C-6165-45DA-A9DA-5DC20831A45E}" type="pres">
      <dgm:prSet presAssocID="{535D51B0-FBD2-4987-A99C-3B9047A606C5}" presName="level" presStyleLbl="node1" presStyleIdx="0" presStyleCnt="3" custScaleX="110512" custScaleY="36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A9CE-BB17-4D01-8308-B40FAF02389D}" type="pres">
      <dgm:prSet presAssocID="{535D51B0-FBD2-4987-A99C-3B9047A606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46E82-5722-47A7-97C5-26FB113241AC}" type="pres">
      <dgm:prSet presAssocID="{3CBD206E-E1E3-40CA-BA44-CF99249792E0}" presName="Name8" presStyleCnt="0"/>
      <dgm:spPr/>
    </dgm:pt>
    <dgm:pt modelId="{47DAB686-4753-4183-998E-5E5C3BA37CEB}" type="pres">
      <dgm:prSet presAssocID="{3CBD206E-E1E3-40CA-BA44-CF99249792E0}" presName="level" presStyleLbl="node1" presStyleIdx="1" presStyleCnt="3" custScaleX="103699" custScaleY="44061" custLinFactNeighborX="535" custLinFactNeighborY="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9AF9C-E1C5-4CCB-8197-B838B5C37818}" type="pres">
      <dgm:prSet presAssocID="{3CBD206E-E1E3-40CA-BA44-CF99249792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EF4CD-8B62-4DBF-A9BD-FD0527599209}" type="pres">
      <dgm:prSet presAssocID="{4D918BCB-960B-438C-9CF8-7F57846B24BA}" presName="Name8" presStyleCnt="0"/>
      <dgm:spPr/>
    </dgm:pt>
    <dgm:pt modelId="{2CBE002B-619C-47B9-A79B-19257E22A365}" type="pres">
      <dgm:prSet presAssocID="{4D918BCB-960B-438C-9CF8-7F57846B24BA}" presName="level" presStyleLbl="node1" presStyleIdx="2" presStyleCnt="3" custLinFactNeighborX="157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12516-7CA3-47F3-AA6B-27EA72592AA0}" type="pres">
      <dgm:prSet presAssocID="{4D918BCB-960B-438C-9CF8-7F57846B24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AE433-2E68-4664-9AD3-79B050EC6A9A}" type="presOf" srcId="{535D51B0-FBD2-4987-A99C-3B9047A606C5}" destId="{C5C8896C-6165-45DA-A9DA-5DC20831A45E}" srcOrd="0" destOrd="0" presId="urn:microsoft.com/office/officeart/2005/8/layout/pyramid1"/>
    <dgm:cxn modelId="{476381D3-1F01-4A24-8F9D-A0B4AE464C7B}" srcId="{49E8BDC6-D11E-42E6-8E6B-97B404EA3DC2}" destId="{3CBD206E-E1E3-40CA-BA44-CF99249792E0}" srcOrd="1" destOrd="0" parTransId="{5ADEC9BA-B8FE-4487-80AA-6CFA51D51925}" sibTransId="{FD3B4079-EC96-45C8-8C13-28E81913FA82}"/>
    <dgm:cxn modelId="{F327C27A-B7C4-4D59-8665-F265934D4D27}" type="presOf" srcId="{4D918BCB-960B-438C-9CF8-7F57846B24BA}" destId="{82712516-7CA3-47F3-AA6B-27EA72592AA0}" srcOrd="1" destOrd="0" presId="urn:microsoft.com/office/officeart/2005/8/layout/pyramid1"/>
    <dgm:cxn modelId="{04721A0A-3E83-4A6F-BD20-553028BC7336}" type="presOf" srcId="{3CBD206E-E1E3-40CA-BA44-CF99249792E0}" destId="{1DD9AF9C-E1C5-4CCB-8197-B838B5C37818}" srcOrd="1" destOrd="0" presId="urn:microsoft.com/office/officeart/2005/8/layout/pyramid1"/>
    <dgm:cxn modelId="{62DD55DC-8037-4262-B09E-2943EB2C9DF8}" srcId="{49E8BDC6-D11E-42E6-8E6B-97B404EA3DC2}" destId="{535D51B0-FBD2-4987-A99C-3B9047A606C5}" srcOrd="0" destOrd="0" parTransId="{A8860461-8157-4423-A0DA-5627B819A120}" sibTransId="{1525F808-2DFB-4C98-8092-6A2E9254B339}"/>
    <dgm:cxn modelId="{CE411594-4234-4EA5-8707-666D5BBEA3C7}" type="presOf" srcId="{4D918BCB-960B-438C-9CF8-7F57846B24BA}" destId="{2CBE002B-619C-47B9-A79B-19257E22A365}" srcOrd="0" destOrd="0" presId="urn:microsoft.com/office/officeart/2005/8/layout/pyramid1"/>
    <dgm:cxn modelId="{2E3607D9-29B4-474C-A317-407BD2FF71AC}" type="presOf" srcId="{49E8BDC6-D11E-42E6-8E6B-97B404EA3DC2}" destId="{13692F5E-9EF4-4A1F-9948-E7475D134346}" srcOrd="0" destOrd="0" presId="urn:microsoft.com/office/officeart/2005/8/layout/pyramid1"/>
    <dgm:cxn modelId="{30F3C5EE-C790-4126-AA55-4AAD46BB3465}" type="presOf" srcId="{3CBD206E-E1E3-40CA-BA44-CF99249792E0}" destId="{47DAB686-4753-4183-998E-5E5C3BA37CEB}" srcOrd="0" destOrd="0" presId="urn:microsoft.com/office/officeart/2005/8/layout/pyramid1"/>
    <dgm:cxn modelId="{D5AC53AF-ABD2-4A5A-BDF9-C0F2EF95BA51}" type="presOf" srcId="{535D51B0-FBD2-4987-A99C-3B9047A606C5}" destId="{D8ABA9CE-BB17-4D01-8308-B40FAF02389D}" srcOrd="1" destOrd="0" presId="urn:microsoft.com/office/officeart/2005/8/layout/pyramid1"/>
    <dgm:cxn modelId="{3197B84A-2D53-49B1-AA0F-448AC59BB679}" srcId="{49E8BDC6-D11E-42E6-8E6B-97B404EA3DC2}" destId="{4D918BCB-960B-438C-9CF8-7F57846B24BA}" srcOrd="2" destOrd="0" parTransId="{1E920108-C8CD-404B-9696-3350959E8267}" sibTransId="{482EC434-61B7-4283-8600-6C7794311DA5}"/>
    <dgm:cxn modelId="{99BCC8D1-323E-47AF-98F9-D28CC60DDB7F}" type="presParOf" srcId="{13692F5E-9EF4-4A1F-9948-E7475D134346}" destId="{AB4D36A5-3227-4C24-AD37-82B4FB5B0FA9}" srcOrd="0" destOrd="0" presId="urn:microsoft.com/office/officeart/2005/8/layout/pyramid1"/>
    <dgm:cxn modelId="{65B6C025-ACD7-47F4-8E01-673C03C47115}" type="presParOf" srcId="{AB4D36A5-3227-4C24-AD37-82B4FB5B0FA9}" destId="{C5C8896C-6165-45DA-A9DA-5DC20831A45E}" srcOrd="0" destOrd="0" presId="urn:microsoft.com/office/officeart/2005/8/layout/pyramid1"/>
    <dgm:cxn modelId="{BD05A089-1409-41DA-8D16-650F24DE6339}" type="presParOf" srcId="{AB4D36A5-3227-4C24-AD37-82B4FB5B0FA9}" destId="{D8ABA9CE-BB17-4D01-8308-B40FAF02389D}" srcOrd="1" destOrd="0" presId="urn:microsoft.com/office/officeart/2005/8/layout/pyramid1"/>
    <dgm:cxn modelId="{8A97F040-D13E-486A-A06F-F05CABDCD9B9}" type="presParOf" srcId="{13692F5E-9EF4-4A1F-9948-E7475D134346}" destId="{51146E82-5722-47A7-97C5-26FB113241AC}" srcOrd="1" destOrd="0" presId="urn:microsoft.com/office/officeart/2005/8/layout/pyramid1"/>
    <dgm:cxn modelId="{E77890A7-CEDD-46DC-A7BE-8E4C6E31CE10}" type="presParOf" srcId="{51146E82-5722-47A7-97C5-26FB113241AC}" destId="{47DAB686-4753-4183-998E-5E5C3BA37CEB}" srcOrd="0" destOrd="0" presId="urn:microsoft.com/office/officeart/2005/8/layout/pyramid1"/>
    <dgm:cxn modelId="{C0E663D3-A351-4F6D-9AAF-57B936F5B19F}" type="presParOf" srcId="{51146E82-5722-47A7-97C5-26FB113241AC}" destId="{1DD9AF9C-E1C5-4CCB-8197-B838B5C37818}" srcOrd="1" destOrd="0" presId="urn:microsoft.com/office/officeart/2005/8/layout/pyramid1"/>
    <dgm:cxn modelId="{195415F0-6FE9-4DE1-9FE6-D8D23517C6AA}" type="presParOf" srcId="{13692F5E-9EF4-4A1F-9948-E7475D134346}" destId="{CCFEF4CD-8B62-4DBF-A9BD-FD0527599209}" srcOrd="2" destOrd="0" presId="urn:microsoft.com/office/officeart/2005/8/layout/pyramid1"/>
    <dgm:cxn modelId="{DD32E709-BD54-43CD-A394-1692EA36875A}" type="presParOf" srcId="{CCFEF4CD-8B62-4DBF-A9BD-FD0527599209}" destId="{2CBE002B-619C-47B9-A79B-19257E22A365}" srcOrd="0" destOrd="0" presId="urn:microsoft.com/office/officeart/2005/8/layout/pyramid1"/>
    <dgm:cxn modelId="{A6BBE205-E6EF-4CB0-BC9E-1D558875D702}" type="presParOf" srcId="{CCFEF4CD-8B62-4DBF-A9BD-FD0527599209}" destId="{82712516-7CA3-47F3-AA6B-27EA72592AA0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8896C-6165-45DA-A9DA-5DC20831A45E}">
      <dsp:nvSpPr>
        <dsp:cNvPr id="0" name=""/>
        <dsp:cNvSpPr/>
      </dsp:nvSpPr>
      <dsp:spPr>
        <a:xfrm>
          <a:off x="2233157" y="0"/>
          <a:ext cx="1301638" cy="911657"/>
        </a:xfrm>
        <a:prstGeom prst="trapezoid">
          <a:avLst>
            <a:gd name="adj" fmla="val 64598"/>
          </a:avLst>
        </a:prstGeom>
        <a:solidFill>
          <a:srgbClr val="33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уровень</a:t>
          </a:r>
          <a:endParaRPr lang="ru-RU" sz="1500" kern="1200" dirty="0"/>
        </a:p>
      </dsp:txBody>
      <dsp:txXfrm>
        <a:off x="2233157" y="0"/>
        <a:ext cx="1301638" cy="911657"/>
      </dsp:txXfrm>
    </dsp:sp>
    <dsp:sp modelId="{47DAB686-4753-4183-998E-5E5C3BA37CEB}">
      <dsp:nvSpPr>
        <dsp:cNvPr id="0" name=""/>
        <dsp:cNvSpPr/>
      </dsp:nvSpPr>
      <dsp:spPr>
        <a:xfrm>
          <a:off x="1559183" y="971659"/>
          <a:ext cx="2677211" cy="1086634"/>
        </a:xfrm>
        <a:prstGeom prst="trapezoid">
          <a:avLst>
            <a:gd name="adj" fmla="val 64598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Региональный уровень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027695" y="971659"/>
        <a:ext cx="1740187" cy="1086634"/>
      </dsp:txXfrm>
    </dsp:sp>
    <dsp:sp modelId="{2CBE002B-619C-47B9-A79B-19257E22A365}">
      <dsp:nvSpPr>
        <dsp:cNvPr id="0" name=""/>
        <dsp:cNvSpPr/>
      </dsp:nvSpPr>
      <dsp:spPr>
        <a:xfrm>
          <a:off x="0" y="1998291"/>
          <a:ext cx="5767954" cy="2466204"/>
        </a:xfrm>
        <a:prstGeom prst="trapezoid">
          <a:avLst>
            <a:gd name="adj" fmla="val 64598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Уровень ОУ******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009391" y="1998291"/>
        <a:ext cx="3749170" cy="2466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66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2585323"/>
          </a:xfrm>
        </p:spPr>
        <p:txBody>
          <a:bodyPr/>
          <a:lstStyle/>
          <a:p>
            <a:r>
              <a:rPr sz="5400" dirty="0" smtClean="0"/>
              <a:t>Оптимизация работы педагога с классным журналом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3528" y="5085184"/>
            <a:ext cx="432048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МБОУ СОШ № </a:t>
            </a:r>
            <a:r>
              <a:rPr lang="ru-RU" dirty="0"/>
              <a:t>19 </a:t>
            </a:r>
            <a:r>
              <a:rPr lang="ru-RU" dirty="0" smtClean="0"/>
              <a:t>г. Белово</a:t>
            </a:r>
            <a:endParaRPr lang="ru-RU" dirty="0"/>
          </a:p>
        </p:txBody>
      </p:sp>
      <p:pic>
        <p:nvPicPr>
          <p:cNvPr id="1026" name="Picture 2" descr="https://www.belovo42.ru/media/texteditor/2020/08/21/image-20200821104144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92668" y="188640"/>
            <a:ext cx="521655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print"/>
          <a:srcRect l="5612" t="15109" r="47728" b="7640"/>
          <a:stretch/>
        </p:blipFill>
        <p:spPr bwMode="auto">
          <a:xfrm>
            <a:off x="6516216" y="4490686"/>
            <a:ext cx="2468624" cy="2202122"/>
          </a:xfrm>
          <a:prstGeom prst="rect">
            <a:avLst/>
          </a:prstGeom>
          <a:solidFill>
            <a:srgbClr val="3366CC"/>
          </a:solidFill>
          <a:ln w="25400">
            <a:solidFill>
              <a:srgbClr val="000066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" y="825353"/>
            <a:ext cx="463282" cy="901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626" y="170669"/>
            <a:ext cx="8182424" cy="9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Визуализация результатов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 Bold" panose="020B0902020204020203" pitchFamily="34" charset="-52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78" b="0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 Bold" panose="020B0902020204020203" pitchFamily="34" charset="-52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634026" y="728448"/>
            <a:ext cx="1540702" cy="296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"/>
                <a:ea typeface="+mn-ea"/>
                <a:cs typeface="+mn-cs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5626868" y="728447"/>
            <a:ext cx="1778696" cy="296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"/>
                <a:ea typeface="+mn-ea"/>
                <a:cs typeface="+mn-cs"/>
              </a:rPr>
              <a:t>«Стало»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420888"/>
            <a:ext cx="2910272" cy="3024336"/>
          </a:xfrm>
          <a:prstGeom prst="rect">
            <a:avLst/>
          </a:prstGeom>
          <a:solidFill>
            <a:srgbClr val="3366CC"/>
          </a:solidFill>
          <a:ln w="25400">
            <a:solidFill>
              <a:srgbClr val="000066"/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34473" t="17674" r="36666" b="17617"/>
          <a:stretch/>
        </p:blipFill>
        <p:spPr bwMode="auto">
          <a:xfrm>
            <a:off x="1457597" y="2762523"/>
            <a:ext cx="2988370" cy="3905888"/>
          </a:xfrm>
          <a:prstGeom prst="rect">
            <a:avLst/>
          </a:prstGeom>
          <a:ln w="25400">
            <a:solidFill>
              <a:schemeClr val="accent6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36397" t="15964" r="37787" b="18758"/>
          <a:stretch/>
        </p:blipFill>
        <p:spPr bwMode="auto">
          <a:xfrm>
            <a:off x="242190" y="1201812"/>
            <a:ext cx="2745634" cy="3955380"/>
          </a:xfrm>
          <a:prstGeom prst="rect">
            <a:avLst/>
          </a:prstGeom>
          <a:ln w="25400">
            <a:solidFill>
              <a:schemeClr val="accent6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497" y="1201813"/>
            <a:ext cx="2460297" cy="2890848"/>
          </a:xfrm>
          <a:prstGeom prst="rect">
            <a:avLst/>
          </a:prstGeom>
          <a:solidFill>
            <a:srgbClr val="3366CC"/>
          </a:solidFill>
          <a:ln w="25400">
            <a:solidFill>
              <a:srgbClr val="00006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9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571480"/>
            <a:ext cx="716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3B4555"/>
                </a:solidFill>
                <a:latin typeface="Futura PT Light" panose="020B0402020204020303" pitchFamily="34" charset="0"/>
              </a:rPr>
              <a:t>Спасибо за внимание!</a:t>
            </a:r>
            <a:endParaRPr lang="ru-RU" sz="36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6" name="Рисунок 5" descr="IMG_20201026_124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3952"/>
            <a:ext cx="3268289" cy="4357718"/>
          </a:xfrm>
          <a:prstGeom prst="rect">
            <a:avLst/>
          </a:prstGeom>
          <a:ln w="28575">
            <a:solidFill>
              <a:srgbClr val="003366"/>
            </a:solidFill>
          </a:ln>
        </p:spPr>
      </p:pic>
      <p:pic>
        <p:nvPicPr>
          <p:cNvPr id="8" name="Рисунок 7" descr="IMG_20201026_125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09672"/>
            <a:ext cx="3338588" cy="4381531"/>
          </a:xfrm>
          <a:prstGeom prst="rect">
            <a:avLst/>
          </a:prstGeom>
          <a:ln w="28575">
            <a:solidFill>
              <a:srgbClr val="003366"/>
            </a:solidFill>
          </a:ln>
        </p:spPr>
      </p:pic>
      <p:pic>
        <p:nvPicPr>
          <p:cNvPr id="7" name="Рисунок 6" descr="IMG_20201026_114215.jpg"/>
          <p:cNvPicPr>
            <a:picLocks noChangeAspect="1"/>
          </p:cNvPicPr>
          <p:nvPr/>
        </p:nvPicPr>
        <p:blipFill>
          <a:blip r:embed="rId4" cstate="print"/>
          <a:srcRect b="12500"/>
          <a:stretch>
            <a:fillRect/>
          </a:stretch>
        </p:blipFill>
        <p:spPr>
          <a:xfrm>
            <a:off x="3428992" y="3500438"/>
            <a:ext cx="2571768" cy="30003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807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19" y="2075293"/>
            <a:ext cx="7174361" cy="923330"/>
          </a:xfrm>
        </p:spPr>
        <p:txBody>
          <a:bodyPr/>
          <a:lstStyle/>
          <a:p>
            <a:r>
              <a:rPr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19" y="5085184"/>
            <a:ext cx="43204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МБОУ СОШ № </a:t>
            </a:r>
            <a:r>
              <a:rPr lang="ru-RU" dirty="0"/>
              <a:t>19 города Белово»</a:t>
            </a:r>
          </a:p>
        </p:txBody>
      </p:sp>
      <p:pic>
        <p:nvPicPr>
          <p:cNvPr id="1026" name="Picture 2" descr="https://www.belovo42.ru/media/texteditor/2020/08/21/image-20200821104144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91639" y="188640"/>
            <a:ext cx="480202" cy="795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80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45196"/>
            <a:ext cx="6786610" cy="1211596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sz="2400" dirty="0" smtClean="0"/>
              <a:t>«Оптимизация работы педагога с классным журналом»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33" t="2750" r="5480"/>
          <a:stretch/>
        </p:blipFill>
        <p:spPr>
          <a:xfrm rot="16200000">
            <a:off x="1889892" y="-288604"/>
            <a:ext cx="5445224" cy="8847984"/>
          </a:xfrm>
          <a:prstGeom prst="rect">
            <a:avLst/>
          </a:prstGeom>
          <a:ln>
            <a:solidFill>
              <a:srgbClr val="00336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734" y="548680"/>
            <a:ext cx="7835029" cy="936104"/>
          </a:xfrm>
        </p:spPr>
        <p:txBody>
          <a:bodyPr/>
          <a:lstStyle/>
          <a:p>
            <a:r>
              <a:rPr lang="ru-RU" sz="2400" dirty="0" smtClean="0"/>
              <a:t>Карта текущего состояния </a:t>
            </a:r>
            <a:r>
              <a:rPr lang="ru-RU" sz="2400" dirty="0"/>
              <a:t>процесса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оптимизации </a:t>
            </a:r>
            <a:r>
              <a:rPr lang="ru-RU" sz="2400" dirty="0"/>
              <a:t>работы педагога с классным журналом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карта текущего состояния 0212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53489"/>
            <a:ext cx="9002577" cy="4583823"/>
          </a:xfrm>
          <a:prstGeom prst="rect">
            <a:avLst/>
          </a:prstGeom>
          <a:ln>
            <a:solidFill>
              <a:srgbClr val="00336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62" y="581779"/>
            <a:ext cx="7919990" cy="830997"/>
          </a:xfrm>
        </p:spPr>
        <p:txBody>
          <a:bodyPr/>
          <a:lstStyle/>
          <a:p>
            <a:r>
              <a:rPr lang="ru-RU" sz="2400" dirty="0" smtClean="0"/>
              <a:t>Пирамида проблем </a:t>
            </a:r>
            <a:br>
              <a:rPr lang="ru-RU" sz="2400" dirty="0" smtClean="0"/>
            </a:br>
            <a:r>
              <a:rPr lang="ru-RU" sz="2400" dirty="0" smtClean="0"/>
              <a:t>оптимизации работы  педагога с классным журналом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523378219"/>
              </p:ext>
            </p:extLst>
          </p:nvPr>
        </p:nvGraphicFramePr>
        <p:xfrm>
          <a:off x="28182" y="1988840"/>
          <a:ext cx="576795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16016" y="2492896"/>
            <a:ext cx="4176464" cy="4204549"/>
          </a:xfrm>
          <a:prstGeom prst="rect">
            <a:avLst/>
          </a:prstGeom>
          <a:solidFill>
            <a:schemeClr val="bg1"/>
          </a:solidFill>
          <a:ln w="381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Невозможность одновременной работы с журналом разных учителей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родителей нет возможности получать своевременно достоверную информацию об успеваемости ребенка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Ошибки, описки учителя при заполнении бумажного классного журнала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Удаленность учебных кабинетов от методкабинета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ребенка нет шансов исправить отметку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270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Дублирование отметок в дневник учащегося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выявлено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выявлено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2714612" y="4500570"/>
            <a:ext cx="192882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062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912" y="764704"/>
            <a:ext cx="7750070" cy="830997"/>
          </a:xfrm>
        </p:spPr>
        <p:txBody>
          <a:bodyPr/>
          <a:lstStyle/>
          <a:p>
            <a:r>
              <a:rPr lang="ru-RU" sz="2400" dirty="0" smtClean="0"/>
              <a:t>Карта целевого состояния </a:t>
            </a:r>
            <a:r>
              <a:rPr lang="ru-RU" sz="2400" dirty="0"/>
              <a:t>процесса</a:t>
            </a:r>
            <a:br>
              <a:rPr lang="ru-RU" sz="2400" dirty="0"/>
            </a:br>
            <a:r>
              <a:rPr lang="ru-RU" sz="2400" dirty="0"/>
              <a:t>оптимизации работы педагога с классным журналом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56130"/>
            <a:ext cx="8986129" cy="2155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67429" cy="707886"/>
          </a:xfrm>
        </p:spPr>
        <p:txBody>
          <a:bodyPr/>
          <a:lstStyle/>
          <a:p>
            <a:r>
              <a:rPr sz="2000" dirty="0" smtClean="0"/>
              <a:t>План мероприятий по реализации </a:t>
            </a:r>
            <a:r>
              <a:rPr lang="en-US" sz="2000" dirty="0" smtClean="0"/>
              <a:t>Lean</a:t>
            </a:r>
            <a:r>
              <a:rPr sz="2000" dirty="0" smtClean="0"/>
              <a:t>-проекта </a:t>
            </a:r>
            <a:br>
              <a:rPr sz="2000" dirty="0" smtClean="0"/>
            </a:br>
            <a:r>
              <a:rPr sz="2000" dirty="0" smtClean="0"/>
              <a:t>"</a:t>
            </a:r>
            <a:r>
              <a:rPr lang="ru-RU" sz="2000" dirty="0" smtClean="0"/>
              <a:t>Оптимизация работы педагога с классным журналом»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7096134"/>
              </p:ext>
            </p:extLst>
          </p:nvPr>
        </p:nvGraphicFramePr>
        <p:xfrm>
          <a:off x="107504" y="1050253"/>
          <a:ext cx="8928991" cy="56911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1124670835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115102021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047531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655884583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1222737830"/>
                    </a:ext>
                  </a:extLst>
                </a:gridCol>
              </a:tblGrid>
              <a:tr h="37412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Проблема ОУ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Причина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Мероприятие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Ответственные</a:t>
                      </a:r>
                      <a:r>
                        <a:rPr lang="ru-RU" sz="1000" b="1" baseline="0" dirty="0" smtClean="0"/>
                        <a:t> лица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Сроки реализации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1104237"/>
                  </a:ext>
                </a:extLst>
              </a:tr>
              <a:tr h="695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Невозможность одновременной работы с журналом разных учителей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 одним журналом работают несколько педагогов и классный руководитель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Создание АРМ учителя.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Директор ОУ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Январь-февраль 2021г.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455862"/>
                  </a:ext>
                </a:extLst>
              </a:tr>
              <a:tr h="1124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У родителей (законных представителей) нет возможности получать своевременно достоверную информацию об успеваемости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Учащиеся не всегда информируют родителей (законных представителей) о реальной успеваемости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Консультации по использованию электронного дневника учащегося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Классные руководители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2020-2021гг.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9218981"/>
                  </a:ext>
                </a:extLst>
              </a:tr>
              <a:tr h="975508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Ошибки, описки учителя при заполнении бумажного классного журнала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baseline="0" dirty="0" smtClean="0"/>
                        <a:t>Психологическая напряженность от боязни совершить рукописную ошибку при заполнении классного журнала. </a:t>
                      </a:r>
                      <a:r>
                        <a:rPr lang="ru-RU" sz="1100" b="0" dirty="0" smtClean="0"/>
                        <a:t>Многоэтапная процедура по устранению ошибочно внесенных</a:t>
                      </a:r>
                      <a:r>
                        <a:rPr lang="ru-RU" sz="1100" b="0" baseline="0" dirty="0" smtClean="0"/>
                        <a:t> данных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Переход на «Электронный журнал»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Директор ОУ, учителя-предметники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Сентябрь 2021г.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91049"/>
                  </a:ext>
                </a:extLst>
              </a:tr>
              <a:tr h="7194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Удаленность учебных кабинетов от методкабинета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Учебные кабинеты располагаются на разном расстоянии от методического кабинета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Обеспечение доступа к «ЭШ 2.0»</a:t>
                      </a:r>
                    </a:p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Директор ОУ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Ноябрь 2020г. – февраль 2021г.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4091003"/>
                  </a:ext>
                </a:extLst>
              </a:tr>
              <a:tr h="71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У ребенка нет шансов исправить отметку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Сложно</a:t>
                      </a:r>
                      <a:r>
                        <a:rPr lang="ru-RU" sz="1100" b="0" baseline="0" dirty="0" smtClean="0"/>
                        <a:t> и</a:t>
                      </a:r>
                      <a:r>
                        <a:rPr lang="ru-RU" sz="1100" b="0" dirty="0" smtClean="0"/>
                        <a:t>справить отметку, выставленную в бумажный журнал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Консультации по ведению электронного журнала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Зам. директора</a:t>
                      </a:r>
                      <a:r>
                        <a:rPr lang="ru-RU" sz="1100" b="0" baseline="0" dirty="0" smtClean="0"/>
                        <a:t> по УВР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Ноябрь 2020г. – июнь 2021г.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8980177"/>
                  </a:ext>
                </a:extLst>
              </a:tr>
              <a:tr h="975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Дублирование отметок в дневник учащегося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С целью информирования родителей (законных представителей) об успеваемости</a:t>
                      </a:r>
                      <a:r>
                        <a:rPr lang="ru-RU" sz="1100" b="0" baseline="0" dirty="0" smtClean="0"/>
                        <a:t> ребенка, классный руководитель выписывает текущие отметки в дневники учащихся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Автоматическое выставление отметок в электронный дневник учащегося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Учителя-предметники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2021 – 2022гг.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81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51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5723" y="214290"/>
            <a:ext cx="5440592" cy="1200329"/>
          </a:xfrm>
        </p:spPr>
        <p:txBody>
          <a:bodyPr/>
          <a:lstStyle/>
          <a:p>
            <a:r>
              <a:rPr sz="2400" dirty="0" smtClean="0"/>
              <a:t>План мероприятий по реализации</a:t>
            </a:r>
            <a:br>
              <a:rPr sz="2400" dirty="0" smtClean="0"/>
            </a:br>
            <a:r>
              <a:rPr sz="2400" dirty="0" smtClean="0"/>
              <a:t> </a:t>
            </a:r>
            <a:r>
              <a:rPr lang="en-US" sz="2400" dirty="0" smtClean="0"/>
              <a:t>Lean</a:t>
            </a:r>
            <a:r>
              <a:rPr sz="2400" dirty="0" smtClean="0"/>
              <a:t>-проекта "</a:t>
            </a:r>
            <a:r>
              <a:rPr lang="ru-RU" sz="2400" dirty="0" smtClean="0"/>
              <a:t>Оптимизация работы</a:t>
            </a:r>
            <a:br>
              <a:rPr lang="ru-RU" sz="2400" dirty="0" smtClean="0"/>
            </a:br>
            <a:r>
              <a:rPr lang="ru-RU" sz="2400" dirty="0" smtClean="0"/>
              <a:t> педагога с классным журналом»</a:t>
            </a:r>
            <a:endParaRPr lang="ru-RU" sz="2400" dirty="0"/>
          </a:p>
        </p:txBody>
      </p:sp>
      <p:pic>
        <p:nvPicPr>
          <p:cNvPr id="6" name="Рисунок 5" descr="план мероприят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8432"/>
            <a:ext cx="8946645" cy="5139562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317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163" y="332656"/>
            <a:ext cx="5700727" cy="1200329"/>
          </a:xfrm>
        </p:spPr>
        <p:txBody>
          <a:bodyPr/>
          <a:lstStyle/>
          <a:p>
            <a:r>
              <a:rPr lang="ru-RU" sz="2400" dirty="0" smtClean="0"/>
              <a:t>О</a:t>
            </a:r>
            <a:r>
              <a:rPr sz="2400" dirty="0" smtClean="0"/>
              <a:t>жидаемые</a:t>
            </a:r>
            <a:r>
              <a:rPr sz="2400" dirty="0"/>
              <a:t> </a:t>
            </a:r>
            <a:r>
              <a:rPr sz="2400" dirty="0" smtClean="0"/>
              <a:t>результаты </a:t>
            </a:r>
            <a:r>
              <a:rPr lang="en-US" sz="2400" dirty="0" smtClean="0"/>
              <a:t>Lean</a:t>
            </a:r>
            <a:r>
              <a:rPr sz="2400" dirty="0" smtClean="0"/>
              <a:t>-проекта </a:t>
            </a:r>
            <a:br>
              <a:rPr sz="2400" dirty="0" smtClean="0"/>
            </a:br>
            <a:r>
              <a:rPr lang="ru-RU" sz="2400" dirty="0" smtClean="0"/>
              <a:t>"Оптимизация работы</a:t>
            </a:r>
            <a:br>
              <a:rPr lang="ru-RU" sz="2400" dirty="0" smtClean="0"/>
            </a:br>
            <a:r>
              <a:rPr lang="ru-RU" sz="2400" dirty="0" smtClean="0"/>
              <a:t> педагога с классным журналом»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40553"/>
            <a:ext cx="3775100" cy="38595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sz="1600" dirty="0"/>
              <a:t>Сокращение времени на заполнение классного </a:t>
            </a:r>
            <a:r>
              <a:rPr sz="1600" dirty="0" smtClean="0"/>
              <a:t>журнала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sz="1600" dirty="0" smtClean="0"/>
              <a:t>Обеспечение </a:t>
            </a:r>
            <a:r>
              <a:rPr sz="1600" dirty="0"/>
              <a:t>мобильного доступа к классному журналу </a:t>
            </a:r>
            <a:endParaRPr sz="1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sz="1600" dirty="0" smtClean="0"/>
              <a:t>Обеспечение </a:t>
            </a:r>
            <a:r>
              <a:rPr sz="1600" dirty="0"/>
              <a:t>доступности информации для всех участников </a:t>
            </a:r>
            <a:r>
              <a:rPr sz="1600" dirty="0" smtClean="0"/>
              <a:t>образовательных отношений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sz="1600" dirty="0" smtClean="0"/>
              <a:t>Упрощение </a:t>
            </a:r>
            <a:r>
              <a:rPr sz="1600" dirty="0"/>
              <a:t>процедуры корректировки ошибочно внесенных </a:t>
            </a:r>
            <a:r>
              <a:rPr sz="1600" dirty="0" smtClean="0"/>
              <a:t>данных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63131222"/>
              </p:ext>
            </p:extLst>
          </p:nvPr>
        </p:nvGraphicFramePr>
        <p:xfrm>
          <a:off x="4788024" y="1974068"/>
          <a:ext cx="40324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56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4905711"/>
              </p:ext>
            </p:extLst>
          </p:nvPr>
        </p:nvGraphicFramePr>
        <p:xfrm>
          <a:off x="357158" y="2214554"/>
          <a:ext cx="8429684" cy="36380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71966">
                  <a:extLst>
                    <a:ext uri="{9D8B030D-6E8A-4147-A177-3AD203B41FA5}">
                      <a16:colId xmlns="" xmlns:a16="http://schemas.microsoft.com/office/drawing/2014/main" val="2930147261"/>
                    </a:ext>
                  </a:extLst>
                </a:gridCol>
                <a:gridCol w="4357718">
                  <a:extLst>
                    <a:ext uri="{9D8B030D-6E8A-4147-A177-3AD203B41FA5}">
                      <a16:colId xmlns="" xmlns:a16="http://schemas.microsoft.com/office/drawing/2014/main" val="2548124322"/>
                    </a:ext>
                  </a:extLst>
                </a:gridCol>
              </a:tblGrid>
              <a:tr h="3772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7546676"/>
                  </a:ext>
                </a:extLst>
              </a:tr>
              <a:tr h="28835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Приобретение: </a:t>
                      </a:r>
                    </a:p>
                    <a:p>
                      <a:r>
                        <a:rPr lang="ru-RU" dirty="0" smtClean="0"/>
                        <a:t>72 классных</a:t>
                      </a:r>
                      <a:r>
                        <a:rPr lang="ru-RU" baseline="0" dirty="0" smtClean="0"/>
                        <a:t> журнала*150 </a:t>
                      </a:r>
                      <a:r>
                        <a:rPr lang="ru-RU" baseline="0" dirty="0" err="1" smtClean="0"/>
                        <a:t>руб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=10.800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Распечатка электронного</a:t>
                      </a:r>
                      <a:r>
                        <a:rPr lang="ru-RU" baseline="0" dirty="0" smtClean="0"/>
                        <a:t> журнала: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93 листа*72 класс = 6696 листов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6696 листов/500 листов ≈ 14 пачек бумаги по 500 листов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 пачек бумаги *350 рублей = 4900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852198"/>
                  </a:ext>
                </a:extLst>
              </a:tr>
              <a:tr h="37724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Экономия составит 10800 – 4900 = 5900 рублей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1427713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540417" y="357166"/>
            <a:ext cx="577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dirty="0" smtClean="0"/>
              <a:t>Экономический эффект от реализации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Lean</a:t>
            </a:r>
            <a:r>
              <a:rPr lang="ru-RU" sz="2400" dirty="0" smtClean="0"/>
              <a:t>-проекта "Оптимизация работы</a:t>
            </a:r>
            <a:br>
              <a:rPr lang="ru-RU" sz="2400" dirty="0" smtClean="0"/>
            </a:br>
            <a:r>
              <a:rPr lang="ru-RU" sz="2400" dirty="0" smtClean="0"/>
              <a:t> педагога с классным журналом»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373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409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Оптимизация работы педагога с классным журналом</vt:lpstr>
      <vt:lpstr>Паспорт проекта   «Оптимизация работы педагога с классным журналом»</vt:lpstr>
      <vt:lpstr>Карта текущего состояния процесса  оптимизации работы педагога с классным журналом  </vt:lpstr>
      <vt:lpstr>Пирамида проблем  оптимизации работы  педагога с классным журналом </vt:lpstr>
      <vt:lpstr>Карта целевого состояния процесса оптимизации работы педагога с классным журналом</vt:lpstr>
      <vt:lpstr>План мероприятий по реализации Lean-проекта  "Оптимизация работы педагога с классным журналом»</vt:lpstr>
      <vt:lpstr>План мероприятий по реализации  Lean-проекта "Оптимизация работы  педагога с классным журналом»</vt:lpstr>
      <vt:lpstr>Ожидаемые результаты Lean-проекта  "Оптимизация работы  педагога с классным журналом»</vt:lpstr>
      <vt:lpstr>Слайд 9</vt:lpstr>
      <vt:lpstr>Слайд 10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633</cp:revision>
  <cp:lastPrinted>2019-02-18T01:46:55Z</cp:lastPrinted>
  <dcterms:created xsi:type="dcterms:W3CDTF">2007-01-29T08:57:19Z</dcterms:created>
  <dcterms:modified xsi:type="dcterms:W3CDTF">2021-06-02T08:11:54Z</dcterms:modified>
</cp:coreProperties>
</file>