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71" r:id="rId21"/>
    <p:sldId id="264" r:id="rId22"/>
    <p:sldId id="296" r:id="rId23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66"/>
    <a:srgbClr val="003366"/>
    <a:srgbClr val="327FBE"/>
    <a:srgbClr val="E5F6FB"/>
    <a:srgbClr val="AFF7FF"/>
    <a:srgbClr val="D1FBFF"/>
    <a:srgbClr val="C7CDD7"/>
    <a:srgbClr val="0091FE"/>
    <a:srgbClr val="5D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9645" autoAdjust="0"/>
  </p:normalViewPr>
  <p:slideViewPr>
    <p:cSldViewPr>
      <p:cViewPr>
        <p:scale>
          <a:sx n="74" d="100"/>
          <a:sy n="74" d="100"/>
        </p:scale>
        <p:origin x="-704" y="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min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[$-F400]h:mm:ss\ AM/PM</c:formatCode>
                <c:ptCount val="2"/>
                <c:pt idx="0">
                  <c:v>5.8333333333333414E-3</c:v>
                </c:pt>
                <c:pt idx="1">
                  <c:v>2.0833333333333362E-4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max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Лист1!$C$2:$C$3</c:f>
              <c:numCache>
                <c:formatCode>[$-F400]h:mm:ss\ AM/PM</c:formatCode>
                <c:ptCount val="2"/>
                <c:pt idx="0">
                  <c:v>7.6620370370370375E-3</c:v>
                </c:pt>
                <c:pt idx="1">
                  <c:v>2.708333333333336E-3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643328"/>
        <c:axId val="54649216"/>
        <c:axId val="0"/>
      </c:bar3DChart>
      <c:catAx>
        <c:axId val="54643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i="1"/>
            </a:pPr>
            <a:endParaRPr lang="ru-RU"/>
          </a:p>
        </c:txPr>
        <c:crossAx val="54649216"/>
        <c:crosses val="autoZero"/>
        <c:auto val="1"/>
        <c:lblAlgn val="ctr"/>
        <c:lblOffset val="100"/>
        <c:noMultiLvlLbl val="0"/>
      </c:catAx>
      <c:valAx>
        <c:axId val="54649216"/>
        <c:scaling>
          <c:orientation val="minMax"/>
        </c:scaling>
        <c:delete val="0"/>
        <c:axPos val="l"/>
        <c:numFmt formatCode="[$-F400]h:mm:ss\ AM/PM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46433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min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[$-F400]h:mm:ss\ AM/PM</c:formatCode>
                <c:ptCount val="2"/>
                <c:pt idx="0">
                  <c:v>3.1944444444444442E-3</c:v>
                </c:pt>
                <c:pt idx="1">
                  <c:v>4.3518518518518515E-3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max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Лист1!$C$2:$C$3</c:f>
              <c:numCache>
                <c:formatCode>[$-F400]h:mm:ss\ AM/PM</c:formatCode>
                <c:ptCount val="2"/>
                <c:pt idx="0">
                  <c:v>4.1666666666666683E-3</c:v>
                </c:pt>
                <c:pt idx="1">
                  <c:v>9.8611111111111104E-3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477184"/>
        <c:axId val="56478720"/>
        <c:axId val="0"/>
      </c:bar3DChart>
      <c:catAx>
        <c:axId val="56477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i="1"/>
            </a:pPr>
            <a:endParaRPr lang="ru-RU"/>
          </a:p>
        </c:txPr>
        <c:crossAx val="56478720"/>
        <c:crosses val="autoZero"/>
        <c:auto val="1"/>
        <c:lblAlgn val="ctr"/>
        <c:lblOffset val="100"/>
        <c:noMultiLvlLbl val="0"/>
      </c:catAx>
      <c:valAx>
        <c:axId val="56478720"/>
        <c:scaling>
          <c:orientation val="minMax"/>
        </c:scaling>
        <c:delete val="0"/>
        <c:axPos val="l"/>
        <c:numFmt formatCode="[$-F400]h:mm:ss\ AM/PM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64771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28182-E0BF-4E31-BCCE-3E1DC53F8F52}" type="doc">
      <dgm:prSet loTypeId="urn:microsoft.com/office/officeart/2005/8/layout/chevron2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BDBA4B5-F38A-430B-90AB-E90429378825}">
      <dgm:prSet/>
      <dgm:spPr/>
      <dgm:t>
        <a:bodyPr/>
        <a:lstStyle/>
        <a:p>
          <a:pPr rtl="0"/>
          <a:endParaRPr lang="ru-RU" dirty="0"/>
        </a:p>
      </dgm:t>
    </dgm:pt>
    <dgm:pt modelId="{4F8B8940-706A-4155-8BB1-C5EC5E98A5C6}" type="parTrans" cxnId="{97E1236D-19B7-4F3B-90F2-72C785EE4001}">
      <dgm:prSet/>
      <dgm:spPr/>
      <dgm:t>
        <a:bodyPr/>
        <a:lstStyle/>
        <a:p>
          <a:endParaRPr lang="ru-RU"/>
        </a:p>
      </dgm:t>
    </dgm:pt>
    <dgm:pt modelId="{8CDDC016-26C3-4CEE-BA44-E859E93C57DA}" type="sibTrans" cxnId="{97E1236D-19B7-4F3B-90F2-72C785EE4001}">
      <dgm:prSet/>
      <dgm:spPr/>
      <dgm:t>
        <a:bodyPr/>
        <a:lstStyle/>
        <a:p>
          <a:endParaRPr lang="ru-RU"/>
        </a:p>
      </dgm:t>
    </dgm:pt>
    <dgm:pt modelId="{52DE8BD1-49D0-40F3-ABD8-BD204CA31133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ВЫДЕЛИТЬ ОТДЕЛЬНОЕ ОКНО ДЛЯ ВЫДАЧИ СПРАВОК ГРАЖДАНАМ О НЕСОСТОЯНИИ НА УЧЕТЕ И ПРЕДВАРИТЕЛЬНОЙ ПРОВЕРКИ НЕОБХОДИМЫХ ДЛЯ РЕГИСТРАЦИИ ДОКУМЕНТОВ</a:t>
          </a:r>
          <a:endParaRPr lang="ru-RU" sz="1800" dirty="0" smtClean="0"/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/>
        </a:p>
      </dgm:t>
    </dgm:pt>
    <dgm:pt modelId="{A0E31DB4-E9B9-4849-BC30-C4E5D2AEC57F}" type="parTrans" cxnId="{7A17DE9A-78DB-4093-AC7C-17035512F402}">
      <dgm:prSet/>
      <dgm:spPr/>
      <dgm:t>
        <a:bodyPr/>
        <a:lstStyle/>
        <a:p>
          <a:endParaRPr lang="ru-RU"/>
        </a:p>
      </dgm:t>
    </dgm:pt>
    <dgm:pt modelId="{FCA0AB35-95F2-4667-BBCF-D733EFA04184}" type="sibTrans" cxnId="{7A17DE9A-78DB-4093-AC7C-17035512F402}">
      <dgm:prSet/>
      <dgm:spPr/>
      <dgm:t>
        <a:bodyPr/>
        <a:lstStyle/>
        <a:p>
          <a:endParaRPr lang="ru-RU"/>
        </a:p>
      </dgm:t>
    </dgm:pt>
    <dgm:pt modelId="{3012C262-3E03-414B-ADE9-9BA7068B2864}">
      <dgm:prSet custT="1"/>
      <dgm:spPr/>
      <dgm:t>
        <a:bodyPr/>
        <a:lstStyle/>
        <a:p>
          <a:r>
            <a:rPr lang="ru-RU" sz="1800" b="1" dirty="0" smtClean="0"/>
            <a:t>ПРОВЕСТИ СОВЕЩАНИЕ СОВМЕСТНО С МФЦ ОБ ОРГАНИЗАЦИИ ВЗАИМОДЕЙСТВИЯ С ЦЕЛЬЮ ВЫДАЧИ СПРАВОК ГРАЖДАНАМ ЧЕРЕЗ СМЭВ</a:t>
          </a:r>
          <a:endParaRPr lang="ru-RU" sz="1800" b="1" dirty="0"/>
        </a:p>
      </dgm:t>
    </dgm:pt>
    <dgm:pt modelId="{5AFC3206-4C63-4A50-BC77-435D1A62AAF1}" type="parTrans" cxnId="{B4073CC6-6407-449F-9BFA-5BFD95468F2C}">
      <dgm:prSet/>
      <dgm:spPr/>
      <dgm:t>
        <a:bodyPr/>
        <a:lstStyle/>
        <a:p>
          <a:endParaRPr lang="ru-RU"/>
        </a:p>
      </dgm:t>
    </dgm:pt>
    <dgm:pt modelId="{2F53ADC5-EEA3-4F31-B130-579D8B201A50}" type="sibTrans" cxnId="{B4073CC6-6407-449F-9BFA-5BFD95468F2C}">
      <dgm:prSet/>
      <dgm:spPr/>
      <dgm:t>
        <a:bodyPr/>
        <a:lstStyle/>
        <a:p>
          <a:endParaRPr lang="ru-RU"/>
        </a:p>
      </dgm:t>
    </dgm:pt>
    <dgm:pt modelId="{04958A07-3B59-4689-ACBC-E9842E1CDDF5}">
      <dgm:prSet/>
      <dgm:spPr/>
      <dgm:t>
        <a:bodyPr/>
        <a:lstStyle/>
        <a:p>
          <a:pPr rtl="0"/>
          <a:endParaRPr lang="ru-RU" dirty="0"/>
        </a:p>
      </dgm:t>
    </dgm:pt>
    <dgm:pt modelId="{D1196D3C-036B-4222-BE0E-FD8C7F9DC40E}" type="sibTrans" cxnId="{B1ADE44C-B845-4755-874B-A45642AA1B36}">
      <dgm:prSet/>
      <dgm:spPr/>
      <dgm:t>
        <a:bodyPr/>
        <a:lstStyle/>
        <a:p>
          <a:endParaRPr lang="ru-RU"/>
        </a:p>
      </dgm:t>
    </dgm:pt>
    <dgm:pt modelId="{0ECE21BD-160F-4A83-9706-8D0CA8ADCD4D}" type="parTrans" cxnId="{B1ADE44C-B845-4755-874B-A45642AA1B36}">
      <dgm:prSet/>
      <dgm:spPr/>
      <dgm:t>
        <a:bodyPr/>
        <a:lstStyle/>
        <a:p>
          <a:endParaRPr lang="ru-RU"/>
        </a:p>
      </dgm:t>
    </dgm:pt>
    <dgm:pt modelId="{33C246C1-7E30-4031-93CB-D6B96EA0E0A5}" type="pres">
      <dgm:prSet presAssocID="{68128182-E0BF-4E31-BCCE-3E1DC53F8F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06658D-705D-4E0C-BC16-57411496F87B}" type="pres">
      <dgm:prSet presAssocID="{04958A07-3B59-4689-ACBC-E9842E1CDDF5}" presName="composite" presStyleCnt="0"/>
      <dgm:spPr/>
      <dgm:t>
        <a:bodyPr/>
        <a:lstStyle/>
        <a:p>
          <a:endParaRPr lang="ru-RU"/>
        </a:p>
      </dgm:t>
    </dgm:pt>
    <dgm:pt modelId="{20215629-73FD-44ED-AD03-F169DD7AD0F8}" type="pres">
      <dgm:prSet presAssocID="{04958A07-3B59-4689-ACBC-E9842E1CDDF5}" presName="parentText" presStyleLbl="alignNode1" presStyleIdx="0" presStyleCnt="2" custScaleY="1232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1AD33-852D-42AB-9D83-CEEC4A7BAA09}" type="pres">
      <dgm:prSet presAssocID="{04958A07-3B59-4689-ACBC-E9842E1CDDF5}" presName="descendantText" presStyleLbl="alignAcc1" presStyleIdx="0" presStyleCnt="2" custScaleY="140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D7820-C557-437C-B20E-CBF0FED12861}" type="pres">
      <dgm:prSet presAssocID="{D1196D3C-036B-4222-BE0E-FD8C7F9DC40E}" presName="sp" presStyleCnt="0"/>
      <dgm:spPr/>
      <dgm:t>
        <a:bodyPr/>
        <a:lstStyle/>
        <a:p>
          <a:endParaRPr lang="ru-RU"/>
        </a:p>
      </dgm:t>
    </dgm:pt>
    <dgm:pt modelId="{29EA241F-7C31-44AE-89D4-D3E7AC9A1365}" type="pres">
      <dgm:prSet presAssocID="{2BDBA4B5-F38A-430B-90AB-E90429378825}" presName="composite" presStyleCnt="0"/>
      <dgm:spPr/>
      <dgm:t>
        <a:bodyPr/>
        <a:lstStyle/>
        <a:p>
          <a:endParaRPr lang="ru-RU"/>
        </a:p>
      </dgm:t>
    </dgm:pt>
    <dgm:pt modelId="{5C0C2C40-C72A-4AC8-A487-64BA73965851}" type="pres">
      <dgm:prSet presAssocID="{2BDBA4B5-F38A-430B-90AB-E9042937882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613FD-8909-46FB-B776-CF380B8F01D3}" type="pres">
      <dgm:prSet presAssocID="{2BDBA4B5-F38A-430B-90AB-E9042937882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7DE9A-78DB-4093-AC7C-17035512F402}" srcId="{04958A07-3B59-4689-ACBC-E9842E1CDDF5}" destId="{52DE8BD1-49D0-40F3-ABD8-BD204CA31133}" srcOrd="0" destOrd="0" parTransId="{A0E31DB4-E9B9-4849-BC30-C4E5D2AEC57F}" sibTransId="{FCA0AB35-95F2-4667-BBCF-D733EFA04184}"/>
    <dgm:cxn modelId="{7561D241-661A-4A2C-A1DD-EAEAF290BCB5}" type="presOf" srcId="{3012C262-3E03-414B-ADE9-9BA7068B2864}" destId="{CFD613FD-8909-46FB-B776-CF380B8F01D3}" srcOrd="0" destOrd="0" presId="urn:microsoft.com/office/officeart/2005/8/layout/chevron2"/>
    <dgm:cxn modelId="{B1ADE44C-B845-4755-874B-A45642AA1B36}" srcId="{68128182-E0BF-4E31-BCCE-3E1DC53F8F52}" destId="{04958A07-3B59-4689-ACBC-E9842E1CDDF5}" srcOrd="0" destOrd="0" parTransId="{0ECE21BD-160F-4A83-9706-8D0CA8ADCD4D}" sibTransId="{D1196D3C-036B-4222-BE0E-FD8C7F9DC40E}"/>
    <dgm:cxn modelId="{5CD989A6-3550-4BDB-A00A-C910325686BA}" type="presOf" srcId="{04958A07-3B59-4689-ACBC-E9842E1CDDF5}" destId="{20215629-73FD-44ED-AD03-F169DD7AD0F8}" srcOrd="0" destOrd="0" presId="urn:microsoft.com/office/officeart/2005/8/layout/chevron2"/>
    <dgm:cxn modelId="{B4073CC6-6407-449F-9BFA-5BFD95468F2C}" srcId="{2BDBA4B5-F38A-430B-90AB-E90429378825}" destId="{3012C262-3E03-414B-ADE9-9BA7068B2864}" srcOrd="0" destOrd="0" parTransId="{5AFC3206-4C63-4A50-BC77-435D1A62AAF1}" sibTransId="{2F53ADC5-EEA3-4F31-B130-579D8B201A50}"/>
    <dgm:cxn modelId="{9378D481-C1FB-45EB-B361-A5DDF443CD20}" type="presOf" srcId="{68128182-E0BF-4E31-BCCE-3E1DC53F8F52}" destId="{33C246C1-7E30-4031-93CB-D6B96EA0E0A5}" srcOrd="0" destOrd="0" presId="urn:microsoft.com/office/officeart/2005/8/layout/chevron2"/>
    <dgm:cxn modelId="{97E1236D-19B7-4F3B-90F2-72C785EE4001}" srcId="{68128182-E0BF-4E31-BCCE-3E1DC53F8F52}" destId="{2BDBA4B5-F38A-430B-90AB-E90429378825}" srcOrd="1" destOrd="0" parTransId="{4F8B8940-706A-4155-8BB1-C5EC5E98A5C6}" sibTransId="{8CDDC016-26C3-4CEE-BA44-E859E93C57DA}"/>
    <dgm:cxn modelId="{1AFEBD12-8FC2-4871-8F62-3C41ED61F9AD}" type="presOf" srcId="{52DE8BD1-49D0-40F3-ABD8-BD204CA31133}" destId="{D0F1AD33-852D-42AB-9D83-CEEC4A7BAA09}" srcOrd="0" destOrd="0" presId="urn:microsoft.com/office/officeart/2005/8/layout/chevron2"/>
    <dgm:cxn modelId="{8C04710D-1CD8-4575-9C95-6B4BCD9AC58F}" type="presOf" srcId="{2BDBA4B5-F38A-430B-90AB-E90429378825}" destId="{5C0C2C40-C72A-4AC8-A487-64BA73965851}" srcOrd="0" destOrd="0" presId="urn:microsoft.com/office/officeart/2005/8/layout/chevron2"/>
    <dgm:cxn modelId="{376941CA-C3C2-4A42-9B1B-075173195D7B}" type="presParOf" srcId="{33C246C1-7E30-4031-93CB-D6B96EA0E0A5}" destId="{ED06658D-705D-4E0C-BC16-57411496F87B}" srcOrd="0" destOrd="0" presId="urn:microsoft.com/office/officeart/2005/8/layout/chevron2"/>
    <dgm:cxn modelId="{1866978D-9CF8-42AE-B626-B72ADF4834DD}" type="presParOf" srcId="{ED06658D-705D-4E0C-BC16-57411496F87B}" destId="{20215629-73FD-44ED-AD03-F169DD7AD0F8}" srcOrd="0" destOrd="0" presId="urn:microsoft.com/office/officeart/2005/8/layout/chevron2"/>
    <dgm:cxn modelId="{3174FB6F-760F-407A-A110-70D1E382A949}" type="presParOf" srcId="{ED06658D-705D-4E0C-BC16-57411496F87B}" destId="{D0F1AD33-852D-42AB-9D83-CEEC4A7BAA09}" srcOrd="1" destOrd="0" presId="urn:microsoft.com/office/officeart/2005/8/layout/chevron2"/>
    <dgm:cxn modelId="{3DC69A37-5041-432D-8B6A-6DBC183FDF7E}" type="presParOf" srcId="{33C246C1-7E30-4031-93CB-D6B96EA0E0A5}" destId="{7FED7820-C557-437C-B20E-CBF0FED12861}" srcOrd="1" destOrd="0" presId="urn:microsoft.com/office/officeart/2005/8/layout/chevron2"/>
    <dgm:cxn modelId="{ED3778BA-3150-4714-98F5-F4BBEAF60497}" type="presParOf" srcId="{33C246C1-7E30-4031-93CB-D6B96EA0E0A5}" destId="{29EA241F-7C31-44AE-89D4-D3E7AC9A1365}" srcOrd="2" destOrd="0" presId="urn:microsoft.com/office/officeart/2005/8/layout/chevron2"/>
    <dgm:cxn modelId="{D377ABE8-8C62-4E62-837E-3F7410EE6992}" type="presParOf" srcId="{29EA241F-7C31-44AE-89D4-D3E7AC9A1365}" destId="{5C0C2C40-C72A-4AC8-A487-64BA73965851}" srcOrd="0" destOrd="0" presId="urn:microsoft.com/office/officeart/2005/8/layout/chevron2"/>
    <dgm:cxn modelId="{9A4689F6-A880-4BA1-9C0E-0E19748E9B64}" type="presParOf" srcId="{29EA241F-7C31-44AE-89D4-D3E7AC9A1365}" destId="{CFD613FD-8909-46FB-B776-CF380B8F01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44" y="1628800"/>
            <a:ext cx="7543356" cy="1200329"/>
          </a:xfrm>
        </p:spPr>
        <p:txBody>
          <a:bodyPr/>
          <a:lstStyle/>
          <a:p>
            <a:pPr algn="l"/>
            <a:r>
              <a:rPr lang="ru-RU" sz="2400" b="1" dirty="0" smtClean="0"/>
              <a:t>Создание рациональной системы первичного приема граждан в ГКУ ЦЗН г.Белово</a:t>
            </a: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7928" y="4797152"/>
            <a:ext cx="30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1800" b="1" dirty="0" smtClean="0"/>
              <a:t>ГКУ ЦЗН г. Белово</a:t>
            </a:r>
            <a:endParaRPr lang="ru-RU" sz="18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1410" y="3347700"/>
            <a:ext cx="464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1800" i="1" dirty="0" smtClean="0"/>
              <a:t>Сроки проекта 19-07-2018/04-12-2018</a:t>
            </a:r>
            <a:endParaRPr lang="ru-RU" sz="1800" i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1410" y="3851756"/>
            <a:ext cx="380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1800" i="1" dirty="0" smtClean="0"/>
              <a:t>Дата закрытия 04-12-2018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ерфолента 8"/>
          <p:cNvSpPr/>
          <p:nvPr/>
        </p:nvSpPr>
        <p:spPr>
          <a:xfrm>
            <a:off x="1142976" y="1500174"/>
            <a:ext cx="7572428" cy="3786214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5984" y="428604"/>
            <a:ext cx="4664417" cy="1025578"/>
          </a:xfrm>
        </p:spPr>
        <p:txBody>
          <a:bodyPr/>
          <a:lstStyle/>
          <a:p>
            <a:r>
              <a:rPr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 УРОВНЯ </a:t>
            </a:r>
            <a:br>
              <a:rPr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ГКУ ЦЗН г.БЕЛОВО</a:t>
            </a:r>
            <a:br>
              <a:rPr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1643050"/>
            <a:ext cx="8215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utura PT Medium" pitchFamily="34" charset="-52"/>
                <a:ea typeface="+mn-ea"/>
                <a:cs typeface="+mn-cs"/>
              </a:rPr>
              <a:t>ПРОБЛЕМА №1: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utura PT Medium" pitchFamily="34" charset="-52"/>
                <a:ea typeface="+mn-ea"/>
                <a:cs typeface="+mn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utura PT Medium" pitchFamily="34" charset="-52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utura PT Medium" pitchFamily="34" charset="-52"/>
                <a:ea typeface="+mn-ea"/>
                <a:cs typeface="+mn-cs"/>
              </a:rPr>
              <a:t>ПОТЕРЯ ВРЕМЕНИ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utura PT Medium" pitchFamily="34" charset="-52"/>
                <a:ea typeface="+mn-ea"/>
                <a:cs typeface="+mn-cs"/>
              </a:rPr>
              <a:t>ИЗ-ЗА ОЖИДАНИЯ ЗАПОЛНЕНИЯ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utura PT Medium" pitchFamily="34" charset="-52"/>
                <a:ea typeface="+mn-ea"/>
                <a:cs typeface="+mn-cs"/>
              </a:rPr>
              <a:t>НЕОБХОДИМЫХ БЛАНКОВ КЛИЕНТОМ ЦЗН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utura PT Medium" pitchFamily="34" charset="-52"/>
              <a:ea typeface="+mn-ea"/>
              <a:cs typeface="+mn-cs"/>
            </a:endParaRPr>
          </a:p>
        </p:txBody>
      </p:sp>
      <p:sp>
        <p:nvSpPr>
          <p:cNvPr id="6" name="Содержимое 7"/>
          <p:cNvSpPr>
            <a:spLocks noGrp="1"/>
          </p:cNvSpPr>
          <p:nvPr>
            <p:ph idx="1"/>
          </p:nvPr>
        </p:nvSpPr>
        <p:spPr>
          <a:xfrm>
            <a:off x="785786" y="4786322"/>
            <a:ext cx="7803475" cy="1569660"/>
          </a:xfrm>
        </p:spPr>
        <p:txBody>
          <a:bodyPr>
            <a:noAutofit/>
          </a:bodyPr>
          <a:lstStyle/>
          <a:p>
            <a:pPr marL="1701800" indent="-1701800">
              <a:buNone/>
            </a:pPr>
            <a:r>
              <a:rPr lang="ru-RU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РЕШЕНИЕ: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ОФОРМИТЬ БОЛЕЕ НАГЛЯДНЫЕ ДЛЯ ГРАЖДАНИНА ОБРАЗЦЫ БЛАНКОВ ДЛЯ ЗАПОЛНЕНИЯ, РАЗМЕСТИТЬ ИХ НА СТОЛЕ С ВАКАНСИЯМИ</a:t>
            </a:r>
            <a:endParaRPr lang="ru-RU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357562"/>
            <a:ext cx="8501122" cy="12618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ПЕРВОПРИЧИНА:</a:t>
            </a: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</a:rPr>
              <a:t>ОФОРМЛЕНЫ НЕДОСТАТОЧНО НАГЛЯДНЫЕ И ПОНЯТНЫЕ ДЛЯ КЛИЕНТА ОБРАЗЦЫ БЛАНКОВ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001056" cy="206210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ПРОБЛЕМА №2: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ПОТЕРЯ ВРЕМЕНИ ИНСПЕКТОРА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ИЗ-ЗА НЕОБХОДИМОСТИ ПЕРЕКЛЮЧЕНИЯ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ВНИМАНИЯ НА  ДРУГОГО КЛИЕНТА ЦЗН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ДЛЯ ВЫДАЧИ СПРАВКИ ИЛИ КОНСУЛЬТАЦИИ</a:t>
            </a:r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428868"/>
            <a:ext cx="8858312" cy="20005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ПЕРВОПРИЧИНА: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ЕДИНАЯ ОЧЕРЕДЬ ЗА ПОЛУЧЕНИЕМ ГОСУДАРСТВЕННОЙ УСЛУГИ И СПРАВОК О НЕСОСТОЯНИИ НА УЧЕТЕ, ОТСУТСТВИЕ ВОЗМОЖНОСТИ ПРЕДВАРИТЕЛЬНОЙ ПРОВЕРКИ ДОКУМЕНТОВ</a:t>
            </a:r>
            <a:endParaRPr lang="ru-RU" sz="20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Z:\Фото&amp;Видео\ФОТО информ зала\12.09.2012\IMG_0974.jpg"/>
          <p:cNvPicPr>
            <a:picLocks noChangeAspect="1" noChangeArrowheads="1"/>
          </p:cNvPicPr>
          <p:nvPr/>
        </p:nvPicPr>
        <p:blipFill>
          <a:blip r:embed="rId2" cstate="print"/>
          <a:srcRect l="48947" t="29104" r="781" b="17318"/>
          <a:stretch>
            <a:fillRect/>
          </a:stretch>
        </p:blipFill>
        <p:spPr bwMode="auto">
          <a:xfrm>
            <a:off x="3071802" y="4643446"/>
            <a:ext cx="3214710" cy="2030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71480"/>
            <a:ext cx="5357850" cy="57150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РЕШЕНИЕ ПРОБЛЕМЫ № 2:</a:t>
            </a:r>
            <a:endParaRPr lang="ru-RU" sz="2400" dirty="0"/>
          </a:p>
        </p:txBody>
      </p:sp>
      <p:pic>
        <p:nvPicPr>
          <p:cNvPr id="6" name="Picture 3" descr="Z:\Фото&amp;Видео\БЕРЕЖЛИВЫЙ ЦЗН 2018\IMG_8602.JPG"/>
          <p:cNvPicPr>
            <a:picLocks noChangeAspect="1" noChangeArrowheads="1"/>
          </p:cNvPicPr>
          <p:nvPr/>
        </p:nvPicPr>
        <p:blipFill>
          <a:blip r:embed="rId2" cstate="print"/>
          <a:srcRect l="29104" t="21166" r="-542" b="11365"/>
          <a:stretch>
            <a:fillRect/>
          </a:stretch>
        </p:blipFill>
        <p:spPr bwMode="auto">
          <a:xfrm>
            <a:off x="2786050" y="4357694"/>
            <a:ext cx="3517271" cy="2214578"/>
          </a:xfrm>
          <a:prstGeom prst="rect">
            <a:avLst/>
          </a:prstGeom>
          <a:noFill/>
        </p:spPr>
      </p:pic>
      <p:sp>
        <p:nvSpPr>
          <p:cNvPr id="7" name="Содержимое 7"/>
          <p:cNvSpPr txBox="1">
            <a:spLocks/>
          </p:cNvSpPr>
          <p:nvPr/>
        </p:nvSpPr>
        <p:spPr>
          <a:xfrm>
            <a:off x="-571536" y="5214950"/>
            <a:ext cx="9001156" cy="1071570"/>
          </a:xfrm>
          <a:prstGeom prst="rect">
            <a:avLst/>
          </a:prstGeom>
        </p:spPr>
        <p:txBody>
          <a:bodyPr vert="horz" tIns="0">
            <a:noAutofit/>
          </a:bodyPr>
          <a:lstStyle/>
          <a:p>
            <a:pPr marL="1701800" marR="0" lvl="0" indent="-1701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685800" y="1676400"/>
          <a:ext cx="8172480" cy="3038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643866" cy="1285884"/>
          </a:xfrm>
        </p:spPr>
        <p:txBody>
          <a:bodyPr/>
          <a:lstStyle/>
          <a:p>
            <a:r>
              <a:rPr sz="2800" b="1" smtClean="0">
                <a:solidFill>
                  <a:srgbClr val="C00000"/>
                </a:solidFill>
              </a:rPr>
              <a:t>ПРОБЛЕМА №3: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ПОТЕРЯ ВРЕМЕНИ ИЗ-ЗА ЛИШНИХ ДЕЙСТВИЙ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ПРИ КОПИРОВАНИИ ДОКУМЕНТОВ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5429264"/>
            <a:ext cx="8429684" cy="1214446"/>
          </a:xfrm>
        </p:spPr>
        <p:txBody>
          <a:bodyPr>
            <a:noAutofit/>
          </a:bodyPr>
          <a:lstStyle/>
          <a:p>
            <a:pPr marL="1701800" indent="-1701800">
              <a:buNone/>
            </a:pPr>
            <a:r>
              <a:rPr lang="ru-RU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РЕШЕНИЕ: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ПОДГОТОВИТЬ И НАПРАВИТЬ ЗАЯВКУ В </a:t>
            </a:r>
            <a:r>
              <a:rPr lang="ru-RU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ДТиЗНКО</a:t>
            </a:r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НА ПРИОБРЕТЕНИЕ НОВОЙ КОПИРОВАЛЬНОЙ ТЕХНИКИ</a:t>
            </a:r>
          </a:p>
        </p:txBody>
      </p:sp>
      <p:pic>
        <p:nvPicPr>
          <p:cNvPr id="3074" name="Picture 2" descr="Z:\Фото&amp;Видео\БЕРЕЖЛИВЫЙ ЦЗН 2018\IMG_8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643314"/>
            <a:ext cx="2571768" cy="1714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071678"/>
            <a:ext cx="8286808" cy="12618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ПЕРВОПРИЧИНА: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ОТСУТСТВИЕ КОПИРОВАЛЬНОЙ ТЕХНИКИ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 КАБИНЕТЕ ПЕРВИЧНОГО ПРИЕМА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060138" cy="164307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ПРОБЛЕМА №4: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ПОТЕРЯ ВРЕМЕНИ ИЗ-ЗА ЛИШНИХ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ПЕРЕМЕЩЕНИЙ ИНСПЕКТОРА ПРИ ПОИСКЕ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НЕОБХОДИМЫХ БЛАНКОВ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5288340"/>
            <a:ext cx="8786874" cy="1569660"/>
          </a:xfrm>
        </p:spPr>
        <p:txBody>
          <a:bodyPr>
            <a:noAutofit/>
          </a:bodyPr>
          <a:lstStyle/>
          <a:p>
            <a:pPr marL="1701800" indent="-1701800">
              <a:buNone/>
            </a:pPr>
            <a:r>
              <a:rPr lang="ru-RU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РЕШЕНИЕ: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РАЗРАБОТАТЬ СТАНДАРТ РАБОЧЕГО МЕСТА ИНСПЕКТОРА ПЕРВИЧНОГО ПРИЕМА С ИСПОЛЬЗОВАНИЕМ СИСТЕМЫ «5С»</a:t>
            </a:r>
          </a:p>
        </p:txBody>
      </p:sp>
      <p:pic>
        <p:nvPicPr>
          <p:cNvPr id="2050" name="Picture 2" descr="Z:\Фото&amp;Видео\БЕРЕЖЛИВЫЙ ЦЗН 2018\20.09.2018\IMG_8328.jpg"/>
          <p:cNvPicPr>
            <a:picLocks noChangeAspect="1" noChangeArrowheads="1"/>
          </p:cNvPicPr>
          <p:nvPr/>
        </p:nvPicPr>
        <p:blipFill>
          <a:blip r:embed="rId2" cstate="print"/>
          <a:srcRect r="15217"/>
          <a:stretch>
            <a:fillRect/>
          </a:stretch>
        </p:blipFill>
        <p:spPr bwMode="auto">
          <a:xfrm>
            <a:off x="4857752" y="3214686"/>
            <a:ext cx="2681955" cy="2076589"/>
          </a:xfrm>
          <a:prstGeom prst="rect">
            <a:avLst/>
          </a:prstGeom>
          <a:noFill/>
        </p:spPr>
      </p:pic>
      <p:pic>
        <p:nvPicPr>
          <p:cNvPr id="2051" name="Picture 3" descr="Z:\Фото&amp;Видео\БЕРЕЖЛИВЫЙ ЦЗН 2018\05.09.2018\IMG_8313.JPG"/>
          <p:cNvPicPr>
            <a:picLocks noChangeAspect="1" noChangeArrowheads="1"/>
          </p:cNvPicPr>
          <p:nvPr/>
        </p:nvPicPr>
        <p:blipFill>
          <a:blip r:embed="rId3" cstate="print"/>
          <a:srcRect l="29771" t="13741"/>
          <a:stretch>
            <a:fillRect/>
          </a:stretch>
        </p:blipFill>
        <p:spPr bwMode="auto">
          <a:xfrm>
            <a:off x="1643042" y="3214686"/>
            <a:ext cx="2620021" cy="20478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857364"/>
            <a:ext cx="8143932" cy="12618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ПЕРВОПРИЧИНА: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НЕРАЦИОНАЛЬНАЯ ОРГАНИЗАЦИЯ РАБОЧЕГО МЕСТА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ИНСПЕКТОРА ПЕРВИЧНОГО ПРИЕМА</a:t>
            </a:r>
            <a:endParaRPr lang="ru-RU" sz="28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0042"/>
            <a:ext cx="5143536" cy="1357322"/>
          </a:xfrm>
        </p:spPr>
        <p:txBody>
          <a:bodyPr/>
          <a:lstStyle/>
          <a:p>
            <a:r>
              <a:rPr sz="2800" b="1" smtClean="0">
                <a:solidFill>
                  <a:srgbClr val="C00000"/>
                </a:solidFill>
              </a:rPr>
              <a:t>ПРОБЛЕМА №5:</a:t>
            </a:r>
            <a:r>
              <a:rPr sz="2000" b="1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sz="2000" b="1" smtClean="0">
                <a:solidFill>
                  <a:schemeClr val="bg2">
                    <a:lumMod val="50000"/>
                  </a:schemeClr>
                </a:solidFill>
              </a:rPr>
            </a:br>
            <a:r>
              <a:rPr sz="2400" b="1" smtClean="0">
                <a:solidFill>
                  <a:srgbClr val="0070C0"/>
                </a:solidFill>
                <a:latin typeface="+mj-lt"/>
              </a:rPr>
              <a:t>ПОТЕРЯ ВРЕМЕНИ ИЗ-ЗА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МЕДЛЕННОЙ РАБОТЫ ПК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4357694"/>
            <a:ext cx="8572560" cy="2357454"/>
          </a:xfrm>
        </p:spPr>
        <p:txBody>
          <a:bodyPr>
            <a:noAutofit/>
          </a:bodyPr>
          <a:lstStyle/>
          <a:p>
            <a:pPr marL="1701800" indent="-1701800">
              <a:buNone/>
            </a:pPr>
            <a:r>
              <a:rPr lang="ru-RU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РЕШЕНИЕ: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1.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ПРОВЕРИТЬ КОМПЬЮТЕРЫ НА СООТВЕТСТВИЕ ТРЕБОВАНИЯМ ПК8 И СКОРОСТИ ЗАГРУЗКИ КЛИЕНТА ПК8;</a:t>
            </a:r>
          </a:p>
          <a:p>
            <a:pPr marL="1701800" indent="-170180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                       2. ПОДГОТОВИТЬ И НАПРАВИТЬ ЗАЯВКУ В </a:t>
            </a:r>
            <a:r>
              <a:rPr lang="ru-RU" sz="24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ДТиЗНКО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НА ПРИОБРЕТЕНИЕ НОВОЙ КОМПЬЮТЕРНОЙ ТЕХНИКИ</a:t>
            </a:r>
            <a:endParaRPr lang="ru-RU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928802"/>
            <a:ext cx="8143932" cy="20005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ПЕРВОПРИЧИНА: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ПЕРСОНАЛЬНЫЙ КОМПЬЮТЕР В КАБИНЕТЕ ПЕРВИЧНОГО ПРИЕМА НЕ СООТВЕТСТВУЕТ ТРЕБОВАНИЯМ ПК8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 СКОРОСТИ ЗАГРУЗКИ КЛИЕНТА ПК8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571480"/>
            <a:ext cx="8501122" cy="342902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ПРОБЛЕМА №6: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7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НЕДОСТАТОЧНОЕ КОЛИЧЕСТВО ВРЕМЕНИ УДЕЛЯЕТСЯ ОКАЗАНИЮ ГОСУДАРСТВЕННЫХ УСЛУГ: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 СОДЕЙСТВИЯ В ПОИСКЕ ПОДХОДЯЩЕЙ РАБОТЫ,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 ПО ИНФОРМИРОВАНИЮ О ПОЛОЖЕНИИ НА РЫНКЕ ТРУДА; </a:t>
            </a:r>
          </a:p>
          <a:p>
            <a:pPr algn="ctr">
              <a:buNone/>
            </a:pPr>
            <a:endParaRPr lang="ru-RU" sz="74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7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НЕДОСТАТОЧНО ВРЕМЕНИ УДЕЛЯЕТСЯ ИНФОРМИРОВАНИЮ :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 О ВОЗМОЖНОСТИ ПОЛУЧЕНИЯ ДРУГИХ УСЛУГ ЦЗН, 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 ОБ ОТВЕТСТВЕННОСТИ ЗА НЕЗАКОННОЕ ПОЛУЧЕНИЕ 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ПОСОБИЯ ПО БЕЗРАБОТИЦЕ,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 О ПРАВИЛАХ ПОСЕЩЕНИЯ ЦЗН</a:t>
            </a: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5" name="Содержимое 7"/>
          <p:cNvSpPr>
            <a:spLocks noGrp="1"/>
          </p:cNvSpPr>
          <p:nvPr>
            <p:ph type="body" idx="4294967295"/>
          </p:nvPr>
        </p:nvSpPr>
        <p:spPr>
          <a:xfrm>
            <a:off x="571472" y="5429264"/>
            <a:ext cx="7929587" cy="12858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01800" indent="-1701800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РЕШЕНИЕ: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УВЕЛИЧИТЬ ВРЕМЯ НА ОКАЗАНИЕ         ГОСУДАРСТВЕННЫХ УСЛУГ И ИНФОРМИРОВАНИЕ ГРАЖДАН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000504"/>
            <a:ext cx="8143932" cy="12618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ПЕРВОПРИЧИНА: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НЕРАЦИОНАЛЬНАЯ ОРГАНИЗАЦИЯ РАБОЧЕГО ВРЕМЕНИ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ИНСПЕКТОРА ПЕРВИЧНОГО ПРИЕМА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5971698" cy="1025578"/>
          </a:xfrm>
        </p:spPr>
        <p:txBody>
          <a:bodyPr/>
          <a:lstStyle/>
          <a:p>
            <a:r>
              <a:rPr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br>
              <a:rPr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РЕГИОНАЛЬНОГО УРОВНЯ </a:t>
            </a:r>
            <a:br>
              <a:rPr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714348" y="1556792"/>
            <a:ext cx="7500990" cy="163121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ПРОБЛЕМА №1: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ПОТЕРИ ВРЕМЕНИ ИЗ-ЗА ОЖИДАНИЯ ПОДПИСЕЙ КЛИЕНТА В БЛАНКЕ «ПРЕДУПРЕЖДЕНИЯ И ОБЯЗАТЕЛЬСТВА»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357562"/>
            <a:ext cx="8143932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ПЕРВОПРИЧИНА: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ДУБЛИРОВАНИЕ ПОДПИСЕЙ КЛИЕНТА В БЛАНКЕ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«ПРЕДУПРЕЖДЕНИЯ И ОБЯЗАТЕЛЬСТВА»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357158" y="5000636"/>
            <a:ext cx="8501122" cy="142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01800" marR="0" lvl="0" indent="-1701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РЕШЕНИЕ: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МИНИМИЗИРОВАТЬ КОЛИЧЕСТВО ПОДПИСЕЙ В БЛАНКЕ </a:t>
            </a:r>
          </a:p>
          <a:p>
            <a:pPr marL="1701800" marR="0" lvl="0" indent="-1701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«ПРЕДУПРЕЖДЕНИЯ И ОБЯЗАТЕЛЬСТВА»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5507213" cy="1077218"/>
          </a:xfrm>
        </p:spPr>
        <p:txBody>
          <a:bodyPr/>
          <a:lstStyle/>
          <a:p>
            <a:r>
              <a:rPr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br>
              <a:rPr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ФЕДЕРАЛЬНОГО УРОВНЯ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7803475" cy="2000548"/>
          </a:xfrm>
        </p:spPr>
        <p:txBody>
          <a:bodyPr/>
          <a:lstStyle/>
          <a:p>
            <a:pPr algn="ctr">
              <a:buNone/>
            </a:pPr>
            <a:r>
              <a:rPr sz="2800" b="1">
                <a:solidFill>
                  <a:srgbClr val="C00000"/>
                </a:solidFill>
              </a:rPr>
              <a:t>ПРОБЛЕМА №1:</a:t>
            </a:r>
            <a:r>
              <a:rPr sz="4000" b="1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sz="4000" b="1">
                <a:solidFill>
                  <a:schemeClr val="bg2">
                    <a:lumMod val="50000"/>
                  </a:schemeClr>
                </a:solidFill>
              </a:rPr>
            </a:br>
            <a:r>
              <a:rPr b="1">
                <a:solidFill>
                  <a:srgbClr val="0070C0"/>
                </a:solidFill>
                <a:latin typeface="+mj-lt"/>
              </a:rPr>
              <a:t> ПОТЕРИ ВРЕМЕНИ ИЗ-ЗА ОЖИДАНИЯ ПОДПИСЕЙ КЛИЕНТА В БЛАНКАХ </a:t>
            </a:r>
            <a:endParaRPr b="1" smtClean="0">
              <a:solidFill>
                <a:srgbClr val="0070C0"/>
              </a:solidFill>
              <a:latin typeface="+mj-lt"/>
            </a:endParaRPr>
          </a:p>
          <a:p>
            <a:pPr algn="ctr">
              <a:buNone/>
            </a:pPr>
            <a:r>
              <a:rPr sz="2000" b="1" i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«</a:t>
            </a:r>
            <a:r>
              <a:rPr sz="2000" b="1" i="1">
                <a:solidFill>
                  <a:schemeClr val="accent2">
                    <a:lumMod val="75000"/>
                  </a:schemeClr>
                </a:solidFill>
                <a:latin typeface="+mj-lt"/>
              </a:rPr>
              <a:t>ПЕРЕЧЕНЬ ДОКУМЕНТОВ, ПРЕДСТАВЛЕННЫХ ГРАЖДАНИНОМ»</a:t>
            </a:r>
            <a:r>
              <a:rPr b="1">
                <a:solidFill>
                  <a:srgbClr val="0070C0"/>
                </a:solidFill>
                <a:latin typeface="+mj-lt"/>
              </a:rPr>
              <a:t> И </a:t>
            </a:r>
            <a:r>
              <a:rPr sz="2000" b="1" i="1">
                <a:solidFill>
                  <a:schemeClr val="accent2">
                    <a:lumMod val="75000"/>
                  </a:schemeClr>
                </a:solidFill>
                <a:latin typeface="+mj-lt"/>
              </a:rPr>
              <a:t>«ЛИСТ УЧЕТА ПОСЕЩЕНИЙ»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71876"/>
            <a:ext cx="8143932" cy="150810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ПЕРВОПРИЧИНА: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ДУБЛИРОВАНИЕ ПОДПИСЕЙ КЛИЕНТА В БЛАНКАХ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«ПЕРЕЧЕНЬ ДОКУМЕНТОВ, ПРЕДСТАВЛЕННЫХ ГРАЖДАНИНОМ»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 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«ЛИСТ УЧЕТА ПОСЕЩЕНИЙ»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7"/>
          <p:cNvSpPr txBox="1">
            <a:spLocks/>
          </p:cNvSpPr>
          <p:nvPr/>
        </p:nvSpPr>
        <p:spPr>
          <a:xfrm>
            <a:off x="500034" y="5143512"/>
            <a:ext cx="8501122" cy="1357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01800" marR="0" lvl="0" indent="-1701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РЕШЕНИЕ: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ВНЕСТИ ИЗМЕНЕНИЯ В ПРИКАЗ Минтруда ОТ 26.02.2015 №125н, ИСКЛЮЧАЮЩИЕ ДУБЛИРОВАНИЕ ПОДПИСЕЙ В БЛАНКАХ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785786" y="571480"/>
            <a:ext cx="7803475" cy="1261884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ПРОБЛЕМА №2: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ПОТЕРИ ВРЕМЕНИ ИЗ-ЗА ПОИСКА ПРОФЕССИИ В КЛАССИФИКАТОРЕ ПК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214554"/>
            <a:ext cx="8143932" cy="12618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ПЕРВОПРИЧИНА: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 КЛАССИФИКАТОРЕ ПРОФЕССИЙ НЕТ НУЖНЫХ ПРОФЕССИЙ, ДОЛЖНОСТЕЙ</a:t>
            </a:r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857224" y="4500570"/>
            <a:ext cx="7786742" cy="85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01800" marR="0" lvl="0" indent="-1701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РЕШЕНИЕ: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ВНЕСТИ ИЗМЕНЕНИЯ В ЕТКС, ОКПДТР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0881" y="548681"/>
            <a:ext cx="3281732" cy="504056"/>
          </a:xfrm>
        </p:spPr>
        <p:txBody>
          <a:bodyPr/>
          <a:lstStyle/>
          <a:p>
            <a:r>
              <a:rPr lang="ru-RU" sz="2800" b="1" dirty="0" smtClean="0"/>
              <a:t>Паспорт </a:t>
            </a:r>
            <a:r>
              <a:rPr lang="ru-RU" sz="2800" b="1" dirty="0"/>
              <a:t>проекта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23047" t="26041" r="20703" b="11458"/>
          <a:stretch>
            <a:fillRect/>
          </a:stretch>
        </p:blipFill>
        <p:spPr bwMode="auto">
          <a:xfrm>
            <a:off x="428596" y="1071546"/>
            <a:ext cx="857256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5" y="116632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рациональной системы первичного приема граждан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57224" y="857232"/>
            <a:ext cx="352865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ГКУ ЦЗН г.</a:t>
            </a:r>
            <a:r>
              <a:rPr kumimoji="0" lang="ru-RU" sz="1800" b="0" i="0" u="none" strike="noStrike" cap="none" normalizeH="0" dirty="0" smtClean="0">
                <a:solidFill>
                  <a:schemeClr val="tx1"/>
                </a:solidFill>
                <a:effectLst/>
                <a:latin typeface="Arial" charset="0"/>
              </a:rPr>
              <a:t> Белово</a:t>
            </a:r>
            <a:endParaRPr kumimoji="0" lang="ru-RU" sz="1800" b="0" i="0" u="none" strike="noStrike" cap="none" normalizeH="0" baseline="0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1214422"/>
            <a:ext cx="585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003366"/>
              </a:buClr>
              <a:buFont typeface="Wingdings" pitchFamily="2" charset="2"/>
              <a:buChar char="ü"/>
            </a:pPr>
            <a:r>
              <a:rPr lang="ru-RU" sz="1600" i="1" dirty="0" smtClean="0"/>
              <a:t>Результат в рамках достижения целей и эффектов</a:t>
            </a:r>
            <a:endParaRPr lang="ru-RU" sz="1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47047621"/>
              </p:ext>
            </p:extLst>
          </p:nvPr>
        </p:nvGraphicFramePr>
        <p:xfrm>
          <a:off x="214282" y="2143116"/>
          <a:ext cx="4231345" cy="223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5720" y="1714488"/>
            <a:ext cx="400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Потери снизились с 35,9% до 10,6%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07707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>
              <a:solidFill>
                <a:srgbClr val="00990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20" y="4714884"/>
          <a:ext cx="8572561" cy="18903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4401"/>
                <a:gridCol w="813259"/>
                <a:gridCol w="784042"/>
                <a:gridCol w="1071570"/>
                <a:gridCol w="785818"/>
                <a:gridCol w="785818"/>
                <a:gridCol w="1071570"/>
                <a:gridCol w="857256"/>
                <a:gridCol w="857256"/>
                <a:gridCol w="1071571"/>
              </a:tblGrid>
              <a:tr h="356437"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3399"/>
                          </a:solidFill>
                        </a:rPr>
                        <a:t>ТЕКУЩИЕ ПОКАЗАТЕЛИ, мин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rgbClr val="003399"/>
                          </a:solidFill>
                        </a:rPr>
                        <a:t>ЦЕЛЕВЫЕ ПОКАЗАТЕЛИ, мин</a:t>
                      </a:r>
                      <a:endParaRPr lang="ru-RU" sz="1000" dirty="0" smtClean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3399"/>
                          </a:solidFill>
                        </a:rPr>
                        <a:t>РЕЗУЛЬТАТ, мин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5329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ОБЩЕЕ ВРЕМЯ ПРИЕМА</a:t>
                      </a:r>
                    </a:p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ПОТЕРИ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ОКАЗАНИЕ ГОС.УСЛУГ И ИНФОРМИ-РОВАНИЕ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ОБЩЕЕ ВРЕМЯ ПРИЕМА</a:t>
                      </a:r>
                    </a:p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ПОТЕРИ</a:t>
                      </a:r>
                    </a:p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ОКАЗАНИЕ ГОС.УСЛУГ И ИНФОРМИ-РОВАНИЕ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ОБЩЕЕ ВРЕМЯ ПРИЕМА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ПОТЕРИ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ОКАЗАНИЕ ГОС.УСЛУГ И ИНФОРМИ-РОВАНИЕ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43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rgbClr val="0E58B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ru-RU" sz="1050" b="1" dirty="0">
                        <a:solidFill>
                          <a:srgbClr val="0E58B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23,9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8,4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4,6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19,2%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27,5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0,25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14,8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23,8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6,27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26,3%</a:t>
                      </a:r>
                    </a:p>
                  </a:txBody>
                  <a:tcPr anchor="ctr"/>
                </a:tc>
              </a:tr>
              <a:tr h="43667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rgbClr val="0E58B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ru-RU" sz="1050" b="1" dirty="0">
                        <a:solidFill>
                          <a:srgbClr val="0E58B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1000" b="1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11,03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35,9%</a:t>
                      </a:r>
                      <a:endParaRPr kumimoji="0" lang="ru-RU" sz="1000" b="1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19,5%</a:t>
                      </a:r>
                      <a:endParaRPr kumimoji="0" lang="ru-RU" sz="1000" b="1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10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17,5%</a:t>
                      </a:r>
                      <a:endParaRPr kumimoji="0" lang="ru-RU" sz="10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53,8%</a:t>
                      </a:r>
                      <a:endParaRPr kumimoji="0" lang="ru-RU" sz="10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10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10,6%</a:t>
                      </a:r>
                      <a:endParaRPr kumimoji="0" lang="ru-RU" sz="10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38,5%</a:t>
                      </a:r>
                      <a:endParaRPr kumimoji="0" lang="ru-RU" sz="10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547047621"/>
              </p:ext>
            </p:extLst>
          </p:nvPr>
        </p:nvGraphicFramePr>
        <p:xfrm>
          <a:off x="4714876" y="2285992"/>
          <a:ext cx="4231345" cy="223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43438" y="1643050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Время на оказание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гос.услуг</a:t>
            </a:r>
            <a:r>
              <a:rPr lang="ru-RU" sz="1600" b="1" i="1" dirty="0" smtClean="0">
                <a:solidFill>
                  <a:srgbClr val="FF0000"/>
                </a:solidFill>
              </a:rPr>
              <a:t> и информирование  увеличилось с 19,5% до 38,5%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714348" y="1000108"/>
            <a:ext cx="7572428" cy="4100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за счет которых достигнуты результаты проекта:</a:t>
            </a:r>
          </a:p>
        </p:txBody>
      </p:sp>
      <p:pic>
        <p:nvPicPr>
          <p:cNvPr id="13" name="Рисунок 12" descr="T:\Отделы\Бережливый ЦЗН\внедрение улучшений-1 проект\фото\IMG_9715.JPG"/>
          <p:cNvPicPr/>
          <p:nvPr/>
        </p:nvPicPr>
        <p:blipFill>
          <a:blip r:embed="rId2" cstate="print"/>
          <a:srcRect r="1315" b="2129"/>
          <a:stretch>
            <a:fillRect/>
          </a:stretch>
        </p:blipFill>
        <p:spPr bwMode="auto">
          <a:xfrm>
            <a:off x="2786050" y="1785926"/>
            <a:ext cx="114300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T:\Отделы\Бережливый ЦЗН\внедрение улучшений-1 проект\фото\IMG_9709.JPG"/>
          <p:cNvPicPr/>
          <p:nvPr/>
        </p:nvPicPr>
        <p:blipFill>
          <a:blip r:embed="rId3" cstate="print"/>
          <a:srcRect l="234" t="1532" r="102" b="1178"/>
          <a:stretch>
            <a:fillRect/>
          </a:stretch>
        </p:blipFill>
        <p:spPr bwMode="auto">
          <a:xfrm>
            <a:off x="1428728" y="1785926"/>
            <a:ext cx="114300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 bwMode="auto">
          <a:xfrm>
            <a:off x="857224" y="1428736"/>
            <a:ext cx="7286676" cy="3429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Заменена компьютерная техника</a:t>
            </a:r>
          </a:p>
          <a:p>
            <a:pPr marL="342900" indent="-342900" algn="l">
              <a:buAutoNum type="arabicPeriod"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Оформлены более наглядные образцы документов</a:t>
            </a:r>
          </a:p>
          <a:p>
            <a:pPr marL="342900" indent="-342900" algn="l">
              <a:buAutoNum type="arabicPeriod"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кабинете первичного приема установлена </a:t>
            </a:r>
          </a:p>
          <a:p>
            <a:pPr marL="342900" indent="-342900" algn="l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копировальная техника</a:t>
            </a:r>
          </a:p>
          <a:p>
            <a:pPr marL="342900" indent="-342900" algn="l">
              <a:buAutoNum type="arabicPeriod"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Разработаны стандартно-операционные карты инспекторов первичного приема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/>
          <a:srcRect l="11641" t="16403" r="50259" b="49862"/>
          <a:stretch>
            <a:fillRect/>
          </a:stretch>
        </p:blipFill>
        <p:spPr bwMode="auto">
          <a:xfrm>
            <a:off x="7000892" y="2214554"/>
            <a:ext cx="1285884" cy="91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 l="11641" t="50137" r="51847" b="16128"/>
          <a:stretch>
            <a:fillRect/>
          </a:stretch>
        </p:blipFill>
        <p:spPr bwMode="auto">
          <a:xfrm rot="20860449">
            <a:off x="7501718" y="2034064"/>
            <a:ext cx="1071732" cy="7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/>
          <a:srcRect l="6350" t="17859" r="49200" b="6734"/>
          <a:stretch>
            <a:fillRect/>
          </a:stretch>
        </p:blipFill>
        <p:spPr bwMode="auto">
          <a:xfrm rot="1261390">
            <a:off x="7654088" y="2143650"/>
            <a:ext cx="1068600" cy="145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22461" t="21875" r="22461" b="9375"/>
          <a:stretch>
            <a:fillRect/>
          </a:stretch>
        </p:blipFill>
        <p:spPr bwMode="auto">
          <a:xfrm>
            <a:off x="4857752" y="4286256"/>
            <a:ext cx="3061010" cy="214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/>
          <a:srcRect l="22266" t="21875" r="22656" b="10416"/>
          <a:stretch>
            <a:fillRect/>
          </a:stretch>
        </p:blipFill>
        <p:spPr bwMode="auto">
          <a:xfrm>
            <a:off x="1643042" y="4572008"/>
            <a:ext cx="3064141" cy="211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56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14348" y="428604"/>
            <a:ext cx="7215238" cy="121444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sz="4100" b="1" kern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ПОВТОРНЫХ ЗАМЕРОВ </a:t>
            </a:r>
            <a:endParaRPr sz="41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sz="4100" b="1" kern="1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ИНСПЕКТОРА </a:t>
            </a:r>
            <a:r>
              <a:rPr sz="4100" b="1" kern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ПЕРВИЧНОГО ПРИЕМА</a:t>
            </a:r>
          </a:p>
          <a:p>
            <a:pPr algn="ctr">
              <a:buNone/>
            </a:pPr>
            <a:r>
              <a:rPr sz="4100" b="1" kern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2019 ГОДУ </a:t>
            </a:r>
          </a:p>
          <a:p>
            <a:pPr algn="ctr">
              <a:buNone/>
            </a:pPr>
            <a:endParaRPr lang="ru-RU" sz="36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714488"/>
          <a:ext cx="8858314" cy="433762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38192"/>
                <a:gridCol w="1254928"/>
                <a:gridCol w="1274292"/>
                <a:gridCol w="1530842"/>
                <a:gridCol w="1177614"/>
                <a:gridCol w="1265478"/>
                <a:gridCol w="1616968"/>
              </a:tblGrid>
              <a:tr h="1102680"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rgbClr val="003399"/>
                          </a:solidFill>
                        </a:rPr>
                        <a:t>ЦЕЛЕВОЕ </a:t>
                      </a:r>
                    </a:p>
                    <a:p>
                      <a:pPr algn="ctr"/>
                      <a:r>
                        <a:rPr kumimoji="0" lang="ru-RU" sz="2400" kern="1200" dirty="0" smtClean="0">
                          <a:solidFill>
                            <a:srgbClr val="003399"/>
                          </a:solidFill>
                        </a:rPr>
                        <a:t>СОСТОЯНИЕ  ПРОЦЕССА, мин</a:t>
                      </a:r>
                      <a:endParaRPr lang="ru-RU" sz="2400" dirty="0" smtClean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3399"/>
                          </a:solidFill>
                        </a:rPr>
                        <a:t>РЕЗУЛЬТАТЫ</a:t>
                      </a:r>
                      <a:r>
                        <a:rPr lang="ru-RU" sz="2400" baseline="0" dirty="0" smtClean="0">
                          <a:solidFill>
                            <a:srgbClr val="003399"/>
                          </a:solidFill>
                        </a:rPr>
                        <a:t> ПОВТОРНЫХ ЗАМЕРОВ</a:t>
                      </a:r>
                      <a:endParaRPr lang="ru-RU" sz="2400" dirty="0" smtClean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9585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ОБЩЕЕ ВРЕМЯ ПРИЕМА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ПОТЕРИ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ОКАЗАНИЕ ГОС.УСЛУГ И ИНФОРМИ-РОВАНИЕ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ОБЩЕЕ ВРЕМЯ ПРИЕМА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ПОТЕРИ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ОКАЗАНИЕ ГОС.УСЛУГ И ИНФОРМИ-РОВАНИЕ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06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E58B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ru-RU" sz="2000" b="1" dirty="0">
                        <a:solidFill>
                          <a:srgbClr val="0E58B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27,5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0,25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14,8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53,8%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23,8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1,3%</a:t>
                      </a:r>
                      <a:endParaRPr kumimoji="0" lang="ru-RU" sz="2800" b="1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6,27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26,3%</a:t>
                      </a:r>
                    </a:p>
                  </a:txBody>
                  <a:tcPr anchor="ctr"/>
                </a:tc>
              </a:tr>
              <a:tr h="10514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E58B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ru-RU" sz="2000" b="1" dirty="0">
                        <a:solidFill>
                          <a:srgbClr val="0E58B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17,5%</a:t>
                      </a:r>
                      <a:endParaRPr kumimoji="0"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53,8%</a:t>
                      </a:r>
                      <a:endParaRPr kumimoji="0"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2800" b="1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10,6%</a:t>
                      </a:r>
                      <a:endParaRPr kumimoji="0" lang="ru-RU" sz="2800" b="1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38,5%</a:t>
                      </a:r>
                      <a:endParaRPr kumimoji="0"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643051"/>
          <a:ext cx="8286808" cy="471602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86016"/>
                <a:gridCol w="6000792"/>
              </a:tblGrid>
              <a:tr h="1614317"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Границы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 начала взаимодействия клиента ЦЗН с целью получения государственных  услуг и (или) информации до окончания взаимодействия.</a:t>
                      </a:r>
                    </a:p>
                    <a:p>
                      <a:endParaRPr lang="ru-RU" sz="2000" b="1" i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7025"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Процесс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Первичный прием граждан</a:t>
                      </a:r>
                    </a:p>
                  </a:txBody>
                  <a:tcPr/>
                </a:tc>
              </a:tr>
              <a:tr h="1614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Начало:</a:t>
                      </a:r>
                    </a:p>
                    <a:p>
                      <a:endParaRPr lang="ru-RU" sz="2000" b="1" i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Обращение гражданина в ГКУ ЦЗН г.Белово  к инспектору первичного приема                                           за содействием в поиске работы</a:t>
                      </a:r>
                    </a:p>
                    <a:p>
                      <a:endParaRPr lang="ru-RU" sz="2000" b="1" i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9247"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Конец: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  взаимодействия инспектора первичного приема с гражданином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2571736" y="857232"/>
            <a:ext cx="3929086" cy="50007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spc="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РАМКИ ПРОЕКТА</a:t>
            </a:r>
            <a:endParaRPr lang="ru-RU" sz="2400" b="1" spc="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2714612" y="1142984"/>
            <a:ext cx="3929086" cy="50007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КАРТИРОВАНИЕ</a:t>
            </a:r>
          </a:p>
        </p:txBody>
      </p:sp>
      <p:pic>
        <p:nvPicPr>
          <p:cNvPr id="5" name="Рисунок 4" descr="Z:\Фото&amp;Видео\БЕРЕЖЛИВЫЙ ЦЗН\IMG_7812.JPG"/>
          <p:cNvPicPr/>
          <p:nvPr/>
        </p:nvPicPr>
        <p:blipFill>
          <a:blip r:embed="rId2" cstate="print"/>
          <a:srcRect l="32432" t="-4167" b="16667"/>
          <a:stretch>
            <a:fillRect/>
          </a:stretch>
        </p:blipFill>
        <p:spPr bwMode="auto">
          <a:xfrm>
            <a:off x="285720" y="4286256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Z:\Фото&amp;Видео\БЕРЕЖЛИВЫЙ ЦЗН 2018\IMG_8193.JPG"/>
          <p:cNvPicPr/>
          <p:nvPr/>
        </p:nvPicPr>
        <p:blipFill>
          <a:blip r:embed="rId3" cstate="print"/>
          <a:srcRect l="19240" t="5376" b="8314"/>
          <a:stretch>
            <a:fillRect/>
          </a:stretch>
        </p:blipFill>
        <p:spPr bwMode="auto">
          <a:xfrm>
            <a:off x="2928926" y="2214554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Z:\Фото&amp;Видео\БЕРЕЖЛИВЫЙ ЦЗН 2018\IMG_8234.JPG"/>
          <p:cNvPicPr/>
          <p:nvPr/>
        </p:nvPicPr>
        <p:blipFill>
          <a:blip r:embed="rId4" cstate="print"/>
          <a:srcRect l="53166" b="55478"/>
          <a:stretch>
            <a:fillRect/>
          </a:stretch>
        </p:blipFill>
        <p:spPr bwMode="auto">
          <a:xfrm>
            <a:off x="5929322" y="2214554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Z:\Фото&amp;Видео\БЕРЕЖЛИВЫЙ ЦЗН 2018\IMG_83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357694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Z:\Фото&amp;Видео\БЕРЕЖЛИВЫЙ ЦЗН 2018\IMG_8322.JPG"/>
          <p:cNvPicPr/>
          <p:nvPr/>
        </p:nvPicPr>
        <p:blipFill>
          <a:blip r:embed="rId6" cstate="print"/>
          <a:srcRect l="12648" r="-2061" b="14802"/>
          <a:stretch>
            <a:fillRect/>
          </a:stretch>
        </p:blipFill>
        <p:spPr bwMode="auto">
          <a:xfrm>
            <a:off x="5929322" y="4357694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/>
          <p:nvPr/>
        </p:nvSpPr>
        <p:spPr>
          <a:xfrm>
            <a:off x="285720" y="2000240"/>
            <a:ext cx="2643206" cy="2214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kern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 хронометраж действий инспектора первичного приема(12 замеров) и клиента ЦЗН</a:t>
            </a:r>
          </a:p>
          <a:p>
            <a:pPr algn="ctr"/>
            <a:r>
              <a:rPr lang="ru-RU" sz="2000" b="1" kern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(10 замеров)</a:t>
            </a:r>
            <a:endParaRPr lang="ru-RU" sz="2000" b="1" kern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1357290" y="857232"/>
            <a:ext cx="6215106" cy="121444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КАРТЫ ТЕКУЩЕГО СОСТОЯНИЯ ПРОЦЕССА</a:t>
            </a:r>
          </a:p>
        </p:txBody>
      </p:sp>
      <p:pic>
        <p:nvPicPr>
          <p:cNvPr id="13" name="Picture 3" descr="IMG_8436"/>
          <p:cNvPicPr>
            <a:picLocks noChangeAspect="1" noChangeArrowheads="1"/>
          </p:cNvPicPr>
          <p:nvPr/>
        </p:nvPicPr>
        <p:blipFill>
          <a:blip r:embed="rId2" cstate="print"/>
          <a:srcRect l="10857" t="2915" r="1297" b="47528"/>
          <a:stretch>
            <a:fillRect/>
          </a:stretch>
        </p:blipFill>
        <p:spPr bwMode="auto">
          <a:xfrm>
            <a:off x="1214414" y="2428868"/>
            <a:ext cx="63579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Z:\Фото&amp;Видео\БЕРЕЖЛИВЫЙ ЦЗН 2018\08.10.2018\IMG_8492.JPG"/>
          <p:cNvPicPr>
            <a:picLocks noChangeAspect="1" noChangeArrowheads="1"/>
          </p:cNvPicPr>
          <p:nvPr/>
        </p:nvPicPr>
        <p:blipFill>
          <a:blip r:embed="rId3" cstate="print"/>
          <a:srcRect l="10583" t="3969" r="-542" b="12687"/>
          <a:stretch>
            <a:fillRect/>
          </a:stretch>
        </p:blipFill>
        <p:spPr bwMode="auto">
          <a:xfrm>
            <a:off x="857224" y="5214950"/>
            <a:ext cx="2428892" cy="1500198"/>
          </a:xfrm>
          <a:prstGeom prst="rect">
            <a:avLst/>
          </a:prstGeom>
          <a:noFill/>
        </p:spPr>
      </p:pic>
      <p:pic>
        <p:nvPicPr>
          <p:cNvPr id="15" name="Picture 5" descr="Z:\Фото&amp;Видео\БЕРЕЖЛИВЫЙ ЦЗН 2018\08.10.2018\IMG_8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214950"/>
            <a:ext cx="2214578" cy="1476386"/>
          </a:xfrm>
          <a:prstGeom prst="rect">
            <a:avLst/>
          </a:prstGeom>
          <a:noFill/>
        </p:spPr>
      </p:pic>
      <p:pic>
        <p:nvPicPr>
          <p:cNvPr id="16" name="Picture 2" descr="IMG_8348"/>
          <p:cNvPicPr>
            <a:picLocks noChangeAspect="1" noChangeArrowheads="1"/>
          </p:cNvPicPr>
          <p:nvPr/>
        </p:nvPicPr>
        <p:blipFill>
          <a:blip r:embed="rId5" cstate="print"/>
          <a:srcRect l="5325" r="15289" b="8850"/>
          <a:stretch>
            <a:fillRect/>
          </a:stretch>
        </p:blipFill>
        <p:spPr bwMode="auto">
          <a:xfrm>
            <a:off x="3571868" y="5214950"/>
            <a:ext cx="196627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1357290" y="857232"/>
            <a:ext cx="6215106" cy="85725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ВРЕМЯ ПЕРВИЧНОГО ПРИЕМА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2143116"/>
          <a:ext cx="8286808" cy="40503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14842"/>
                <a:gridCol w="2071702"/>
                <a:gridCol w="2000264"/>
              </a:tblGrid>
              <a:tr h="60008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  <a:p>
                      <a:pPr marL="0" algn="ctr" defTabSz="914400" rtl="0" eaLnBrk="1" latinLnBrk="0" hangingPunct="1"/>
                      <a:endParaRPr lang="ru-RU" sz="20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ВРЕМЯ ПРИЕМА, мин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0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ru-RU" sz="20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  <a:endParaRPr lang="ru-RU" sz="20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 инспектора при представлении гражданином полного комплекта документов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ru-RU" sz="3200" b="1" i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3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ru-RU" sz="3200" b="1" i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3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 инспектора при отсутствии полного комплекта документов у клиента ЦЗН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1" i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3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1" i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3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1285852" y="214290"/>
            <a:ext cx="5929354" cy="57150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И ВРЕМЯ ПОТЕРЬ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214423"/>
          <a:ext cx="8858312" cy="55507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072097"/>
                <a:gridCol w="1857388"/>
                <a:gridCol w="1928827"/>
              </a:tblGrid>
              <a:tr h="500065">
                <a:tc rowSpan="2"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000" dirty="0" smtClean="0"/>
                        <a:t>ОПИСАНИЕ И ТИП ПОТЕРЬ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/>
                        <a:t>ВРЕМЯ ПОТЕРЬ, мин</a:t>
                      </a:r>
                      <a:endParaRPr kumimoji="0" lang="ru-RU" sz="2000" b="1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06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ИНСПЕКТОР №1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ИНСПЕКТОР №2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7855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2000" dirty="0" smtClean="0"/>
                        <a:t>Ожидание из-за медленной работы ПК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3,6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3,9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85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Лишние перемещения при поиске необходимого бланка, ручки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-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0,4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85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Ожидание</a:t>
                      </a:r>
                      <a:r>
                        <a:rPr lang="ru-RU" sz="2000" baseline="0" dirty="0" smtClean="0"/>
                        <a:t> из-за трудностей в заполнении бланков клиентом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1,1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0,8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85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Переключение</a:t>
                      </a:r>
                      <a:r>
                        <a:rPr lang="ru-RU" sz="2000" baseline="0" dirty="0" smtClean="0"/>
                        <a:t> внимания на другого клиента </a:t>
                      </a:r>
                      <a:r>
                        <a:rPr lang="ru-RU" sz="1400" baseline="0" dirty="0" smtClean="0"/>
                        <a:t>(справка, консультация)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1,1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1,2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85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Поиск профессии в классификаторе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2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-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85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Лишние действия при копировании</a:t>
                      </a:r>
                      <a:r>
                        <a:rPr lang="ru-RU" sz="2000" baseline="0" dirty="0" smtClean="0"/>
                        <a:t> документов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0,5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3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85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Ошибки при назначении даты и времени посещения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-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4,5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8193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/>
                        <a:t>ИТОГО:</a:t>
                      </a:r>
                      <a:endParaRPr kumimoji="0" lang="ru-RU" sz="20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8,3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13,8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1285852" y="214290"/>
            <a:ext cx="5929354" cy="121444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ВРЕМЕНИ НА ОКАЗАНИЕ ГОС.УСЛУГ И ИНФОРМИРОВАНИЕ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643050"/>
          <a:ext cx="8858312" cy="4693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500725"/>
                <a:gridCol w="1714512"/>
                <a:gridCol w="1643075"/>
              </a:tblGrid>
              <a:tr h="135883">
                <a:tc rowSpan="2"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800" dirty="0" smtClean="0"/>
                        <a:t>НАИМЕНОВАНИЕ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kern="1200" dirty="0" smtClean="0"/>
                        <a:t>ВРЕМЯ, мин</a:t>
                      </a:r>
                      <a:endParaRPr kumimoji="0" lang="ru-RU" sz="1800" b="1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65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ИНСПЕКТОР №1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ИНСПЕКТОР №2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22713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800" dirty="0" smtClean="0"/>
                        <a:t>Выяснение и ввод пожеланий клиента к искомой работе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342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Оказание </a:t>
                      </a:r>
                      <a:r>
                        <a:rPr lang="ru-RU" sz="1800" dirty="0" err="1" smtClean="0"/>
                        <a:t>гос</a:t>
                      </a:r>
                      <a:r>
                        <a:rPr lang="ru-RU" sz="1800" dirty="0" smtClean="0"/>
                        <a:t>. услуги по информированию о положении на рынке труда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342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Оказание </a:t>
                      </a:r>
                      <a:r>
                        <a:rPr lang="ru-RU" sz="1800" dirty="0" err="1" smtClean="0"/>
                        <a:t>гос</a:t>
                      </a:r>
                      <a:r>
                        <a:rPr lang="ru-RU" sz="1800" dirty="0" smtClean="0"/>
                        <a:t>. услуги содействия в поиске подходящей работы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815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Информирование клиента о других услугах ЦЗН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19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Информирование об ответственности за незаконное получение</a:t>
                      </a:r>
                      <a:r>
                        <a:rPr lang="ru-RU" sz="1800" baseline="0" dirty="0" smtClean="0"/>
                        <a:t> пособия по безработице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342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Разъяснение правил посещения ЦЗН, выдача памятки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46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1285852" y="214290"/>
            <a:ext cx="5929354" cy="121444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ПРОБЛЕМ, СОСТАВЛЕНИЕ ПИРАМИДЫ ПРОБЛЕМ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286380" y="2143116"/>
            <a:ext cx="3571900" cy="471488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Z:\Фото&amp;Видео\БЕРЕЖЛИВЫЙ ЦЗН 2018\08.10.2018\IMG_8493.JPG"/>
          <p:cNvPicPr>
            <a:picLocks noChangeAspect="1" noChangeArrowheads="1"/>
          </p:cNvPicPr>
          <p:nvPr/>
        </p:nvPicPr>
        <p:blipFill>
          <a:blip r:embed="rId2" cstate="print"/>
          <a:srcRect l="50000" t="6660" r="1162" b="33403"/>
          <a:stretch>
            <a:fillRect/>
          </a:stretch>
        </p:blipFill>
        <p:spPr bwMode="auto">
          <a:xfrm>
            <a:off x="1571604" y="3643314"/>
            <a:ext cx="3143272" cy="2571768"/>
          </a:xfrm>
          <a:prstGeom prst="rect">
            <a:avLst/>
          </a:prstGeom>
          <a:noFill/>
        </p:spPr>
      </p:pic>
      <p:pic>
        <p:nvPicPr>
          <p:cNvPr id="7" name="Picture 3" descr="IMG_8436"/>
          <p:cNvPicPr>
            <a:picLocks noChangeAspect="1" noChangeArrowheads="1"/>
          </p:cNvPicPr>
          <p:nvPr/>
        </p:nvPicPr>
        <p:blipFill>
          <a:blip r:embed="rId3" cstate="print"/>
          <a:srcRect l="7662" t="5806" r="6675" b="61289"/>
          <a:stretch>
            <a:fillRect/>
          </a:stretch>
        </p:blipFill>
        <p:spPr bwMode="auto">
          <a:xfrm>
            <a:off x="642910" y="2071678"/>
            <a:ext cx="550072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857884" y="6072206"/>
            <a:ext cx="2500330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УРОВЕНЬ ЦЗН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4929198"/>
            <a:ext cx="2143140" cy="7143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РЕГИОНАЛЬНЫЙ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УРОВЕНЬ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3857628"/>
            <a:ext cx="2000264" cy="7143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ФЕДЕРАЛЬНЫЙ УРОВЕНЬ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10591</TotalTime>
  <Words>864</Words>
  <Application>Microsoft Office PowerPoint</Application>
  <PresentationFormat>Экран (4:3)</PresentationFormat>
  <Paragraphs>257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Создание рациональной системы первичного приема граждан в ГКУ ЦЗН г.Белово</vt:lpstr>
      <vt:lpstr>Паспорт проекта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УРОВНЯ  ГКУ ЦЗН г.БЕЛОВО </vt:lpstr>
      <vt:lpstr>ПРОБЛЕМА №2: ПОТЕРЯ ВРЕМЕНИ ИНСПЕКТОРА  ИЗ-ЗА НЕОБХОДИМОСТИ ПЕРЕКЛЮЧЕНИЯ  ВНИМАНИЯ НА  ДРУГОГО КЛИЕНТА ЦЗН  ДЛЯ ВЫДАЧИ СПРАВКИ ИЛИ КОНСУЛЬТАЦИИ</vt:lpstr>
      <vt:lpstr>РЕШЕНИЕ ПРОБЛЕМЫ № 2:</vt:lpstr>
      <vt:lpstr>ПРОБЛЕМА №3: ПОТЕРЯ ВРЕМЕНИ ИЗ-ЗА ЛИШНИХ ДЕЙСТВИЙ  ПРИ КОПИРОВАНИИ ДОКУМЕНТОВ</vt:lpstr>
      <vt:lpstr>ПРОБЛЕМА №4: ПОТЕРЯ ВРЕМЕНИ ИЗ-ЗА ЛИШНИХ  ПЕРЕМЕЩЕНИЙ ИНСПЕКТОРА ПРИ ПОИСКЕ  НЕОБХОДИМЫХ БЛАНКОВ  </vt:lpstr>
      <vt:lpstr>ПРОБЛЕМА №5: ПОТЕРЯ ВРЕМЕНИ ИЗ-ЗА  МЕДЛЕННОЙ РАБОТЫ ПК</vt:lpstr>
      <vt:lpstr>Презентация PowerPoint</vt:lpstr>
      <vt:lpstr>ПРОБЛЕМЫ  РЕГИОНАЛЬНОГО УРОВНЯ  </vt:lpstr>
      <vt:lpstr>ПРОБЛЕМЫ  ФЕДЕРАЛЬНОГО УРОВНЯ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ue66-1</cp:lastModifiedBy>
  <cp:revision>606</cp:revision>
  <cp:lastPrinted>2019-02-18T01:46:55Z</cp:lastPrinted>
  <dcterms:created xsi:type="dcterms:W3CDTF">2007-01-29T08:57:19Z</dcterms:created>
  <dcterms:modified xsi:type="dcterms:W3CDTF">2019-10-09T04:43:14Z</dcterms:modified>
</cp:coreProperties>
</file>