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342" r:id="rId8"/>
    <p:sldId id="263" r:id="rId9"/>
    <p:sldId id="264" r:id="rId10"/>
    <p:sldId id="265" r:id="rId11"/>
    <p:sldId id="266" r:id="rId12"/>
    <p:sldId id="267" r:id="rId13"/>
    <p:sldId id="262" r:id="rId14"/>
    <p:sldId id="268" r:id="rId15"/>
    <p:sldId id="269" r:id="rId16"/>
    <p:sldId id="343" r:id="rId17"/>
    <p:sldId id="30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569"/>
    <a:srgbClr val="EE5238"/>
    <a:srgbClr val="552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0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B7E7E-F8FA-4C1D-8512-1A6010435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6743B0-0517-430A-8E12-5FE6E664C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CEDE3F-9600-41B3-90EE-54225E4F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062888-399E-4315-BDB4-353A0A5C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BC7780-4D00-4BCD-96B5-0344BDD1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D3382-9537-4E77-BB55-01D73A7C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4FB955-CB07-436F-885F-21691EAFA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29ACD9-DF29-4C5B-A32B-6A718F20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B400E5-49D9-45F0-B6B0-A1CC971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6FEA98-F8AF-44EF-AE67-85375315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CC98F4D-7704-4B88-B56E-985B3E671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DBD315-DCD8-48ED-97A4-5A4602924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6A7B8B-5849-435F-A479-AFE0DD3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567937-A30D-4FA6-897C-290DC648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B1638A-858F-424D-B05A-B4880360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7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10464000" cy="3677027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20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9207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451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6422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512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5800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9266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120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8D5B89-BECA-4E45-AAFA-EEE13763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126917-A7C5-4940-902B-90F7294C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AD47F-6F1C-4383-AAC3-11CF09C7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5068B4-DB03-4968-A1E4-27E943A6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A82061-ED27-41B1-A8BA-9F72CA0F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68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1"/>
            <a:ext cx="6960000" cy="115530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513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4AD7-3A7C-48D9-81D3-6680B1FE690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99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D8A4C-8AEE-4FB8-B474-DF9D490F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85B407-550E-409B-8C1B-70C847848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9FADE8-F16C-4BA0-8650-67D2D550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7E4FC6-72DF-47C4-B053-74E09E3E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2ACC05-6B60-4028-B886-A1054CF5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E3D7F-B5DD-48AA-B5A2-AB5303B0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5C777-CED1-4BC3-8B92-1CA05B4E8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EDCDFB-3F34-4841-8AAE-1E878BA97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2EE11E-FE6F-4EA4-B366-BBFF0CD0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DEFD23-778D-4BC0-9C49-8954CE2C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2F7B3D-EE09-489C-B336-E409ED29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2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F91FB-AF2B-4C37-9250-FD41DA88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49D82C-4C03-4054-AC59-BFF6FA65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1AF8D3-FA5F-43D9-BE7D-64500CAB5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B0B38C-46A8-4A90-8DAF-AB5DCB0B7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88A2A7-AA29-4297-8AED-7E2280009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E015BE4-52BC-4E4A-AF08-AB939074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94F6496-7956-4616-9630-6CB96B08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05DA026-2B6F-44FF-87B5-3D296A4B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8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F00F3-58D8-4E45-BF8A-281EE75B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DFC1E7-258E-4C9D-9AB5-C3E9989B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6A7B488-B7BD-486F-94E9-84EBFD26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FCC174-879F-4230-9C52-517F8A62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4470E0E-F211-4BBA-97B4-4C653A2C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42ADC85-430D-4CB4-88DE-06F75E94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C353E0-14C2-4C22-AEC9-962359AD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9394F5-1578-48A4-B4E5-C13E382D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37815-37BD-4F8F-9A40-2466F034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B03C4E-F626-41B0-AA20-3BA0F12A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18B374-39D3-4A67-8673-06698423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5FC31D-6C26-47B1-958E-86AEC206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3F164A-744B-49EB-A231-D4574FC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9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308AB-5FBD-48DB-92ED-EED47043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84E8D3-EE66-417F-B94F-5E8FC068F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490440-ECCB-4249-A703-4888F1006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0D21B2-F1D7-4617-9454-5E27FE5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7EC295-8F28-49BB-BD3A-2DB463C2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47AD40-2E93-446E-8D51-3903D112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8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CD0966-CAB6-4D61-A338-219A4C6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EE0DB3-45A6-4C7C-A505-B930B892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B2C667-E57E-483C-8FA2-EBC14E6E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085F-B99D-42E9-83F2-3026B69A8E53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873C0F-11F5-413B-A3BF-8058B1959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54D72D-29C2-4BC4-A8E9-72F4F9433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84FE-8E8A-4472-8B36-D5EB1D44D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10464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000" y="1944001"/>
            <a:ext cx="10464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467200" y="5844876"/>
            <a:ext cx="3860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000" y="5843988"/>
            <a:ext cx="864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241463E-203C-41CE-A069-41D64CCDB7DD}"/>
              </a:ext>
            </a:extLst>
          </p:cNvPr>
          <p:cNvSpPr txBox="1">
            <a:spLocks/>
          </p:cNvSpPr>
          <p:nvPr/>
        </p:nvSpPr>
        <p:spPr>
          <a:xfrm>
            <a:off x="913166" y="2394679"/>
            <a:ext cx="6210001" cy="3778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55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ПРИЕМА ЗАЯВИТЕЛЕЙ В МФЦ КЕМЕРОВСКОЙ ОБЛАСТИ ПО ГОСУДАРСТВЕННОЙ УСЛУГЕ МВД «ВЫДАЧА СПРАВОК О НАЛИЧИИ (ОТСУТСТВИИ) СУДИМОСТИ И (ИЛИ) ФАКТА УГОЛОВНОГО ПРЕСЛЕДОВАНИЯ ЛИБО О ПРЕКРАЩЕНИИ УГОЛОВНОГО ПРЕСЛЕДОВАНИЯ».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CE622AC-7DBE-4B60-A23B-61400E45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10" y="310012"/>
            <a:ext cx="2500644" cy="10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E0B03D-8BAD-4A9E-B3AD-CA043D6A9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05" y="94882"/>
            <a:ext cx="3291896" cy="67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/>
          <p:nvPr/>
        </p:nvCxnSpPr>
        <p:spPr>
          <a:xfrm>
            <a:off x="6055743" y="1000665"/>
            <a:ext cx="80513" cy="5469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521802" y="198632"/>
            <a:ext cx="1122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5A2F1F"/>
                </a:solidFill>
              </a:rPr>
              <a:t>НЕОБХОДИМОСТЬ ВВОДА КОЛИЧЕСТВА ДЕЛ ПРИ ПОЛУЧЕНИИ ТАЛОНА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77F54-0A9C-4324-82BB-A2F5AFFF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6DABC7-CC93-4E07-BF38-EB79D6303A69}"/>
              </a:ext>
            </a:extLst>
          </p:cNvPr>
          <p:cNvSpPr/>
          <p:nvPr/>
        </p:nvSpPr>
        <p:spPr>
          <a:xfrm>
            <a:off x="9108196" y="1174975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ПОСЛЕ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8666365" y="2064001"/>
            <a:ext cx="230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С терминала удален ввод количества дел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92C614-1667-45A6-ADD8-4F395C31A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67" y="4153451"/>
            <a:ext cx="1407398" cy="234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EEC88F-BE7F-4265-B385-CE80A4FCA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07" y="1608300"/>
            <a:ext cx="1433334" cy="235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1CADA78-7F54-4B4A-82BF-F3A87193F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" y="4153451"/>
            <a:ext cx="1464850" cy="23163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FA9074F-A00E-487A-B4AE-BCBE1938E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" y="1728916"/>
            <a:ext cx="1464849" cy="2293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A7CF565-D43F-4C1B-AB30-C64818AE7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5012" y="2085758"/>
            <a:ext cx="2552148" cy="34028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B213903-CD11-4E85-8639-154F5139E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2" y="3029415"/>
            <a:ext cx="3848101" cy="28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/>
          <p:nvPr/>
        </p:nvCxnSpPr>
        <p:spPr>
          <a:xfrm>
            <a:off x="6055743" y="1000665"/>
            <a:ext cx="80513" cy="5469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711373" y="198632"/>
            <a:ext cx="1084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5A2F1F"/>
                </a:solidFill>
              </a:rPr>
              <a:t>ЗАПОЛНЕНИЕ ЗАЯВЛЕНИЯ НА ОБРАБОТКУ ПЕРСОНАЛЬНЫХ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77F54-0A9C-4324-82BB-A2F5AFFF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6DABC7-CC93-4E07-BF38-EB79D6303A69}"/>
              </a:ext>
            </a:extLst>
          </p:cNvPr>
          <p:cNvSpPr/>
          <p:nvPr/>
        </p:nvSpPr>
        <p:spPr>
          <a:xfrm>
            <a:off x="8809645" y="1174975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ПОСЛЕ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7433691" y="2320681"/>
            <a:ext cx="3759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Печатная форма удалена из услуги в </a:t>
            </a:r>
            <a:r>
              <a:rPr lang="ru-RU" sz="1100" b="1" cap="all" dirty="0" err="1">
                <a:solidFill>
                  <a:srgbClr val="C39367"/>
                </a:solidFill>
                <a:latin typeface="Arial"/>
              </a:rPr>
              <a:t>аис</a:t>
            </a:r>
            <a:endParaRPr lang="ru-RU" sz="1100" b="1" cap="all" dirty="0">
              <a:solidFill>
                <a:srgbClr val="C39367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ABD2A8-5EE1-4116-ADBB-A33CEA6E4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21" y="3358665"/>
            <a:ext cx="5410134" cy="12559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4A09FB-7D4F-4B13-BD93-32FFB9C17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4" y="3190875"/>
            <a:ext cx="5344664" cy="173379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1165105-73C8-4381-ABA1-D16099FA158B}"/>
              </a:ext>
            </a:extLst>
          </p:cNvPr>
          <p:cNvSpPr/>
          <p:nvPr/>
        </p:nvSpPr>
        <p:spPr>
          <a:xfrm>
            <a:off x="2769079" y="4132053"/>
            <a:ext cx="1759789" cy="2242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8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1310561" y="234735"/>
            <a:ext cx="9466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2F1F"/>
                </a:solidFill>
              </a:rPr>
              <a:t>ПЕРЕМЕЩЕНИЕ ЗАЯВЛЕНИЙ В ДРУГОЙ ЗАЛ ПРИЕМА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8714400" y="1899971"/>
            <a:ext cx="3061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b="1" cap="all" dirty="0">
                <a:solidFill>
                  <a:srgbClr val="C39367"/>
                </a:solidFill>
                <a:latin typeface="Arial"/>
              </a:rPr>
              <a:t>организовано место хранение в каждом операционном зале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83D99F-6249-4C29-8B93-EBF090E77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5" y="1118081"/>
            <a:ext cx="3397526" cy="25481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AC90692-F493-4CC2-AE6B-475DEF6E5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0698" y="4169950"/>
            <a:ext cx="2548145" cy="19111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1760AC4-826C-44AC-9D49-1D0478B72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5" y="3851433"/>
            <a:ext cx="1911109" cy="25481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2756FF2-73CE-4E1C-9132-ED23B20298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37" y="1118081"/>
            <a:ext cx="3397527" cy="25481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E682079-2663-47D5-9182-0B5494377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686" y="4169950"/>
            <a:ext cx="2548146" cy="19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/>
          <p:nvPr/>
        </p:nvCxnSpPr>
        <p:spPr>
          <a:xfrm>
            <a:off x="5969368" y="965496"/>
            <a:ext cx="80513" cy="5469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2536863" y="232291"/>
            <a:ext cx="703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2F1F"/>
                </a:solidFill>
              </a:rPr>
              <a:t>ПОИСК НЕДОСТАЮЩИХ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77F54-0A9C-4324-82BB-A2F5AFFF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6DABC7-CC93-4E07-BF38-EB79D6303A69}"/>
              </a:ext>
            </a:extLst>
          </p:cNvPr>
          <p:cNvSpPr/>
          <p:nvPr/>
        </p:nvSpPr>
        <p:spPr>
          <a:xfrm>
            <a:off x="8809645" y="1174975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ПОСЛЕ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8154037" y="1873893"/>
            <a:ext cx="30612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Перемещение отдела обработки в больший по площади кабинет с организацией ДОПОЛНИТЕЛЬНОГО места хранения документов по ведомствам.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9E301B-8A69-413F-A546-19984761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58" y="2975484"/>
            <a:ext cx="5305859" cy="2884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090A94-F6F7-4B64-B4B5-818D1E285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8" y="2975484"/>
            <a:ext cx="5305859" cy="28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4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/>
          <p:nvPr/>
        </p:nvCxnSpPr>
        <p:spPr>
          <a:xfrm>
            <a:off x="6096000" y="1174975"/>
            <a:ext cx="80513" cy="5469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2259799" y="309117"/>
            <a:ext cx="7471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2F1F"/>
                </a:solidFill>
              </a:rPr>
              <a:t>ПОВТОРНАЯ СОРТИРОВКА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77F54-0A9C-4324-82BB-A2F5AFFF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6DABC7-CC93-4E07-BF38-EB79D6303A69}"/>
              </a:ext>
            </a:extLst>
          </p:cNvPr>
          <p:cNvSpPr/>
          <p:nvPr/>
        </p:nvSpPr>
        <p:spPr>
          <a:xfrm>
            <a:off x="8809645" y="1174975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ПОСЛЕ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9525734" y="3561582"/>
            <a:ext cx="3061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организация места хранения документов по ведомствам.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E7CD9B-9A7A-4847-A0EA-7F6D34B0D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07" y="1887048"/>
            <a:ext cx="3178929" cy="4238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E32749-EEA8-447B-B843-123D0EEB0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14" y="1887048"/>
            <a:ext cx="3088883" cy="41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7B80C8D-A04F-4030-A79C-46C7722C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93" y="300298"/>
            <a:ext cx="6257925" cy="432948"/>
          </a:xfrm>
        </p:spPr>
        <p:txBody>
          <a:bodyPr>
            <a:noAutofit/>
          </a:bodyPr>
          <a:lstStyle/>
          <a:p>
            <a:r>
              <a:rPr lang="ru-RU" altLang="ru-RU" sz="3000" b="1" dirty="0">
                <a:solidFill>
                  <a:srgbClr val="55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3E0BEDE-EB8F-4137-BD85-0FFED813985B}"/>
              </a:ext>
            </a:extLst>
          </p:cNvPr>
          <p:cNvSpPr/>
          <p:nvPr/>
        </p:nvSpPr>
        <p:spPr>
          <a:xfrm>
            <a:off x="569281" y="1862542"/>
            <a:ext cx="5804948" cy="781050"/>
          </a:xfrm>
          <a:prstGeom prst="roundRect">
            <a:avLst/>
          </a:prstGeom>
          <a:solidFill>
            <a:srgbClr val="EE5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spc="30" dirty="0">
              <a:solidFill>
                <a:schemeClr val="bg1"/>
              </a:solidFill>
            </a:endParaRPr>
          </a:p>
          <a:p>
            <a:r>
              <a:rPr lang="ru-RU" sz="1400" b="1" spc="30" dirty="0">
                <a:solidFill>
                  <a:schemeClr val="bg1"/>
                </a:solidFill>
              </a:rPr>
              <a:t>ВЫРАБОТАН СТАНДАРТ ПРЕДОСТАВЛЕНИЯ УСЛУГИ;</a:t>
            </a:r>
          </a:p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CE9A41A-9E1A-4443-B6E9-2112F7B2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411" y="308705"/>
            <a:ext cx="2500644" cy="10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1584654-1C30-4F17-BC4E-A4DAB52343A5}"/>
              </a:ext>
            </a:extLst>
          </p:cNvPr>
          <p:cNvSpPr/>
          <p:nvPr/>
        </p:nvSpPr>
        <p:spPr>
          <a:xfrm>
            <a:off x="569281" y="962607"/>
            <a:ext cx="5804948" cy="781050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spc="3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spc="30" dirty="0">
                <a:solidFill>
                  <a:schemeClr val="bg1"/>
                </a:solidFill>
              </a:rPr>
              <a:t>РАЗРАБОТАН РОЛИК «СОБЛЮДАЙТЕ ТИШИНУ»;</a:t>
            </a: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04386A-34D1-43FC-A736-F93C5921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8" y="2754068"/>
            <a:ext cx="5804948" cy="36489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6DFA4-B70F-4DE4-8FA5-732D9E10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97" y="2754068"/>
            <a:ext cx="51149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000" y="2774881"/>
            <a:ext cx="5220000" cy="115530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Спасибо </a:t>
            </a:r>
            <a:br>
              <a:rPr lang="ru-RU" sz="3600" dirty="0"/>
            </a:br>
            <a:r>
              <a:rPr lang="ru-RU" sz="3600" dirty="0"/>
              <a:t>за внимание!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4168" y="6210001"/>
            <a:ext cx="2895600" cy="365125"/>
          </a:xfrm>
        </p:spPr>
        <p:txBody>
          <a:bodyPr/>
          <a:lstStyle/>
          <a:p>
            <a:pPr defTabSz="457200"/>
            <a:r>
              <a:rPr lang="en-US" dirty="0">
                <a:solidFill>
                  <a:srgbClr val="FF4E39"/>
                </a:solidFill>
                <a:latin typeface="Arial"/>
              </a:rPr>
              <a:t>http://mfc-belovo.ru/</a:t>
            </a:r>
            <a:endParaRPr lang="ru-RU" dirty="0">
              <a:solidFill>
                <a:srgbClr val="FF4E3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68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15CDCF-6492-45EE-A598-A115EE33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17" y="50129"/>
            <a:ext cx="4846983" cy="6807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101B92-8914-46AE-ADCE-29CF744CCC46}"/>
              </a:ext>
            </a:extLst>
          </p:cNvPr>
          <p:cNvSpPr txBox="1"/>
          <p:nvPr/>
        </p:nvSpPr>
        <p:spPr>
          <a:xfrm>
            <a:off x="975919" y="194585"/>
            <a:ext cx="3104690" cy="43426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ru-RU" sz="3000" b="1" cap="all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  <a:endParaRPr lang="ru-RU" sz="3000" b="1" i="0" cap="all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B99FCE2-9DE9-452A-BFCD-F81E4387C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03210"/>
              </p:ext>
            </p:extLst>
          </p:nvPr>
        </p:nvGraphicFramePr>
        <p:xfrm>
          <a:off x="975920" y="698428"/>
          <a:ext cx="6369097" cy="15069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60095">
                  <a:extLst>
                    <a:ext uri="{9D8B030D-6E8A-4147-A177-3AD203B41FA5}">
                      <a16:colId xmlns:a16="http://schemas.microsoft.com/office/drawing/2014/main" xmlns="" val="2343069601"/>
                    </a:ext>
                  </a:extLst>
                </a:gridCol>
                <a:gridCol w="1199066">
                  <a:extLst>
                    <a:ext uri="{9D8B030D-6E8A-4147-A177-3AD203B41FA5}">
                      <a16:colId xmlns:a16="http://schemas.microsoft.com/office/drawing/2014/main" xmlns="" val="81107333"/>
                    </a:ext>
                  </a:extLst>
                </a:gridCol>
                <a:gridCol w="1209936">
                  <a:extLst>
                    <a:ext uri="{9D8B030D-6E8A-4147-A177-3AD203B41FA5}">
                      <a16:colId xmlns:a16="http://schemas.microsoft.com/office/drawing/2014/main" xmlns="" val="2254613737"/>
                    </a:ext>
                  </a:extLst>
                </a:gridCol>
              </a:tblGrid>
              <a:tr h="50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цели, ед. изм.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rgbClr val="C895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Текущий 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rgbClr val="C895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rgbClr val="C89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756950"/>
                  </a:ext>
                </a:extLst>
              </a:tr>
              <a:tr h="5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Сокращение времени ожидания в очереди, мин.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rgbClr val="C895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A5B38"/>
                          </a:solidFill>
                          <a:effectLst/>
                        </a:rPr>
                        <a:t>2 ч. 27 мин</a:t>
                      </a:r>
                      <a:endParaRPr lang="ru-RU" sz="1400" b="1" dirty="0">
                        <a:solidFill>
                          <a:srgbClr val="EA5B3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A5B38"/>
                          </a:solidFill>
                          <a:effectLst/>
                        </a:rPr>
                        <a:t>менее 15 минут</a:t>
                      </a:r>
                      <a:endParaRPr lang="ru-RU" sz="1400" b="1" dirty="0">
                        <a:solidFill>
                          <a:srgbClr val="EA5B3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78995"/>
                  </a:ext>
                </a:extLst>
              </a:tr>
              <a:tr h="245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Сокращение времени обслуживания, мин.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rgbClr val="C895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A5B38"/>
                          </a:solidFill>
                          <a:effectLst/>
                        </a:rPr>
                        <a:t>28 минут</a:t>
                      </a:r>
                      <a:endParaRPr lang="ru-RU" sz="1400" b="1" dirty="0">
                        <a:solidFill>
                          <a:srgbClr val="EA5B3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A5B38"/>
                          </a:solidFill>
                          <a:effectLst/>
                        </a:rPr>
                        <a:t>менее 10 минут</a:t>
                      </a:r>
                      <a:endParaRPr lang="ru-RU" sz="1400" b="1" dirty="0">
                        <a:solidFill>
                          <a:srgbClr val="EA5B3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32729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0D2C35-5422-43BC-AD93-F48E8F8F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19" y="2240703"/>
            <a:ext cx="6369097" cy="45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99CC6229-582D-4A5B-853E-328F991BFD0F}"/>
              </a:ext>
            </a:extLst>
          </p:cNvPr>
          <p:cNvCxnSpPr>
            <a:cxnSpLocks/>
          </p:cNvCxnSpPr>
          <p:nvPr/>
        </p:nvCxnSpPr>
        <p:spPr>
          <a:xfrm>
            <a:off x="6049998" y="2496206"/>
            <a:ext cx="0" cy="2532994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B6B66A4-BDA5-4CB4-A23B-1E8835BA2E7D}"/>
              </a:ext>
            </a:extLst>
          </p:cNvPr>
          <p:cNvCxnSpPr>
            <a:cxnSpLocks/>
          </p:cNvCxnSpPr>
          <p:nvPr/>
        </p:nvCxnSpPr>
        <p:spPr>
          <a:xfrm>
            <a:off x="2904231" y="2496206"/>
            <a:ext cx="0" cy="2532994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FA6E0D8B-F586-4719-96D7-1FB0D55460C6}"/>
              </a:ext>
            </a:extLst>
          </p:cNvPr>
          <p:cNvCxnSpPr>
            <a:cxnSpLocks/>
          </p:cNvCxnSpPr>
          <p:nvPr/>
        </p:nvCxnSpPr>
        <p:spPr>
          <a:xfrm>
            <a:off x="4467900" y="2510282"/>
            <a:ext cx="0" cy="552086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3553A60-A67D-4ACD-9F7E-396EE578E92E}"/>
              </a:ext>
            </a:extLst>
          </p:cNvPr>
          <p:cNvCxnSpPr>
            <a:cxnSpLocks/>
          </p:cNvCxnSpPr>
          <p:nvPr/>
        </p:nvCxnSpPr>
        <p:spPr>
          <a:xfrm>
            <a:off x="7564399" y="2496206"/>
            <a:ext cx="0" cy="552086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66348B5-1796-4363-B3C9-A36506B3C280}"/>
              </a:ext>
            </a:extLst>
          </p:cNvPr>
          <p:cNvCxnSpPr>
            <a:cxnSpLocks/>
          </p:cNvCxnSpPr>
          <p:nvPr/>
        </p:nvCxnSpPr>
        <p:spPr>
          <a:xfrm>
            <a:off x="1328473" y="2496206"/>
            <a:ext cx="0" cy="552086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25">
            <a:extLst>
              <a:ext uri="{FF2B5EF4-FFF2-40B4-BE49-F238E27FC236}">
                <a16:creationId xmlns:a16="http://schemas.microsoft.com/office/drawing/2014/main" xmlns="" id="{202167E1-F547-4E14-B166-31D9A399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33" y="116480"/>
            <a:ext cx="7392312" cy="53827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55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И ГРАНИЦЫ ПРОЕКТА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C7FF666-7446-40D7-A48A-ECE5507E4F47}"/>
              </a:ext>
            </a:extLst>
          </p:cNvPr>
          <p:cNvSpPr/>
          <p:nvPr/>
        </p:nvSpPr>
        <p:spPr>
          <a:xfrm>
            <a:off x="3078012" y="964586"/>
            <a:ext cx="2779776" cy="1207008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ОТ РЕАЛИЗАЦИИ ПРОЕКТА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2324831-4F5A-4983-8E90-60C85A13E5FB}"/>
              </a:ext>
            </a:extLst>
          </p:cNvPr>
          <p:cNvSpPr/>
          <p:nvPr/>
        </p:nvSpPr>
        <p:spPr>
          <a:xfrm>
            <a:off x="136961" y="2915707"/>
            <a:ext cx="2468880" cy="1527048"/>
          </a:xfrm>
          <a:prstGeom prst="roundRect">
            <a:avLst/>
          </a:prstGeom>
          <a:solidFill>
            <a:srgbClr val="623B2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регионального стандарта приема документов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75C342F-C0EE-4E21-985B-7D587261DB62}"/>
              </a:ext>
            </a:extLst>
          </p:cNvPr>
          <p:cNvSpPr/>
          <p:nvPr/>
        </p:nvSpPr>
        <p:spPr>
          <a:xfrm>
            <a:off x="3233460" y="2915707"/>
            <a:ext cx="2468880" cy="1527048"/>
          </a:xfrm>
          <a:prstGeom prst="roundRect">
            <a:avLst/>
          </a:prstGeom>
          <a:solidFill>
            <a:srgbClr val="623B2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заявителей качеством оказания услуги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D4C5CB4-3F6C-4A03-B585-FA461ED5493C}"/>
              </a:ext>
            </a:extLst>
          </p:cNvPr>
          <p:cNvSpPr/>
          <p:nvPr/>
        </p:nvSpPr>
        <p:spPr>
          <a:xfrm>
            <a:off x="6329959" y="2915707"/>
            <a:ext cx="2468880" cy="1527048"/>
          </a:xfrm>
          <a:prstGeom prst="roundRect">
            <a:avLst/>
          </a:prstGeom>
          <a:solidFill>
            <a:srgbClr val="623B2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государственной услуги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C51CB1-BA47-4494-B2E2-B7808B3F5D6D}"/>
              </a:ext>
            </a:extLst>
          </p:cNvPr>
          <p:cNvSpPr/>
          <p:nvPr/>
        </p:nvSpPr>
        <p:spPr>
          <a:xfrm>
            <a:off x="1377228" y="4945336"/>
            <a:ext cx="2779776" cy="1527048"/>
          </a:xfrm>
          <a:prstGeom prst="roundRect">
            <a:avLst/>
          </a:prstGeom>
          <a:solidFill>
            <a:srgbClr val="623B2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организации рабочих мест, обеспечивающих комфортность работы сотрудников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C099780-A39D-4C06-A832-E8E7A5F4EC25}"/>
              </a:ext>
            </a:extLst>
          </p:cNvPr>
          <p:cNvSpPr/>
          <p:nvPr/>
        </p:nvSpPr>
        <p:spPr>
          <a:xfrm>
            <a:off x="4976570" y="4945336"/>
            <a:ext cx="2779775" cy="1527048"/>
          </a:xfrm>
          <a:prstGeom prst="roundRect">
            <a:avLst/>
          </a:prstGeom>
          <a:solidFill>
            <a:srgbClr val="623B2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ошибок, допущенных при приеме документов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5B762EA-B512-4838-9B15-B23E82D24D48}"/>
              </a:ext>
            </a:extLst>
          </p:cNvPr>
          <p:cNvCxnSpPr>
            <a:cxnSpLocks/>
          </p:cNvCxnSpPr>
          <p:nvPr/>
        </p:nvCxnSpPr>
        <p:spPr>
          <a:xfrm>
            <a:off x="1328473" y="2510282"/>
            <a:ext cx="6228272" cy="0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2454CCF-B4A2-4CB9-B710-901C17B0338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67900" y="2171594"/>
            <a:ext cx="0" cy="338688"/>
          </a:xfrm>
          <a:prstGeom prst="line">
            <a:avLst/>
          </a:prstGeom>
          <a:ln w="38100">
            <a:solidFill>
              <a:srgbClr val="55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988AAA86-0415-47AF-A398-B55B2B456D62}"/>
              </a:ext>
            </a:extLst>
          </p:cNvPr>
          <p:cNvSpPr/>
          <p:nvPr/>
        </p:nvSpPr>
        <p:spPr>
          <a:xfrm>
            <a:off x="8841766" y="511783"/>
            <a:ext cx="3245366" cy="2532994"/>
          </a:xfrm>
          <a:prstGeom prst="roundRect">
            <a:avLst/>
          </a:prstGeom>
          <a:solidFill>
            <a:srgbClr val="EA5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Границы процесса: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входа в помещение заявителя до момента выдачи заявителю готового результата (за исключением доставки документов в орган)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34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A7B07CA-78A3-4BF4-85C1-81BF9157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31059"/>
            <a:ext cx="6686250" cy="66873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55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A8486B-0509-49BB-987B-F0A479B9F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8"/>
          <a:stretch/>
        </p:blipFill>
        <p:spPr>
          <a:xfrm>
            <a:off x="716992" y="1043796"/>
            <a:ext cx="10540308" cy="55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3CCEDE-7067-4D59-BE57-6F804436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05" y="94882"/>
            <a:ext cx="3291896" cy="67631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75F9E4-4D89-42CF-946E-655A0CB54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14088"/>
          <a:stretch/>
        </p:blipFill>
        <p:spPr>
          <a:xfrm>
            <a:off x="396644" y="1293960"/>
            <a:ext cx="9144000" cy="48653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3B85B7A-11F8-4837-902C-A993D72B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44" y="414068"/>
            <a:ext cx="6228444" cy="36231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55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КАРТА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64640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AB64F5-508F-4AD9-86AA-C3BA0135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6</a:t>
            </a:fld>
            <a:endParaRPr lang="ru-RU" dirty="0"/>
          </a:p>
        </p:txBody>
      </p:sp>
      <p:sp>
        <p:nvSpPr>
          <p:cNvPr id="6" name="Трапеция 5">
            <a:extLst>
              <a:ext uri="{FF2B5EF4-FFF2-40B4-BE49-F238E27FC236}">
                <a16:creationId xmlns:a16="http://schemas.microsoft.com/office/drawing/2014/main" xmlns="" id="{67C8343B-74AB-4296-B7F7-FB5D7A8AEE61}"/>
              </a:ext>
            </a:extLst>
          </p:cNvPr>
          <p:cNvSpPr/>
          <p:nvPr/>
        </p:nvSpPr>
        <p:spPr>
          <a:xfrm>
            <a:off x="1706058" y="1093304"/>
            <a:ext cx="2137123" cy="1893841"/>
          </a:xfrm>
          <a:prstGeom prst="trapezoid">
            <a:avLst>
              <a:gd name="adj" fmla="val 45307"/>
            </a:avLst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A0"/>
                </a:solidFill>
              </a:ln>
              <a:solidFill>
                <a:srgbClr val="FFFFA0"/>
              </a:solidFill>
            </a:endParaRPr>
          </a:p>
        </p:txBody>
      </p:sp>
      <p:sp>
        <p:nvSpPr>
          <p:cNvPr id="7" name="Трапеция 6">
            <a:extLst>
              <a:ext uri="{FF2B5EF4-FFF2-40B4-BE49-F238E27FC236}">
                <a16:creationId xmlns:a16="http://schemas.microsoft.com/office/drawing/2014/main" xmlns="" id="{95DD0423-2F4B-40EB-89BD-E3D247478390}"/>
              </a:ext>
            </a:extLst>
          </p:cNvPr>
          <p:cNvSpPr/>
          <p:nvPr/>
        </p:nvSpPr>
        <p:spPr>
          <a:xfrm>
            <a:off x="0" y="2925102"/>
            <a:ext cx="5512279" cy="3875429"/>
          </a:xfrm>
          <a:prstGeom prst="trapezoid">
            <a:avLst>
              <a:gd name="adj" fmla="val 44394"/>
            </a:avLst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7FB205-D8A0-4604-845C-A19E0C3AB71D}"/>
              </a:ext>
            </a:extLst>
          </p:cNvPr>
          <p:cNvSpPr txBox="1"/>
          <p:nvPr/>
        </p:nvSpPr>
        <p:spPr>
          <a:xfrm>
            <a:off x="128368" y="2553877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РЕГИОНАЛЬНЫЙ </a:t>
            </a:r>
            <a:r>
              <a:rPr lang="ru-RU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3EA439-C8FD-45BF-BAD7-947A9A4A6A50}"/>
              </a:ext>
            </a:extLst>
          </p:cNvPr>
          <p:cNvSpPr txBox="1"/>
          <p:nvPr/>
        </p:nvSpPr>
        <p:spPr>
          <a:xfrm>
            <a:off x="158185" y="6441579"/>
            <a:ext cx="218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МУНИЦИПАЛЬНЫЙ  УРОВЕНЬ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1A6AD88-9E9A-45C3-B2B1-28AB4651E6CF}"/>
              </a:ext>
            </a:extLst>
          </p:cNvPr>
          <p:cNvCxnSpPr>
            <a:cxnSpLocks/>
          </p:cNvCxnSpPr>
          <p:nvPr/>
        </p:nvCxnSpPr>
        <p:spPr>
          <a:xfrm>
            <a:off x="35333" y="1078710"/>
            <a:ext cx="2947176" cy="29056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F6048D4-A44A-46E3-9C33-90238AF266B9}"/>
              </a:ext>
            </a:extLst>
          </p:cNvPr>
          <p:cNvCxnSpPr>
            <a:cxnSpLocks/>
          </p:cNvCxnSpPr>
          <p:nvPr/>
        </p:nvCxnSpPr>
        <p:spPr>
          <a:xfrm>
            <a:off x="45272" y="2923209"/>
            <a:ext cx="2775569" cy="0"/>
          </a:xfrm>
          <a:prstGeom prst="line">
            <a:avLst/>
          </a:prstGeom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рапеция 20">
            <a:extLst>
              <a:ext uri="{FF2B5EF4-FFF2-40B4-BE49-F238E27FC236}">
                <a16:creationId xmlns:a16="http://schemas.microsoft.com/office/drawing/2014/main" xmlns="" id="{EA25B555-167D-4821-9D33-E882E5B9CE78}"/>
              </a:ext>
            </a:extLst>
          </p:cNvPr>
          <p:cNvSpPr/>
          <p:nvPr/>
        </p:nvSpPr>
        <p:spPr>
          <a:xfrm>
            <a:off x="2508469" y="579489"/>
            <a:ext cx="686259" cy="574101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A0"/>
                </a:solidFill>
              </a:ln>
              <a:solidFill>
                <a:srgbClr val="FFFFA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A715692-C720-4958-AE40-4E83C3BD371C}"/>
              </a:ext>
            </a:extLst>
          </p:cNvPr>
          <p:cNvSpPr/>
          <p:nvPr/>
        </p:nvSpPr>
        <p:spPr>
          <a:xfrm>
            <a:off x="2852154" y="1150163"/>
            <a:ext cx="8948781" cy="178383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87000">
                <a:srgbClr val="00B050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Сканирование и сохранение скан копий в другой программе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Необходимость Смс-информирования о готовности результата,</a:t>
            </a:r>
            <a:endParaRPr lang="ru-RU" sz="1200" dirty="0"/>
          </a:p>
          <a:p>
            <a:r>
              <a:rPr lang="ru-RU" sz="1200" b="1" dirty="0"/>
              <a:t>отсутствие автоматизированного оповещения о готовности документов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 поле "Регионы где проживал" нет поиска по первым буквам, искать можно только по списку, а список не по алфавиту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Ввод количества дел при получении талона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Очередь заявителей к ТЭО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При заказе трех и более справок в бумажном виде приходиться оказывать несколько раз государственную услугу одному и тому же заявителю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Формат поступившего файла не открывается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Повторные обращения граждан, если не готовы справки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376CDC3-BE76-4745-BD53-EF0D9BFE87C2}"/>
              </a:ext>
            </a:extLst>
          </p:cNvPr>
          <p:cNvSpPr/>
          <p:nvPr/>
        </p:nvSpPr>
        <p:spPr>
          <a:xfrm>
            <a:off x="2852153" y="649945"/>
            <a:ext cx="8948781" cy="455732"/>
          </a:xfrm>
          <a:prstGeom prst="rect">
            <a:avLst/>
          </a:prstGeom>
          <a:gradFill flip="none" rotWithShape="1">
            <a:gsLst>
              <a:gs pos="45000">
                <a:srgbClr val="FFC000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Специалист не знает работает ли электронное взаимодействие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547940-9C19-4F51-9246-A3221C890710}"/>
              </a:ext>
            </a:extLst>
          </p:cNvPr>
          <p:cNvSpPr/>
          <p:nvPr/>
        </p:nvSpPr>
        <p:spPr>
          <a:xfrm>
            <a:off x="2852154" y="3011835"/>
            <a:ext cx="8909795" cy="3746774"/>
          </a:xfrm>
          <a:prstGeom prst="rect">
            <a:avLst/>
          </a:prstGeom>
          <a:gradFill flip="none" rotWithShape="1">
            <a:gsLst>
              <a:gs pos="23000">
                <a:srgbClr val="0070C0"/>
              </a:gs>
              <a:gs pos="99485">
                <a:schemeClr val="bg1"/>
              </a:gs>
              <a:gs pos="82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Сканирование результата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Невостребованные результаты не подлежат выдаче. Недовольство заявителей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Звонки от заявителей, до которых не дозвонились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Ошибки специалистов в заявлении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Заявитель взял не тот талон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Сортировка дел по ведомствам, повторная сортировка при обработке и поиск недостающих заявлений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Проверка/Повторное сканированных документов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Повторная печать и визирование расписки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Перемещение документов с 1 этажа на 2-ой и обратно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Перемещение заявлений в другой зал приема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 пакете документов прикреплен не тот документ/не прикреплен вообще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Специалист обработки раздает дела специалистам приема на доработку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Длительная отправка документов в ВИС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Шумно когда много заявителей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На клавиатуре стерлись буквы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Специалисты заполняют заявление на обработку персональных данных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Заявитель долго идет к специалисту после вызова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Нахождение на столах пакетов документов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Заявитель портит заявление/расписку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Заявитель долго идет к специалисту после вызова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403C418-FFF7-4014-BBF0-0FDB2BDF2E35}"/>
              </a:ext>
            </a:extLst>
          </p:cNvPr>
          <p:cNvCxnSpPr>
            <a:cxnSpLocks/>
          </p:cNvCxnSpPr>
          <p:nvPr/>
        </p:nvCxnSpPr>
        <p:spPr>
          <a:xfrm>
            <a:off x="44286" y="6716970"/>
            <a:ext cx="2947176" cy="29056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F4B1398-AA28-4E9A-A0A9-91143D742362}"/>
              </a:ext>
            </a:extLst>
          </p:cNvPr>
          <p:cNvSpPr txBox="1"/>
          <p:nvPr/>
        </p:nvSpPr>
        <p:spPr>
          <a:xfrm>
            <a:off x="161870" y="733447"/>
            <a:ext cx="192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</a:t>
            </a:r>
            <a:r>
              <a:rPr lang="ru-RU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C7EE489-3013-4629-B6AE-0F4BB383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598" y="-14158"/>
            <a:ext cx="5639589" cy="68441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55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C85A628-6242-4487-BF0C-45E887523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1" y="3106079"/>
            <a:ext cx="2448860" cy="32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1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>
            <a:cxnSpLocks/>
          </p:cNvCxnSpPr>
          <p:nvPr/>
        </p:nvCxnSpPr>
        <p:spPr>
          <a:xfrm>
            <a:off x="6055743" y="1000665"/>
            <a:ext cx="40257" cy="25493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2691726" y="195331"/>
            <a:ext cx="705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5A2F1F"/>
                </a:solidFill>
              </a:rPr>
              <a:t>СТЕРЛИСЬ БУКВЫ НА КЛАВИАТУРЕ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B162B7A-35CB-4219-A69E-76B661A09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79" y="1691251"/>
            <a:ext cx="5739932" cy="18587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F11035B-003F-4F1B-B5F5-A13270187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1748590"/>
            <a:ext cx="5665547" cy="16804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82707E6-BA93-4F3F-AFD7-957B1D756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012F500-84CA-4D1A-972E-A3C8BD13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153" y="1191336"/>
            <a:ext cx="2310584" cy="4999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4350C09-9891-493E-BE7D-A17A771B0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673" y="3908707"/>
            <a:ext cx="1085182" cy="4999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6F019E5-7622-4E79-9E3E-F2C74E000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0905" y="2539715"/>
            <a:ext cx="2197188" cy="595366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53C0284-B2A4-4BA1-9044-79A5600F7DAA}"/>
              </a:ext>
            </a:extLst>
          </p:cNvPr>
          <p:cNvSpPr/>
          <p:nvPr/>
        </p:nvSpPr>
        <p:spPr>
          <a:xfrm>
            <a:off x="9265693" y="5085662"/>
            <a:ext cx="1988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Произведена закупка </a:t>
            </a:r>
          </a:p>
          <a:p>
            <a:pPr algn="ctr"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новых клавиатур</a:t>
            </a:r>
          </a:p>
        </p:txBody>
      </p:sp>
    </p:spTree>
    <p:extLst>
      <p:ext uri="{BB962C8B-B14F-4D97-AF65-F5344CB8AC3E}">
        <p14:creationId xmlns:p14="http://schemas.microsoft.com/office/powerpoint/2010/main" val="106328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/>
          <p:nvPr/>
        </p:nvCxnSpPr>
        <p:spPr>
          <a:xfrm>
            <a:off x="6055743" y="1000665"/>
            <a:ext cx="80513" cy="5469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1327814" y="260614"/>
            <a:ext cx="1054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2F1F"/>
                </a:solidFill>
              </a:rPr>
              <a:t>ПЕЧАТЬ ПОВТОРНОЙ РАСПИСКИ ПРИ ВЫДАЧЕ РЕЗУЛЬТАТА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77F54-0A9C-4324-82BB-A2F5AFFF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6DABC7-CC93-4E07-BF38-EB79D6303A69}"/>
              </a:ext>
            </a:extLst>
          </p:cNvPr>
          <p:cNvSpPr/>
          <p:nvPr/>
        </p:nvSpPr>
        <p:spPr>
          <a:xfrm>
            <a:off x="8809645" y="1174975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ПОСЛЕ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5C768E-4C79-40A9-8BEF-860C19186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14" y="2085983"/>
            <a:ext cx="3239741" cy="24298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211ACE-F983-45BC-8C5B-343FC5DF5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024" y="1993405"/>
            <a:ext cx="2658630" cy="199397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E8410C1-73DF-4A24-B5F5-AB5DBB1010DF}"/>
              </a:ext>
            </a:extLst>
          </p:cNvPr>
          <p:cNvSpPr/>
          <p:nvPr/>
        </p:nvSpPr>
        <p:spPr>
          <a:xfrm>
            <a:off x="2998560" y="299039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+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77F0A7-2982-4C37-B085-0EDBB2DD9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87" y="1808240"/>
            <a:ext cx="2266239" cy="273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3734DC-22AA-4A84-A4FC-B368398B7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253" y="3429000"/>
            <a:ext cx="2859272" cy="332870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BCA5BBF-7370-4BBD-A62B-9E948034F964}"/>
              </a:ext>
            </a:extLst>
          </p:cNvPr>
          <p:cNvCxnSpPr>
            <a:cxnSpLocks/>
          </p:cNvCxnSpPr>
          <p:nvPr/>
        </p:nvCxnSpPr>
        <p:spPr>
          <a:xfrm>
            <a:off x="9351341" y="3857543"/>
            <a:ext cx="2288982" cy="24716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0D9D8D9-B9D0-46AC-A651-F52CFA54327C}"/>
              </a:ext>
            </a:extLst>
          </p:cNvPr>
          <p:cNvCxnSpPr>
            <a:cxnSpLocks/>
          </p:cNvCxnSpPr>
          <p:nvPr/>
        </p:nvCxnSpPr>
        <p:spPr>
          <a:xfrm flipH="1">
            <a:off x="9505950" y="3619500"/>
            <a:ext cx="2047875" cy="2781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8809645" y="2101933"/>
            <a:ext cx="3061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Отменена повторная печать расписки, регистрация происходит только в журнале выдачи.</a:t>
            </a:r>
          </a:p>
        </p:txBody>
      </p:sp>
    </p:spTree>
    <p:extLst>
      <p:ext uri="{BB962C8B-B14F-4D97-AF65-F5344CB8AC3E}">
        <p14:creationId xmlns:p14="http://schemas.microsoft.com/office/powerpoint/2010/main" val="257549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783701-F616-4874-95F1-9D4A7F48610F}"/>
              </a:ext>
            </a:extLst>
          </p:cNvPr>
          <p:cNvCxnSpPr/>
          <p:nvPr/>
        </p:nvCxnSpPr>
        <p:spPr>
          <a:xfrm>
            <a:off x="6055743" y="1000665"/>
            <a:ext cx="80513" cy="5469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751D4-72B8-4373-B60D-60432291DFE0}"/>
              </a:ext>
            </a:extLst>
          </p:cNvPr>
          <p:cNvSpPr txBox="1"/>
          <p:nvPr/>
        </p:nvSpPr>
        <p:spPr>
          <a:xfrm>
            <a:off x="2066381" y="311387"/>
            <a:ext cx="7978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2F1F"/>
                </a:solidFill>
              </a:rPr>
              <a:t>ЗАЯВИТЕЛЬ ПОРТИТ ЗАЯВЛЕНИЕ/РАСПИСКУ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D77F54-0A9C-4324-82BB-A2F5AFFF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07" y="1174975"/>
            <a:ext cx="634039" cy="499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6DABC7-CC93-4E07-BF38-EB79D6303A69}"/>
              </a:ext>
            </a:extLst>
          </p:cNvPr>
          <p:cNvSpPr/>
          <p:nvPr/>
        </p:nvSpPr>
        <p:spPr>
          <a:xfrm>
            <a:off x="8809645" y="1174975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srgbClr val="FF4E39"/>
                </a:solidFill>
                <a:latin typeface="Arial"/>
              </a:rPr>
              <a:t>ПОСЛЕ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6DD6DC-DD3D-4D1F-B685-6C30E16CAF14}"/>
              </a:ext>
            </a:extLst>
          </p:cNvPr>
          <p:cNvSpPr/>
          <p:nvPr/>
        </p:nvSpPr>
        <p:spPr>
          <a:xfrm>
            <a:off x="8026142" y="5382943"/>
            <a:ext cx="26584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100" b="1" cap="all" dirty="0">
                <a:solidFill>
                  <a:srgbClr val="C39367"/>
                </a:solidFill>
                <a:latin typeface="Arial"/>
              </a:rPr>
              <a:t>Акцентировать внимание заявителя на месте подписи галкой (V)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6ACA95A-608F-4BDF-815D-0E8207805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65" y="1845525"/>
            <a:ext cx="2468138" cy="32908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7AAAD85-80E0-4E4F-A020-1282CB581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5" y="1845525"/>
            <a:ext cx="2463789" cy="3298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7D3C064-5EE5-4639-B62E-D752EECC3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4" y="1845526"/>
            <a:ext cx="2468138" cy="32908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D9BF09B-D303-4D7D-A714-25668DE9A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87" y="1885070"/>
            <a:ext cx="2408820" cy="32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500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Шмуцтитульный слайд</vt:lpstr>
      <vt:lpstr>Презентация PowerPoint</vt:lpstr>
      <vt:lpstr>Презентация PowerPoint</vt:lpstr>
      <vt:lpstr>ЭФФЕКТЫ И ГРАНИЦЫ ПРОЕКТА</vt:lpstr>
      <vt:lpstr>КОМАНДА ПРОЕКТА</vt:lpstr>
      <vt:lpstr>ТЕКУЩАЯ КАРТА ПРОЦЕССА</vt:lpstr>
      <vt:lpstr>ПИРАМИДА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Operator32@mfc-belovo.ru</dc:creator>
  <cp:lastModifiedBy>ue66-1</cp:lastModifiedBy>
  <cp:revision>29</cp:revision>
  <dcterms:created xsi:type="dcterms:W3CDTF">2019-10-08T05:58:12Z</dcterms:created>
  <dcterms:modified xsi:type="dcterms:W3CDTF">2019-10-11T01:15:56Z</dcterms:modified>
</cp:coreProperties>
</file>