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7"/>
  </p:notesMasterIdLst>
  <p:sldIdLst>
    <p:sldId id="289" r:id="rId2"/>
    <p:sldId id="257" r:id="rId3"/>
    <p:sldId id="258" r:id="rId4"/>
    <p:sldId id="291" r:id="rId5"/>
    <p:sldId id="292" r:id="rId6"/>
    <p:sldId id="259" r:id="rId7"/>
    <p:sldId id="260" r:id="rId8"/>
    <p:sldId id="265" r:id="rId9"/>
    <p:sldId id="286" r:id="rId10"/>
    <p:sldId id="287" r:id="rId11"/>
    <p:sldId id="270" r:id="rId12"/>
    <p:sldId id="283" r:id="rId13"/>
    <p:sldId id="284" r:id="rId14"/>
    <p:sldId id="269" r:id="rId15"/>
    <p:sldId id="290" r:id="rId1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E0A05-23EE-462F-8949-B0E007BA3A3C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A4216D-809C-4292-BF53-48600D7D6A9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0375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148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383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A4216D-809C-4292-BF53-48600D7D6A93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8780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315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422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93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2" y="1484785"/>
            <a:ext cx="8328047" cy="5144831"/>
          </a:xfrm>
          <a:prstGeom prst="rect">
            <a:avLst/>
          </a:prstGeom>
        </p:spPr>
      </p:pic>
      <p:pic>
        <p:nvPicPr>
          <p:cNvPr id="11" name="Picture 2" descr="D:\Work\Bachti\!!!ВНУТРЕННИЕ\декабрь\презентация\gerb_obl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19" y="121715"/>
            <a:ext cx="868070" cy="9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710009" y="1484786"/>
            <a:ext cx="71743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6000" kern="1200" baseline="0" dirty="0">
                <a:solidFill>
                  <a:srgbClr val="3B4555"/>
                </a:solidFill>
                <a:latin typeface="Futura PT Medium" pitchFamily="34" charset="-52"/>
                <a:ea typeface="+mn-ea"/>
                <a:cs typeface="+mn-cs"/>
              </a:defRPr>
            </a:lvl1pPr>
          </a:lstStyle>
          <a:p>
            <a:pPr lvl="0" defTabSz="396000"/>
            <a:r>
              <a:rPr lang="ru-RU" dirty="0" smtClean="0"/>
              <a:t>Название проекта</a:t>
            </a:r>
            <a:endParaRPr lang="ru-RU" dirty="0"/>
          </a:p>
        </p:txBody>
      </p:sp>
      <p:sp>
        <p:nvSpPr>
          <p:cNvPr id="16" name="Текст 2"/>
          <p:cNvSpPr>
            <a:spLocks noGrp="1"/>
          </p:cNvSpPr>
          <p:nvPr>
            <p:ph idx="1" hasCustomPrompt="1"/>
          </p:nvPr>
        </p:nvSpPr>
        <p:spPr>
          <a:xfrm>
            <a:off x="891105" y="3594394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ru-RU" sz="2400" dirty="0" smtClean="0">
                <a:solidFill>
                  <a:srgbClr val="3B4555"/>
                </a:solidFill>
                <a:latin typeface="Futura PT Book" pitchFamily="34" charset="-52"/>
              </a:defRPr>
            </a:lvl1pPr>
            <a:lvl2pPr>
              <a:defRPr lang="ru-RU" dirty="0" smtClean="0">
                <a:latin typeface="Arial" charset="0"/>
              </a:defRPr>
            </a:lvl2pPr>
            <a:lvl3pPr>
              <a:defRPr lang="ru-RU" dirty="0" smtClean="0">
                <a:latin typeface="Arial" charset="0"/>
              </a:defRPr>
            </a:lvl3pPr>
            <a:lvl4pPr>
              <a:defRPr lang="ru-RU" dirty="0" smtClean="0">
                <a:latin typeface="Arial" charset="0"/>
              </a:defRPr>
            </a:lvl4pPr>
            <a:lvl5pPr>
              <a:defRPr lang="ru-RU" dirty="0">
                <a:latin typeface="Arial" charset="0"/>
              </a:defRPr>
            </a:lvl5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Автор</a:t>
            </a:r>
          </a:p>
        </p:txBody>
      </p:sp>
      <p:sp>
        <p:nvSpPr>
          <p:cNvPr id="17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2051720" y="121713"/>
            <a:ext cx="1008112" cy="1041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Логотип ведомства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77888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3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906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2098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8885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0389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088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831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771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773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12.jpeg"/><Relationship Id="rId10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" y="0"/>
            <a:ext cx="9220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88914"/>
            <a:ext cx="820712" cy="10969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71472" y="1571613"/>
            <a:ext cx="621510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Оптимизация оказания адресной социальной помощи в натуральном виде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в Пункте проката, обмена и взаимопомощи в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Муниципальном бюджетном учреждении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«Центр социального обслуживания»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5721" y="6000768"/>
            <a:ext cx="2636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Futura PT Medium"/>
              </a:rPr>
              <a:t>МБУ «ЦСО» г. Белово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latin typeface="Futura PT Medium"/>
            </a:endParaRPr>
          </a:p>
        </p:txBody>
      </p:sp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289"/>
            <a:ext cx="1071570" cy="1071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00100" y="160849"/>
            <a:ext cx="778674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Анализ проблем и выявление путей их решения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5406556"/>
              </p:ext>
            </p:extLst>
          </p:nvPr>
        </p:nvGraphicFramePr>
        <p:xfrm>
          <a:off x="142844" y="1140125"/>
          <a:ext cx="8715436" cy="61912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170"/>
                <a:gridCol w="2570627"/>
                <a:gridCol w="5712639"/>
              </a:tblGrid>
              <a:tr h="48768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№ п/п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Выявленная проблема</a:t>
                      </a:r>
                      <a:endParaRPr lang="ru-RU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ctr"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Мероприятие</a:t>
                      </a:r>
                      <a:endParaRPr lang="ru-RU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898904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1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Потери </a:t>
                      </a:r>
                      <a:r>
                        <a:rPr lang="ru-RU" sz="1500" dirty="0">
                          <a:effectLst/>
                        </a:rPr>
                        <a:t>времени при личном обращении в случае отказа в предоставлении  услуги при не соответствии цели обращения  характеру социальной услуги.</a:t>
                      </a:r>
                      <a:endParaRPr lang="ru-RU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Повышение информированности граждан о целях работы пункта проката: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Стенды в отделениях социальной помощи на дому (с копией положения о пункте проката), телефоны ответственных специалистов.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Публикация информации о деятельности пункта в СМИ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Размещение информации о пункте проката на сайте учреждения, </a:t>
                      </a:r>
                      <a:r>
                        <a:rPr lang="ru-RU" sz="1500" dirty="0" smtClean="0">
                          <a:effectLst/>
                        </a:rPr>
                        <a:t>странице </a:t>
                      </a:r>
                      <a:r>
                        <a:rPr lang="ru-RU" sz="1500" dirty="0">
                          <a:effectLst/>
                        </a:rPr>
                        <a:t>МБУ «ЦСО» в </a:t>
                      </a:r>
                      <a:r>
                        <a:rPr lang="ru-RU" sz="1500" dirty="0" smtClean="0">
                          <a:effectLst/>
                        </a:rPr>
                        <a:t>Одноклассниках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706880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2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</a:pPr>
                      <a:endParaRPr lang="ru-RU" sz="1500" dirty="0" smtClean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Потери </a:t>
                      </a:r>
                      <a:r>
                        <a:rPr lang="ru-RU" sz="1500" dirty="0">
                          <a:effectLst/>
                        </a:rPr>
                        <a:t>времени на формирование пакета  документов: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1.Копирование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2. Составление заявлений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3. Заключение договоров на ТСР</a:t>
                      </a:r>
                      <a:endParaRPr lang="ru-RU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1. </a:t>
                      </a:r>
                      <a:r>
                        <a:rPr lang="ru-RU" sz="1500" dirty="0" smtClean="0">
                          <a:effectLst/>
                        </a:rPr>
                        <a:t> Приобретение </a:t>
                      </a:r>
                      <a:r>
                        <a:rPr lang="ru-RU" sz="1500" dirty="0">
                          <a:effectLst/>
                        </a:rPr>
                        <a:t>МФУ с функцией копира для рабочего места специалиста по социальной работе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2. </a:t>
                      </a:r>
                      <a:r>
                        <a:rPr lang="ru-RU" sz="1500" dirty="0" smtClean="0">
                          <a:effectLst/>
                        </a:rPr>
                        <a:t> Создание </a:t>
                      </a:r>
                      <a:r>
                        <a:rPr lang="ru-RU" sz="1500" dirty="0">
                          <a:effectLst/>
                        </a:rPr>
                        <a:t>разработанных бланков заявлений на разные виды помощи и заполненных </a:t>
                      </a:r>
                      <a:r>
                        <a:rPr lang="ru-RU" sz="1500" dirty="0" smtClean="0">
                          <a:effectLst/>
                        </a:rPr>
                        <a:t>образцов </a:t>
                      </a: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/>
                        </a:rPr>
                        <a:t>3. </a:t>
                      </a:r>
                      <a:r>
                        <a:rPr lang="ru-RU" sz="1500" dirty="0">
                          <a:effectLst/>
                        </a:rPr>
                        <a:t>Печать и заполнение со стороны учреждения с подписью руководителя и печатью бланков договоров на выдачу в прокат предметов первой необходимости и ТСР (с хранением в сейфе у  специалиста по социальной работе)</a:t>
                      </a:r>
                      <a:endParaRPr lang="ru-RU" sz="15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  <a:tr h="1377928">
                <a:tc>
                  <a:txBody>
                    <a:bodyPr/>
                    <a:lstStyle/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endParaRPr lang="ru-RU" sz="15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indent="0">
                        <a:spcAft>
                          <a:spcPts val="0"/>
                        </a:spcAft>
                      </a:pPr>
                      <a:r>
                        <a:rPr lang="ru-RU" sz="15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3</a:t>
                      </a:r>
                      <a:r>
                        <a:rPr lang="ru-RU" sz="15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15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4950" algn="l"/>
                        </a:tabLst>
                      </a:pPr>
                      <a:r>
                        <a:rPr lang="ru-RU" sz="1500" dirty="0" smtClean="0">
                          <a:effectLst/>
                        </a:rPr>
                        <a:t>Потери </a:t>
                      </a:r>
                      <a:r>
                        <a:rPr lang="ru-RU" sz="1500" dirty="0">
                          <a:effectLst/>
                        </a:rPr>
                        <a:t>времени на поиск и выбор  вещей, одежды, обуви необходимого размера и ассортимента, </a:t>
                      </a:r>
                      <a:r>
                        <a:rPr lang="ru-RU" sz="1500" dirty="0" smtClean="0">
                          <a:effectLst/>
                        </a:rPr>
                        <a:t>ТСР и </a:t>
                      </a:r>
                      <a:r>
                        <a:rPr lang="ru-RU" sz="1500" dirty="0">
                          <a:effectLst/>
                        </a:rPr>
                        <a:t>предметов первой необходимости</a:t>
                      </a:r>
                      <a:r>
                        <a:rPr lang="ru-RU" sz="1500" dirty="0" smtClean="0">
                          <a:effectLst/>
                        </a:rPr>
                        <a:t>.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 smtClean="0">
                          <a:effectLst/>
                        </a:rPr>
                        <a:t>Инвентаризация </a:t>
                      </a:r>
                      <a:r>
                        <a:rPr lang="ru-RU" sz="1500" dirty="0">
                          <a:effectLst/>
                        </a:rPr>
                        <a:t>материальных запасов в пункте проката</a:t>
                      </a:r>
                    </a:p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500" dirty="0">
                          <a:effectLst/>
                        </a:rPr>
                        <a:t>Составление электронного каталога с размещение на сайте учреждения и на странице в Одноклассниках с ежедневным обновлением информации 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756" marR="30756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644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8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955" y="764704"/>
            <a:ext cx="8712968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Проблема № 1: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Потеря времени из – за ожидания заполнения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 необходимых документов специалистом по социальной работе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2" y="2514238"/>
            <a:ext cx="3172827" cy="27238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</a:t>
            </a:r>
          </a:p>
          <a:p>
            <a:pPr algn="ctr">
              <a:lnSpc>
                <a:spcPct val="150000"/>
              </a:lnSpc>
            </a:pPr>
            <a:r>
              <a:rPr lang="ru-RU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Приобретение и установка МФУ в кабинет пункта проката для специалистов по социальной работе.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1026" name="Picture 2" descr="\\server\обмен\Курносова\Показуха с МФУ\IMG_98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9" t="16190"/>
          <a:stretch/>
        </p:blipFill>
        <p:spPr bwMode="auto">
          <a:xfrm>
            <a:off x="251519" y="2492896"/>
            <a:ext cx="4740076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944" y="265141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1052735"/>
            <a:ext cx="72866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      Проблема № 2: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Потеря времени специалистом </a:t>
            </a:r>
          </a:p>
          <a:p>
            <a:pPr algn="just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                                            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на поиски нужной позиции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3571877"/>
            <a:ext cx="87129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Формирование </a:t>
            </a:r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товара по позициям</a:t>
            </a:r>
            <a:endParaRPr lang="ru-RU" sz="2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2" name="Picture 2" descr="C:\Users\Усачев\Desktop\Лин-проект\пункт проката\Вещи до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38" y="2132297"/>
            <a:ext cx="3500462" cy="1540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Усачев\Desktop\Лин-проект\пункт проката\Вещи до 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4" y="2143116"/>
            <a:ext cx="3357585" cy="1617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сачев\Desktop\Лин-проект\пункт проката\Вещи после 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4214818"/>
            <a:ext cx="2071702" cy="26431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Усачев\Desktop\Лин-проект\пункт проката\Вещи после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4268954"/>
            <a:ext cx="2143140" cy="2589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C:\Users\Усачев\Desktop\Лин-проект\пункт проката\Вещи после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143380"/>
            <a:ext cx="2448272" cy="19288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97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42081" y="265478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Выявленные проблемы и их решение: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44" y="1142985"/>
            <a:ext cx="87129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Проблема № 3: </a:t>
            </a:r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Отсутствие электронного каталога на сайте организации для удаленного выбора позиций</a:t>
            </a:r>
            <a:endParaRPr lang="ru-RU" sz="2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032" y="2214555"/>
            <a:ext cx="871296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Решение:   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Разработка и создание электронного каталога и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                     размещение на сайте учреждения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Futura PT Medium"/>
            </a:endParaRPr>
          </a:p>
        </p:txBody>
      </p:sp>
      <p:pic>
        <p:nvPicPr>
          <p:cNvPr id="2051" name="Picture 3" descr="C:\Users\Усачев\Desktop\Лин-проект\Новорож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74" y="3286125"/>
            <a:ext cx="2214578" cy="250507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Усачев\Desktop\Лин-проект\выем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3357561"/>
            <a:ext cx="2427688" cy="3071835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Усачев\Desktop\Лин-проект\тср понятн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25" y="3357562"/>
            <a:ext cx="2568579" cy="2928959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6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85920" y="500044"/>
            <a:ext cx="621510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Результаты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60207"/>
              </p:ext>
            </p:extLst>
          </p:nvPr>
        </p:nvGraphicFramePr>
        <p:xfrm>
          <a:off x="428598" y="1571612"/>
          <a:ext cx="8352927" cy="42249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16"/>
                <a:gridCol w="3677563"/>
                <a:gridCol w="1944216"/>
                <a:gridCol w="2088232"/>
              </a:tblGrid>
              <a:tr h="495925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№</a:t>
                      </a:r>
                      <a:r>
                        <a:rPr lang="ru-RU" sz="2000" baseline="0" dirty="0" smtClean="0">
                          <a:solidFill>
                            <a:schemeClr val="tx1"/>
                          </a:solidFill>
                        </a:rPr>
                        <a:t> п/п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Время обслуживания ПСУ, мин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328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До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1"/>
                          </a:solidFill>
                        </a:rPr>
                        <a:t>После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431679">
                <a:tc>
                  <a:txBody>
                    <a:bodyPr/>
                    <a:lstStyle/>
                    <a:p>
                      <a:pPr algn="ctr"/>
                      <a:endParaRPr lang="ru-RU" sz="2000" dirty="0" smtClean="0">
                        <a:latin typeface="Futura PT Medium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1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Futura PT Medium"/>
                        </a:rPr>
                        <a:t>Технические</a:t>
                      </a:r>
                      <a:r>
                        <a:rPr lang="ru-RU" sz="2000" baseline="0" dirty="0" smtClean="0">
                          <a:latin typeface="Futura PT Medium"/>
                        </a:rPr>
                        <a:t> средства реабилитации и предметы первой необходимости для новорожденных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71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Futura PT Medium"/>
                        </a:rPr>
                        <a:t>41</a:t>
                      </a:r>
                      <a:endParaRPr lang="ru-RU" sz="2300" b="1" dirty="0">
                        <a:latin typeface="Futura PT Medium"/>
                      </a:endParaRPr>
                    </a:p>
                  </a:txBody>
                  <a:tcPr anchor="ctr"/>
                </a:tc>
              </a:tr>
              <a:tr h="76578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2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Futura PT Medium"/>
                        </a:rPr>
                        <a:t>Продуктовые наборы</a:t>
                      </a:r>
                    </a:p>
                    <a:p>
                      <a:endParaRPr lang="ru-RU" sz="20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45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Futura PT Medium"/>
                        </a:rPr>
                        <a:t>29</a:t>
                      </a:r>
                      <a:endParaRPr lang="ru-RU" sz="2300" b="1" dirty="0">
                        <a:latin typeface="Futura PT Medium"/>
                      </a:endParaRPr>
                    </a:p>
                  </a:txBody>
                  <a:tcPr anchor="ctr"/>
                </a:tc>
              </a:tr>
              <a:tr h="1098731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3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Futura PT Medium"/>
                        </a:rPr>
                        <a:t>Промышленные</a:t>
                      </a:r>
                      <a:r>
                        <a:rPr lang="ru-RU" sz="2000" baseline="0" dirty="0" smtClean="0">
                          <a:latin typeface="Futura PT Medium"/>
                        </a:rPr>
                        <a:t> </a:t>
                      </a:r>
                      <a:r>
                        <a:rPr lang="ru-RU" sz="2000" dirty="0" smtClean="0">
                          <a:latin typeface="Futura PT Medium"/>
                        </a:rPr>
                        <a:t> товары, одежда</a:t>
                      </a:r>
                    </a:p>
                    <a:p>
                      <a:endParaRPr lang="ru-RU" sz="20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Futura PT Medium"/>
                        </a:rPr>
                        <a:t>77</a:t>
                      </a:r>
                      <a:endParaRPr lang="ru-RU" sz="2000" dirty="0">
                        <a:latin typeface="Futura PT Medium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1" dirty="0" smtClean="0">
                          <a:latin typeface="Futura PT Medium"/>
                        </a:rPr>
                        <a:t>46</a:t>
                      </a:r>
                      <a:endParaRPr lang="ru-RU" sz="2300" b="1" dirty="0">
                        <a:latin typeface="Futura PT Medium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637262"/>
            <a:ext cx="1835696" cy="122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12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4" y="2428870"/>
            <a:ext cx="7174361" cy="1323439"/>
          </a:xfrm>
        </p:spPr>
        <p:txBody>
          <a:bodyPr/>
          <a:lstStyle/>
          <a:p>
            <a:r>
              <a:rPr sz="40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Спасибо за внимание !</a:t>
            </a:r>
            <a:r>
              <a:rPr sz="8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sz="80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71472" y="1"/>
            <a:ext cx="2214578" cy="18573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21429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4"/>
            <a:ext cx="820712" cy="109694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43286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82" y="5643578"/>
            <a:ext cx="1785918" cy="121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7" y="1428737"/>
            <a:ext cx="8589217" cy="4643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00232" y="500043"/>
            <a:ext cx="550072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Паспорт проекта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3694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7158" y="1571613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>
                <a:solidFill>
                  <a:schemeClr val="tx2"/>
                </a:solidFill>
              </a:rPr>
              <a:t>Процесс: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/>
              <a:t>Оказание адресной социальной помощи в натуральном виде в  Пункте проката, обмена и взаимопомощи  в Муниципальном бюджетном учреждении «Центр социального обслуживания</a:t>
            </a:r>
            <a:r>
              <a:rPr lang="ru-RU" sz="2000" dirty="0" smtClean="0"/>
              <a:t>»</a:t>
            </a:r>
          </a:p>
          <a:p>
            <a:endParaRPr lang="ru-RU" sz="2000" dirty="0"/>
          </a:p>
          <a:p>
            <a:r>
              <a:rPr lang="ru-RU" sz="2000" b="1" u="sng" dirty="0">
                <a:solidFill>
                  <a:schemeClr val="tx2"/>
                </a:solidFill>
              </a:rPr>
              <a:t>Границы процесса:</a:t>
            </a:r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000" dirty="0"/>
              <a:t>С</a:t>
            </a:r>
            <a:r>
              <a:rPr lang="ru-RU" sz="2000" dirty="0" smtClean="0"/>
              <a:t> момента входа </a:t>
            </a:r>
            <a:r>
              <a:rPr lang="ru-RU" sz="2000" dirty="0"/>
              <a:t>заявителя в помещение Муниципального бюджетного учреждения «Центр социального обслуживания» до момента получения адресной социальной помощи в натуральном виде </a:t>
            </a: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428596" y="4286258"/>
            <a:ext cx="82803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chemeClr val="tx2"/>
                </a:solidFill>
              </a:rPr>
              <a:t>Начало: </a:t>
            </a:r>
            <a:r>
              <a:rPr lang="ru-RU" sz="2000" dirty="0"/>
              <a:t>С</a:t>
            </a:r>
            <a:r>
              <a:rPr lang="ru-RU" sz="2000" dirty="0" smtClean="0"/>
              <a:t>  </a:t>
            </a:r>
            <a:r>
              <a:rPr lang="ru-RU" sz="2000" dirty="0"/>
              <a:t>момента входа заявителя в помещение Муниципального бюджетного учреждения «Центр социального обслуживания</a:t>
            </a:r>
            <a:r>
              <a:rPr lang="ru-RU" sz="2000" dirty="0" smtClean="0"/>
              <a:t>»</a:t>
            </a:r>
          </a:p>
          <a:p>
            <a:r>
              <a:rPr lang="ru-RU" sz="2000" b="1" u="sng" dirty="0" smtClean="0">
                <a:solidFill>
                  <a:schemeClr val="tx2"/>
                </a:solidFill>
              </a:rPr>
              <a:t>Окончание:  </a:t>
            </a:r>
            <a:r>
              <a:rPr lang="ru-RU" sz="2000" dirty="0" smtClean="0"/>
              <a:t>Получение помощи заявителем или отказ предоставления услуги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500043"/>
            <a:ext cx="600079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О проекте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85729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Территория оказания услуг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Futura PT Medium"/>
              </a:rPr>
              <a:t>            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Futura PT Medium"/>
              </a:rPr>
              <a:t>На территории Беловского городского округа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29889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7" y="2939224"/>
            <a:ext cx="2880320" cy="80348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1" algn="ctr"/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Инской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, ул. Ильича, 12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535" y="3923297"/>
            <a:ext cx="2880321" cy="8018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пгт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Новый </a:t>
            </a:r>
            <a:r>
              <a:rPr lang="ru-RU" dirty="0">
                <a:solidFill>
                  <a:schemeClr val="tx1"/>
                </a:solidFill>
                <a:latin typeface="Futura PT Medium"/>
              </a:rPr>
              <a:t>Г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ородок, ул. Гражданская, 4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7" y="4918722"/>
            <a:ext cx="2880319" cy="79044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>
                <a:solidFill>
                  <a:schemeClr val="tx1"/>
                </a:solidFill>
                <a:latin typeface="Futura PT Medium"/>
              </a:rPr>
              <a:t>м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кр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. </a:t>
            </a:r>
            <a:r>
              <a:rPr lang="ru-RU" dirty="0" err="1" smtClean="0">
                <a:solidFill>
                  <a:schemeClr val="tx1"/>
                </a:solidFill>
                <a:latin typeface="Futura PT Medium"/>
              </a:rPr>
              <a:t>Чертинский</a:t>
            </a:r>
            <a:r>
              <a:rPr lang="ru-RU" dirty="0" smtClean="0">
                <a:solidFill>
                  <a:schemeClr val="tx1"/>
                </a:solidFill>
                <a:latin typeface="Futura PT Medium"/>
              </a:rPr>
              <a:t>, ул. Клубная,18</a:t>
            </a:r>
          </a:p>
        </p:txBody>
      </p:sp>
      <p:sp>
        <p:nvSpPr>
          <p:cNvPr id="31" name="Дуга 30"/>
          <p:cNvSpPr/>
          <p:nvPr/>
        </p:nvSpPr>
        <p:spPr>
          <a:xfrm>
            <a:off x="395536" y="200251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7" y="1844824"/>
            <a:ext cx="2880319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г. Белово , ул. Маркса, 2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36503" y="3340966"/>
            <a:ext cx="995537" cy="73610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Услуги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1" name="Прямая со стрелкой 10"/>
          <p:cNvCxnSpPr>
            <a:stCxn id="2" idx="3"/>
          </p:cNvCxnSpPr>
          <p:nvPr/>
        </p:nvCxnSpPr>
        <p:spPr>
          <a:xfrm>
            <a:off x="3275856" y="2302024"/>
            <a:ext cx="660647" cy="112697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3305410" y="3305437"/>
            <a:ext cx="660648" cy="3331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275855" y="3800625"/>
            <a:ext cx="660646" cy="615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3291843" y="4037027"/>
            <a:ext cx="660646" cy="16049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295072" y="1844824"/>
            <a:ext cx="359740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Предоставление в прокат технических средств реабилитации, средств по уходу за лежачими больными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295072" y="3221360"/>
            <a:ext cx="3597408" cy="122413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Предоставление в прокат предметов первой необходимости для новорожденных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95072" y="4581262"/>
            <a:ext cx="3597407" cy="5759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Оказание помощи одеждой, обувью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18022" y="5313943"/>
            <a:ext cx="3309376" cy="57593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Оказание помощи продуктами питания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32" name="Прямая со стрелкой 31"/>
          <p:cNvCxnSpPr>
            <a:endCxn id="21" idx="1"/>
          </p:cNvCxnSpPr>
          <p:nvPr/>
        </p:nvCxnSpPr>
        <p:spPr>
          <a:xfrm>
            <a:off x="4721408" y="4077071"/>
            <a:ext cx="596614" cy="15248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932040" y="3626835"/>
            <a:ext cx="38598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20" idx="1"/>
          </p:cNvCxnSpPr>
          <p:nvPr/>
        </p:nvCxnSpPr>
        <p:spPr>
          <a:xfrm>
            <a:off x="4924247" y="4016620"/>
            <a:ext cx="370825" cy="85260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4721408" y="2456893"/>
            <a:ext cx="532957" cy="8840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712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7"/>
            <a:ext cx="93610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Описание услуги и получателя 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социальных услуг</a:t>
            </a: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3" y="5546976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45457" y="1817648"/>
            <a:ext cx="2664296" cy="112581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Продуктовые наборы (Процесс №2), Промтовары и одежда (Процесс 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59221" y="1833681"/>
            <a:ext cx="2158436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Средства реабилитации (Процесс№1)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82877" y="1844823"/>
            <a:ext cx="3009603" cy="110596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Предметы первой необходимости для новорожденных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(Процесс №1)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5276" y="3084233"/>
            <a:ext cx="2357193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БОМЖ</a:t>
            </a:r>
            <a:endParaRPr lang="ru-RU" i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45457" y="3648532"/>
            <a:ext cx="2412268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из мест лишения свободы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767" y="4577597"/>
            <a:ext cx="2408952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Малообеспеченные (многодетные) семьи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63166" y="5529889"/>
            <a:ext cx="2394559" cy="7953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находящиеся в ТЖС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96301" y="2821171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Инвалиды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398602" y="5058903"/>
            <a:ext cx="2484275" cy="115212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Лица в послеоперационный период и после травмы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98601" y="4027112"/>
            <a:ext cx="2484275" cy="80443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Родственники маломобильных граждан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396302" y="3409252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Пенсионеры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02800" y="3084233"/>
            <a:ext cx="2484275" cy="49362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Малообеспеченные семьи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289638" y="3714392"/>
            <a:ext cx="2484275" cy="5254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Матери находящиеся в ТЖС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318193" y="4394902"/>
            <a:ext cx="2484275" cy="3960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Студенты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330437" y="4942580"/>
            <a:ext cx="2484275" cy="11507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Futura PT Medium"/>
              </a:rPr>
              <a:t>Иные лица, нуждающиеся в получение средств по уходу за детьми</a:t>
            </a:r>
            <a:endParaRPr lang="ru-RU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51720" y="1080053"/>
            <a:ext cx="5682478" cy="54699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Futura PT Medium"/>
              </a:rPr>
              <a:t>Оказание помощи в натуральном виде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1733871" y="294346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729511" y="3492115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574764" y="481883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1708244" y="444372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718469" y="537347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4638434" y="262576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4638439" y="3231940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40738" y="382415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>
            <a:off x="4640739" y="486437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7560911" y="2950787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7544938" y="3586444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7576954" y="4269168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492694" y="1627051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7551646" y="166123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4640741" y="1659622"/>
            <a:ext cx="1" cy="15641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3694"/>
            <a:ext cx="1308760" cy="129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Усачев\Desktop\Новая папка (11)\Пункт проката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722" y="3501008"/>
            <a:ext cx="2522223" cy="16814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сачев\Desktop\Новая папка (11)\Пункт прокат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20" y="1679399"/>
            <a:ext cx="2503029" cy="1668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Усачев\Desktop\для проекта\IMG_88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2" y="3351931"/>
            <a:ext cx="2444677" cy="1629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Усачев\Desktop\300l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Усачев\Desktop\для проекта\IMG_886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58" y="1679399"/>
            <a:ext cx="2402123" cy="1601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сачев\Desktop\Недельные отчеты 2019\26Недельный отчет с 08.07.2019-12.07.2019\Пункт проката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42" y="4981717"/>
            <a:ext cx="2592288" cy="17281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-42081" y="265478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Картирование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2" name="Picture 4" descr="C:\Users\Усачев\Desktop\для проекта\IMG_886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670" y="4983840"/>
            <a:ext cx="2589104" cy="17260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1643043" y="1071547"/>
            <a:ext cx="6639687" cy="56237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Futura PT Medium"/>
              </a:rPr>
              <a:t>Произведен хронометраж действий специалистов по социальной работе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577626"/>
              </p:ext>
            </p:extLst>
          </p:nvPr>
        </p:nvGraphicFramePr>
        <p:xfrm>
          <a:off x="2995840" y="1782211"/>
          <a:ext cx="3468216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5510"/>
                <a:gridCol w="733623"/>
                <a:gridCol w="719083"/>
              </a:tblGrid>
              <a:tr h="8229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Наименование</a:t>
                      </a:r>
                      <a:endParaRPr lang="ru-RU" sz="1600" dirty="0">
                        <a:solidFill>
                          <a:schemeClr val="tx1"/>
                        </a:solidFill>
                        <a:latin typeface="Futura PT Medium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Время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Futura PT Medium"/>
                        </a:rPr>
                        <a:t> приема, мин.</a:t>
                      </a:r>
                      <a:endParaRPr lang="ru-RU" sz="1600" dirty="0">
                        <a:solidFill>
                          <a:schemeClr val="tx1"/>
                        </a:solidFill>
                        <a:latin typeface="Futura PT Medium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352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utura PT Medium"/>
                        </a:rPr>
                        <a:t>MAX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Futura PT Medium"/>
                        </a:rPr>
                        <a:t>MIN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Технические</a:t>
                      </a:r>
                      <a:r>
                        <a:rPr lang="ru-RU" sz="1600" baseline="0" dirty="0" smtClean="0">
                          <a:latin typeface="Futura PT Medium"/>
                        </a:rPr>
                        <a:t> средства реабилитации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71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41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Промтовары, одежда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77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46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Futura PT Medium"/>
                        </a:rPr>
                        <a:t>Продуктовые наборы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45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Futura PT Medium"/>
                        </a:rPr>
                        <a:t>29</a:t>
                      </a:r>
                      <a:endParaRPr lang="ru-RU" sz="1600" dirty="0">
                        <a:latin typeface="Futura PT Medium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273694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2081" y="265478"/>
            <a:ext cx="9361040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Составление карты текущего</a:t>
            </a:r>
          </a:p>
          <a:p>
            <a:pPr algn="ctr"/>
            <a:r>
              <a:rPr lang="ru-RU" sz="2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Futura PT Medium"/>
              </a:rPr>
              <a:t> состояния процесса</a:t>
            </a:r>
            <a:endParaRPr lang="ru-RU" sz="2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Усачев\Desktop\Лин-проект\Фото по проекту\IMG_58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78552"/>
            <a:ext cx="5652120" cy="3768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Усачев\Desktop\Лин-проект\Фото по проекту\IMG_5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357299"/>
            <a:ext cx="2949765" cy="24073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Усачев\Desktop\Лин-проект\Фото по проекту\IMG_58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992" y="4946634"/>
            <a:ext cx="3286148" cy="1894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Усачев\Desktop\Лин-проект\Фото по проекту\IMG_58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6" y="3857629"/>
            <a:ext cx="3017007" cy="24399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21429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7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0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60849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Карта процесса №1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142844" y="1142984"/>
            <a:ext cx="924372" cy="112125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Вход в МБУ «ЦСО»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28" y="1142984"/>
            <a:ext cx="1368564" cy="111871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Запись посетителя дежурным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и дорога до кабинета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(4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1804" y="1071547"/>
            <a:ext cx="2966005" cy="12961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Обращение ПСУ к специалисту: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1. Причина обращения;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Нуждаемость;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3. Выяснение категории обратившегося </a:t>
            </a:r>
            <a:endParaRPr lang="ru-RU" sz="1200" b="1" dirty="0" smtClean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Итого - (3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357290" y="4643445"/>
            <a:ext cx="1434694" cy="157050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ПСУ </a:t>
            </a:r>
            <a:endParaRPr lang="ru-RU" sz="1200" b="1" dirty="0" smtClean="0">
              <a:solidFill>
                <a:schemeClr val="tx1"/>
              </a:solidFill>
              <a:latin typeface="Futura PT Medium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4 минуты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1357292" y="2786060"/>
            <a:ext cx="1403401" cy="16756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 в случае отсутствия нужной вещи, размера, фасона и т.д. от ПСУ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00828" y="1000109"/>
            <a:ext cx="2393251" cy="12936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Поиски и подбор товаров, вещей, предметов для новорожденных и средств реабилитации по желанию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ПСУ (в среднем 22,  до 37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минут)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8001024" y="2786058"/>
            <a:ext cx="1142976" cy="1214447"/>
          </a:xfrm>
          <a:prstGeom prst="roundRect">
            <a:avLst>
              <a:gd name="adj" fmla="val 643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Заполнение заявления ПСУ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(3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00958" y="4071943"/>
            <a:ext cx="1396392" cy="1714512"/>
          </a:xfrm>
          <a:prstGeom prst="roundRect">
            <a:avLst>
              <a:gd name="adj" fmla="val 524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ПСУ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(4 минуты</a:t>
            </a:r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71802" y="2571745"/>
            <a:ext cx="1643074" cy="158393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Заключение договора на средства реабилитации и средства первой необходимости в 2-х экз. (4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6357950" y="2786059"/>
            <a:ext cx="1423396" cy="1236323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Копирование документов предоставляемых ПСУ для оказания услуги (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9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4929192" y="2786059"/>
            <a:ext cx="1259165" cy="137563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Подготовка пакета документов, формирование дела на ПСУ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3000364" y="4357695"/>
            <a:ext cx="1307768" cy="1910908"/>
          </a:xfrm>
          <a:prstGeom prst="roundRect">
            <a:avLst>
              <a:gd name="adj" fmla="val 609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Подпись руководителя (4 мин), печать на договор 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в кабинете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гл. бухгалтера (3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мин)</a:t>
            </a:r>
          </a:p>
          <a:p>
            <a:pPr algn="ctr"/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4500562" y="4357695"/>
            <a:ext cx="1100306" cy="19109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Упаковка выбранных товаров, вещей, предметов для ПСУ (4 мин.)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786448" y="4357695"/>
            <a:ext cx="1516693" cy="187523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Помощь в спуске и доставки товаров до выхода с территории учреждения и (или) транспорта (7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142844" y="2714621"/>
            <a:ext cx="1078912" cy="35329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в случае несоответствия предмета обращения (денежная выплата и т.д.) и категории обратившегося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3" name="Прямая со стрелкой 12"/>
          <p:cNvCxnSpPr>
            <a:stCxn id="3" idx="3"/>
            <a:endCxn id="8" idx="1"/>
          </p:cNvCxnSpPr>
          <p:nvPr/>
        </p:nvCxnSpPr>
        <p:spPr>
          <a:xfrm flipV="1">
            <a:off x="1067216" y="1702343"/>
            <a:ext cx="361512" cy="12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2786050" y="1714489"/>
            <a:ext cx="261762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/>
          <p:nvPr/>
        </p:nvCxnSpPr>
        <p:spPr>
          <a:xfrm flipV="1">
            <a:off x="6072198" y="1643051"/>
            <a:ext cx="417316" cy="346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5643572" y="5214949"/>
            <a:ext cx="133115" cy="12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endCxn id="1024" idx="0"/>
          </p:cNvCxnSpPr>
          <p:nvPr/>
        </p:nvCxnSpPr>
        <p:spPr>
          <a:xfrm rot="10800000" flipV="1">
            <a:off x="2058991" y="2573003"/>
            <a:ext cx="4647566" cy="213056"/>
          </a:xfrm>
          <a:prstGeom prst="bentConnector2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/>
          <p:nvPr/>
        </p:nvCxnSpPr>
        <p:spPr>
          <a:xfrm rot="16200000" flipH="1">
            <a:off x="8191568" y="2452640"/>
            <a:ext cx="431141" cy="2407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 rot="5400000" flipH="1" flipV="1">
            <a:off x="6553768" y="2447366"/>
            <a:ext cx="329228" cy="648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786710" y="3429000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 flipH="1">
            <a:off x="6215074" y="3429000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071670" y="4500571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/>
          <p:cNvCxnSpPr/>
          <p:nvPr/>
        </p:nvCxnSpPr>
        <p:spPr>
          <a:xfrm>
            <a:off x="3643306" y="4214819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286250" y="5286389"/>
            <a:ext cx="203469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flipH="1">
            <a:off x="4714876" y="3500439"/>
            <a:ext cx="16078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7286644" y="5072074"/>
            <a:ext cx="261762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/>
          <p:nvPr/>
        </p:nvCxnSpPr>
        <p:spPr>
          <a:xfrm rot="10800000" flipV="1">
            <a:off x="1000104" y="2143117"/>
            <a:ext cx="2143139" cy="54342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6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60849"/>
            <a:ext cx="93610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/>
                </a:solidFill>
                <a:latin typeface="Futura PT Medium"/>
              </a:rPr>
              <a:t>Карта процесса №2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2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" name="Picture 3" descr="C:\Users\Усачев\Desktop\300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845" y="5529890"/>
            <a:ext cx="1997157" cy="1328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714348" y="1142984"/>
            <a:ext cx="924372" cy="1121251"/>
          </a:xfrm>
          <a:prstGeom prst="roundRect">
            <a:avLst>
              <a:gd name="adj" fmla="val 56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Вход в МБУ «ЦСО»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00232" y="1142984"/>
            <a:ext cx="1368564" cy="1118717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Запись посетителя дежурным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и дорога до кабинета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( 4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643308" y="1000108"/>
            <a:ext cx="2622207" cy="1296144"/>
          </a:xfrm>
          <a:prstGeom prst="roundRect">
            <a:avLst>
              <a:gd name="adj" fmla="val 1901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Обращение ПСУ к специалисту: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1. Причина обращения;</a:t>
            </a: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2.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Нуждаемость;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  <a:p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3. Выяснение категории обратившегося </a:t>
            </a:r>
          </a:p>
          <a:p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Итого - (3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000232" y="4500569"/>
            <a:ext cx="1434694" cy="1570507"/>
          </a:xfrm>
          <a:prstGeom prst="roundRect">
            <a:avLst>
              <a:gd name="adj" fmla="val 2586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ПСУ </a:t>
            </a:r>
            <a:endParaRPr lang="ru-RU" sz="1200" b="1" dirty="0" smtClean="0">
              <a:solidFill>
                <a:schemeClr val="tx1"/>
              </a:solidFill>
              <a:latin typeface="Futura PT Medium"/>
            </a:endParaRP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4 минуты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024" name="Скругленный прямоугольник 1023"/>
          <p:cNvSpPr/>
          <p:nvPr/>
        </p:nvSpPr>
        <p:spPr>
          <a:xfrm>
            <a:off x="1928796" y="2643184"/>
            <a:ext cx="1403401" cy="1675697"/>
          </a:xfrm>
          <a:prstGeom prst="roundRect">
            <a:avLst>
              <a:gd name="adj" fmla="val 227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 в случае отсутствия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нужных  позиций товара ПСУ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72266" y="928671"/>
            <a:ext cx="2393251" cy="1293612"/>
          </a:xfrm>
          <a:prstGeom prst="roundRect">
            <a:avLst>
              <a:gd name="adj" fmla="val 105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Поиски и подбор 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продуктовых товаров по желанию ПСУ (11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15274" y="2643181"/>
            <a:ext cx="1181401" cy="1236323"/>
          </a:xfrm>
          <a:prstGeom prst="roundRect">
            <a:avLst>
              <a:gd name="adj" fmla="val 46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Заполнение заявления ПСУ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(3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405552" y="4008113"/>
            <a:ext cx="1396392" cy="189944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  <a:latin typeface="Futura PT Medium"/>
              </a:rPr>
              <a:t>Занесение в журнал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Специалистом факт обращения ПСУ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(4 минуты</a:t>
            </a:r>
            <a:r>
              <a:rPr lang="ru-RU" sz="1200" dirty="0" smtClean="0">
                <a:solidFill>
                  <a:schemeClr val="tx1"/>
                </a:solidFill>
                <a:latin typeface="Futura PT Medium"/>
              </a:rPr>
              <a:t>)</a:t>
            </a:r>
            <a:endParaRPr lang="ru-RU" sz="1200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786446" y="2714621"/>
            <a:ext cx="1586670" cy="1236323"/>
          </a:xfrm>
          <a:prstGeom prst="roundRect">
            <a:avLst>
              <a:gd name="adj" fmla="val 118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Копирование документов предоставляемых ПСУ для оказания услуги (9 мин)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3714746" y="2571745"/>
            <a:ext cx="1795675" cy="1375635"/>
          </a:xfrm>
          <a:prstGeom prst="roundRect">
            <a:avLst>
              <a:gd name="adj" fmla="val 43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Подготовка пакета документов, формирование дела на ПСУ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(4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3643306" y="4286257"/>
            <a:ext cx="1656184" cy="1910908"/>
          </a:xfrm>
          <a:prstGeom prst="roundRect">
            <a:avLst>
              <a:gd name="adj" fmla="val 639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Упаковка выбранных  продуктовых товаров ПСУ (2 минуты)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0" name="Скругленный прямоугольник 109"/>
          <p:cNvSpPr/>
          <p:nvPr/>
        </p:nvSpPr>
        <p:spPr>
          <a:xfrm>
            <a:off x="5572134" y="4286256"/>
            <a:ext cx="1516693" cy="1875232"/>
          </a:xfrm>
          <a:prstGeom prst="roundRect">
            <a:avLst>
              <a:gd name="adj" fmla="val 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Помощь в спуске и доставки товаров до выхода с территории учреждения и (или) транспорта ( 5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sp>
        <p:nvSpPr>
          <p:cNvPr id="112" name="Скругленный прямоугольник 111"/>
          <p:cNvSpPr/>
          <p:nvPr/>
        </p:nvSpPr>
        <p:spPr>
          <a:xfrm>
            <a:off x="571472" y="2714621"/>
            <a:ext cx="1078912" cy="3461471"/>
          </a:xfrm>
          <a:prstGeom prst="roundRect">
            <a:avLst>
              <a:gd name="adj" fmla="val 1885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u="sng" dirty="0" smtClean="0">
                <a:solidFill>
                  <a:schemeClr val="tx1"/>
                </a:solidFill>
                <a:latin typeface="Futura PT Medium"/>
              </a:rPr>
              <a:t>Отказ</a:t>
            </a:r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 в случае несоответствия предмета обращения (денежная выплата и т.д.) и категории обратившегося </a:t>
            </a:r>
          </a:p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Futura PT Medium"/>
              </a:rPr>
              <a:t>(5 минут)</a:t>
            </a:r>
            <a:endParaRPr lang="ru-RU" sz="1200" b="1" dirty="0">
              <a:solidFill>
                <a:schemeClr val="tx1"/>
              </a:solidFill>
              <a:latin typeface="Futura PT Medium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1643042" y="1714489"/>
            <a:ext cx="357190" cy="1214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>
            <a:off x="3357554" y="1714489"/>
            <a:ext cx="261762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1" idx="3"/>
          </p:cNvCxnSpPr>
          <p:nvPr/>
        </p:nvCxnSpPr>
        <p:spPr>
          <a:xfrm flipV="1">
            <a:off x="6265515" y="1643053"/>
            <a:ext cx="295439" cy="512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/>
          <p:nvPr/>
        </p:nvCxnSpPr>
        <p:spPr>
          <a:xfrm rot="10800000" flipV="1">
            <a:off x="3071804" y="2214553"/>
            <a:ext cx="4071965" cy="214315"/>
          </a:xfrm>
          <a:prstGeom prst="bentConnector3">
            <a:avLst>
              <a:gd name="adj1" fmla="val 388"/>
            </a:avLst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 стрелкой 81"/>
          <p:cNvCxnSpPr>
            <a:endCxn id="20" idx="0"/>
          </p:cNvCxnSpPr>
          <p:nvPr/>
        </p:nvCxnSpPr>
        <p:spPr>
          <a:xfrm>
            <a:off x="7929588" y="2285993"/>
            <a:ext cx="376387" cy="35719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/>
          <p:nvPr/>
        </p:nvCxnSpPr>
        <p:spPr>
          <a:xfrm flipH="1">
            <a:off x="7358084" y="3357563"/>
            <a:ext cx="295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714612" y="4357695"/>
            <a:ext cx="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>
          <a:xfrm>
            <a:off x="7143768" y="5143513"/>
            <a:ext cx="261762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endCxn id="112" idx="0"/>
          </p:cNvCxnSpPr>
          <p:nvPr/>
        </p:nvCxnSpPr>
        <p:spPr>
          <a:xfrm rot="10800000" flipV="1">
            <a:off x="1110928" y="2285993"/>
            <a:ext cx="1460808" cy="42862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H="1">
            <a:off x="5500696" y="3286124"/>
            <a:ext cx="295381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500562" y="4000504"/>
            <a:ext cx="4250" cy="28176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5286380" y="5143513"/>
            <a:ext cx="261762" cy="692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 descr="\\server\обмен\Курносова\logo CS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42853"/>
            <a:ext cx="1000132" cy="1012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52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1515</TotalTime>
  <Words>1074</Words>
  <Application>Microsoft Office PowerPoint</Application>
  <PresentationFormat>Экран (4:3)</PresentationFormat>
  <Paragraphs>184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Усачев</dc:creator>
  <cp:lastModifiedBy>user</cp:lastModifiedBy>
  <cp:revision>127</cp:revision>
  <cp:lastPrinted>2020-03-11T01:42:54Z</cp:lastPrinted>
  <dcterms:created xsi:type="dcterms:W3CDTF">2020-01-17T02:49:10Z</dcterms:created>
  <dcterms:modified xsi:type="dcterms:W3CDTF">2020-03-12T09:41:07Z</dcterms:modified>
</cp:coreProperties>
</file>