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1522075" cy="64801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564" y="-90"/>
      </p:cViewPr>
      <p:guideLst>
        <p:guide orient="horz" pos="2041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76000" y="174240"/>
            <a:ext cx="10369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1036944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76000" y="3479400"/>
            <a:ext cx="1036944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76000" y="174240"/>
            <a:ext cx="10369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506016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889600" y="1516320"/>
            <a:ext cx="506016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889600" y="3479400"/>
            <a:ext cx="506016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76000" y="3479400"/>
            <a:ext cx="506016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76000" y="174240"/>
            <a:ext cx="10369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10369440" cy="3758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76000" y="1516320"/>
            <a:ext cx="10369440" cy="3758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Рисунок 33"/>
          <p:cNvPicPr/>
          <p:nvPr/>
        </p:nvPicPr>
        <p:blipFill>
          <a:blip r:embed="rId2"/>
          <a:stretch/>
        </p:blipFill>
        <p:spPr>
          <a:xfrm>
            <a:off x="3405600" y="1515960"/>
            <a:ext cx="4709880" cy="3758040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2"/>
          <a:stretch/>
        </p:blipFill>
        <p:spPr>
          <a:xfrm>
            <a:off x="3405600" y="1515960"/>
            <a:ext cx="4709880" cy="3758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76000" y="174240"/>
            <a:ext cx="10369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76000" y="1516320"/>
            <a:ext cx="10369440" cy="3758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76000" y="174240"/>
            <a:ext cx="10369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10369440" cy="3758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76000" y="174240"/>
            <a:ext cx="10369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5060160" cy="3758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889600" y="1516320"/>
            <a:ext cx="5060160" cy="3758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76000" y="174240"/>
            <a:ext cx="10369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576000" y="258480"/>
            <a:ext cx="10369440" cy="501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76000" y="174240"/>
            <a:ext cx="10369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506016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76000" y="3479400"/>
            <a:ext cx="506016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889600" y="1516320"/>
            <a:ext cx="5060160" cy="3758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76000" y="174240"/>
            <a:ext cx="10369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76000" y="1516320"/>
            <a:ext cx="10369440" cy="3758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76000" y="174240"/>
            <a:ext cx="10369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5060160" cy="3758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889600" y="1516320"/>
            <a:ext cx="506016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889600" y="3479400"/>
            <a:ext cx="506016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76000" y="174240"/>
            <a:ext cx="10369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506016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889600" y="1516320"/>
            <a:ext cx="506016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76000" y="3479400"/>
            <a:ext cx="1036944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76000" y="174240"/>
            <a:ext cx="10369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1036944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76000" y="3479400"/>
            <a:ext cx="1036944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76000" y="174240"/>
            <a:ext cx="10369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506016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889600" y="1516320"/>
            <a:ext cx="506016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889600" y="3479400"/>
            <a:ext cx="506016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76000" y="3479400"/>
            <a:ext cx="506016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76000" y="174240"/>
            <a:ext cx="10369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10369440" cy="3758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76000" y="1516320"/>
            <a:ext cx="10369440" cy="3758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Рисунок 69"/>
          <p:cNvPicPr/>
          <p:nvPr/>
        </p:nvPicPr>
        <p:blipFill>
          <a:blip r:embed="rId2"/>
          <a:stretch/>
        </p:blipFill>
        <p:spPr>
          <a:xfrm>
            <a:off x="3405600" y="1515960"/>
            <a:ext cx="4709880" cy="3758040"/>
          </a:xfrm>
          <a:prstGeom prst="rect">
            <a:avLst/>
          </a:prstGeom>
          <a:ln>
            <a:noFill/>
          </a:ln>
        </p:spPr>
      </p:pic>
      <p:pic>
        <p:nvPicPr>
          <p:cNvPr id="71" name="Рисунок 70"/>
          <p:cNvPicPr/>
          <p:nvPr/>
        </p:nvPicPr>
        <p:blipFill>
          <a:blip r:embed="rId2"/>
          <a:stretch/>
        </p:blipFill>
        <p:spPr>
          <a:xfrm>
            <a:off x="3405600" y="1515960"/>
            <a:ext cx="4709880" cy="3758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76000" y="174240"/>
            <a:ext cx="10369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10369440" cy="3758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76000" y="174240"/>
            <a:ext cx="10369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5060160" cy="3758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889600" y="1516320"/>
            <a:ext cx="5060160" cy="3758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76000" y="174240"/>
            <a:ext cx="10369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76000" y="258480"/>
            <a:ext cx="10369440" cy="501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76000" y="174240"/>
            <a:ext cx="10369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506016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76000" y="3479400"/>
            <a:ext cx="506016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889600" y="1516320"/>
            <a:ext cx="5060160" cy="3758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76000" y="174240"/>
            <a:ext cx="10369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5060160" cy="3758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889600" y="1516320"/>
            <a:ext cx="506016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889600" y="3479400"/>
            <a:ext cx="506016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76000" y="174240"/>
            <a:ext cx="10369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506016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889600" y="1516320"/>
            <a:ext cx="506016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76000" y="3479400"/>
            <a:ext cx="1036944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76000" y="258480"/>
            <a:ext cx="10369440" cy="108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10369440" cy="37580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76000" y="258480"/>
            <a:ext cx="10369440" cy="108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10369440" cy="37580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4"/>
          <p:cNvPicPr/>
          <p:nvPr/>
        </p:nvPicPr>
        <p:blipFill>
          <a:blip r:embed="rId2"/>
          <a:stretch/>
        </p:blipFill>
        <p:spPr>
          <a:xfrm>
            <a:off x="720" y="-720"/>
            <a:ext cx="11518920" cy="6477840"/>
          </a:xfrm>
          <a:prstGeom prst="rect">
            <a:avLst/>
          </a:prstGeom>
          <a:ln>
            <a:noFill/>
          </a:ln>
        </p:spPr>
      </p:pic>
      <p:pic>
        <p:nvPicPr>
          <p:cNvPr id="73" name="Рисунок 10"/>
          <p:cNvPicPr/>
          <p:nvPr/>
        </p:nvPicPr>
        <p:blipFill>
          <a:blip r:embed="rId3"/>
          <a:stretch/>
        </p:blipFill>
        <p:spPr>
          <a:xfrm>
            <a:off x="9083880" y="4800600"/>
            <a:ext cx="1814760" cy="1284840"/>
          </a:xfrm>
          <a:prstGeom prst="rect">
            <a:avLst/>
          </a:prstGeom>
          <a:ln>
            <a:noFill/>
          </a:ln>
        </p:spPr>
      </p:pic>
      <p:pic>
        <p:nvPicPr>
          <p:cNvPr id="74" name="Picture 9"/>
          <p:cNvPicPr/>
          <p:nvPr/>
        </p:nvPicPr>
        <p:blipFill>
          <a:blip r:embed="rId4"/>
          <a:stretch/>
        </p:blipFill>
        <p:spPr>
          <a:xfrm>
            <a:off x="780840" y="432000"/>
            <a:ext cx="729720" cy="1076040"/>
          </a:xfrm>
          <a:prstGeom prst="rect">
            <a:avLst/>
          </a:prstGeom>
          <a:ln w="9360">
            <a:noFill/>
          </a:ln>
        </p:spPr>
      </p:pic>
      <p:sp>
        <p:nvSpPr>
          <p:cNvPr id="75" name="CustomShape 1"/>
          <p:cNvSpPr/>
          <p:nvPr/>
        </p:nvSpPr>
        <p:spPr>
          <a:xfrm>
            <a:off x="649080" y="5288760"/>
            <a:ext cx="7485480" cy="75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PT Medium"/>
                <a:ea typeface="DejaVu Sans"/>
              </a:rPr>
              <a:t>главный специалист МБУ «АПБ» г. Белово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PT Medium"/>
                <a:ea typeface="DejaVu Sans"/>
              </a:rPr>
              <a:t>Н.М. Никитченко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CustomShape 2"/>
          <p:cNvSpPr/>
          <p:nvPr/>
        </p:nvSpPr>
        <p:spPr>
          <a:xfrm>
            <a:off x="1160640" y="648000"/>
            <a:ext cx="8637480" cy="220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PT Medium"/>
                <a:ea typeface="DejaVu Sans"/>
              </a:rPr>
              <a:t>ПРОЕКТ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CustomShape 3"/>
          <p:cNvSpPr/>
          <p:nvPr/>
        </p:nvSpPr>
        <p:spPr>
          <a:xfrm>
            <a:off x="1232640" y="1401120"/>
            <a:ext cx="8637480" cy="220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PT Medium"/>
                <a:ea typeface="DejaVu Sans"/>
              </a:rPr>
              <a:t>Управление архитектуры и градостроительства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PT Medium"/>
                <a:ea typeface="DejaVu Sans"/>
              </a:rPr>
              <a:t>Администрации Беловского городского округа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PT Medium"/>
                <a:ea typeface="DejaVu Sans"/>
              </a:rPr>
              <a:t>Оптимизация муниципальной услуги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PT Medium"/>
                <a:ea typeface="DejaVu Sans"/>
              </a:rPr>
              <a:t>«Согласование переустройства и (или)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PT Medium"/>
                <a:ea typeface="DejaVu Sans"/>
              </a:rPr>
              <a:t>Перепланировки помещения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PT Medium"/>
                <a:ea typeface="DejaVu Sans"/>
              </a:rPr>
              <a:t>в многоквартирном доме»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77"/>
          <p:cNvPicPr/>
          <p:nvPr/>
        </p:nvPicPr>
        <p:blipFill>
          <a:blip r:embed="rId2" cstate="print">
            <a:lum contrast="15000"/>
          </a:blip>
          <a:srcRect l="1633" t="2155" r="5153" b="2275"/>
          <a:stretch/>
        </p:blipFill>
        <p:spPr>
          <a:xfrm rot="5387400">
            <a:off x="2548080" y="-1054440"/>
            <a:ext cx="6095520" cy="8595360"/>
          </a:xfrm>
          <a:prstGeom prst="rect">
            <a:avLst/>
          </a:prstGeom>
          <a:ln>
            <a:noFill/>
          </a:ln>
        </p:spPr>
      </p:pic>
      <p:pic>
        <p:nvPicPr>
          <p:cNvPr id="79" name="Рисунок 4"/>
          <p:cNvPicPr/>
          <p:nvPr/>
        </p:nvPicPr>
        <p:blipFill>
          <a:blip r:embed="rId3"/>
          <a:stretch/>
        </p:blipFill>
        <p:spPr>
          <a:xfrm>
            <a:off x="-9360" y="360"/>
            <a:ext cx="775080" cy="1261080"/>
          </a:xfrm>
          <a:prstGeom prst="rect">
            <a:avLst/>
          </a:prstGeom>
          <a:ln>
            <a:noFill/>
          </a:ln>
        </p:spPr>
      </p:pic>
      <p:sp>
        <p:nvSpPr>
          <p:cNvPr id="80" name="CustomShape 1"/>
          <p:cNvSpPr/>
          <p:nvPr/>
        </p:nvSpPr>
        <p:spPr>
          <a:xfrm>
            <a:off x="1003680" y="807480"/>
            <a:ext cx="181800" cy="58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1" name="Рисунок 8"/>
          <p:cNvPicPr/>
          <p:nvPr/>
        </p:nvPicPr>
        <p:blipFill>
          <a:blip r:embed="rId4"/>
          <a:stretch/>
        </p:blipFill>
        <p:spPr>
          <a:xfrm>
            <a:off x="9721440" y="231480"/>
            <a:ext cx="1621800" cy="1148400"/>
          </a:xfrm>
          <a:prstGeom prst="rect">
            <a:avLst/>
          </a:prstGeom>
          <a:ln>
            <a:noFill/>
          </a:ln>
        </p:spPr>
      </p:pic>
      <p:sp>
        <p:nvSpPr>
          <p:cNvPr id="82" name="CustomShape 2"/>
          <p:cNvSpPr/>
          <p:nvPr/>
        </p:nvSpPr>
        <p:spPr>
          <a:xfrm>
            <a:off x="872280" y="435960"/>
            <a:ext cx="8642160" cy="102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3"/>
          <p:cNvSpPr/>
          <p:nvPr/>
        </p:nvSpPr>
        <p:spPr>
          <a:xfrm>
            <a:off x="1213560" y="4248360"/>
            <a:ext cx="9585720" cy="1941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Рисунок 4"/>
          <p:cNvPicPr/>
          <p:nvPr/>
        </p:nvPicPr>
        <p:blipFill>
          <a:blip r:embed="rId2"/>
          <a:stretch/>
        </p:blipFill>
        <p:spPr>
          <a:xfrm>
            <a:off x="-9360" y="360"/>
            <a:ext cx="775080" cy="1261080"/>
          </a:xfrm>
          <a:prstGeom prst="rect">
            <a:avLst/>
          </a:prstGeom>
          <a:ln>
            <a:noFill/>
          </a:ln>
        </p:spPr>
      </p:pic>
      <p:sp>
        <p:nvSpPr>
          <p:cNvPr id="85" name="CustomShape 1"/>
          <p:cNvSpPr/>
          <p:nvPr/>
        </p:nvSpPr>
        <p:spPr>
          <a:xfrm>
            <a:off x="1003680" y="807480"/>
            <a:ext cx="181800" cy="58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Line 2"/>
          <p:cNvSpPr/>
          <p:nvPr/>
        </p:nvSpPr>
        <p:spPr>
          <a:xfrm>
            <a:off x="1871640" y="2447640"/>
            <a:ext cx="7603920" cy="360"/>
          </a:xfrm>
          <a:prstGeom prst="line">
            <a:avLst/>
          </a:prstGeom>
          <a:ln w="12600">
            <a:solidFill>
              <a:srgbClr val="3B455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7" name="Рисунок 8"/>
          <p:cNvPicPr/>
          <p:nvPr/>
        </p:nvPicPr>
        <p:blipFill>
          <a:blip r:embed="rId3"/>
          <a:stretch/>
        </p:blipFill>
        <p:spPr>
          <a:xfrm>
            <a:off x="9721440" y="231120"/>
            <a:ext cx="1622160" cy="1148760"/>
          </a:xfrm>
          <a:prstGeom prst="rect">
            <a:avLst/>
          </a:prstGeom>
          <a:ln>
            <a:noFill/>
          </a:ln>
        </p:spPr>
      </p:pic>
      <p:sp>
        <p:nvSpPr>
          <p:cNvPr id="88" name="CustomShape 3"/>
          <p:cNvSpPr/>
          <p:nvPr/>
        </p:nvSpPr>
        <p:spPr>
          <a:xfrm>
            <a:off x="969120" y="1224000"/>
            <a:ext cx="9638280" cy="1078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15000"/>
              </a:lnSpc>
            </a:pPr>
            <a:r>
              <a:rPr lang="ru-RU" sz="2200" b="0" strike="noStrike" spc="-1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Futura PT Medium"/>
                <a:ea typeface="Times New Roman"/>
              </a:rPr>
              <a:t>Руководитель проекта:</a:t>
            </a:r>
            <a:r>
              <a:rPr lang="ru-RU" sz="22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utura PT Medium"/>
                <a:ea typeface="Times New Roman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PT Medium"/>
                <a:ea typeface="Times New Roman"/>
              </a:rPr>
              <a:t>Богатова Т.В. - начальник управления архитектуры и градостроительства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CustomShape 4"/>
          <p:cNvSpPr/>
          <p:nvPr/>
        </p:nvSpPr>
        <p:spPr>
          <a:xfrm>
            <a:off x="943920" y="2520000"/>
            <a:ext cx="9638280" cy="3238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15000"/>
              </a:lnSpc>
            </a:pPr>
            <a:r>
              <a:rPr lang="ru-RU" sz="2200" b="0" strike="noStrike" spc="-1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Futura PT Medium"/>
                <a:ea typeface="Times New Roman"/>
              </a:rPr>
              <a:t>Команда проекта: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PT Medium"/>
                <a:ea typeface="Times New Roman"/>
              </a:rPr>
              <a:t>Хафизов М.Ш. - директор МБУ «АПБ» г. Белово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PT Medium"/>
                <a:ea typeface="Times New Roman"/>
              </a:rPr>
              <a:t>Комиссарова Т.Ю. – заместитель начальника УАиГ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PT Medium"/>
                <a:ea typeface="Times New Roman"/>
              </a:rPr>
              <a:t>Васичева О.Г. - главный специалист МБУ «АПБ» г. Белово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PT Medium"/>
                <a:ea typeface="Times New Roman"/>
              </a:rPr>
              <a:t>Филонова Е.В. - главный специалист МБУ «АПБ» г. Белово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PT Medium"/>
                <a:ea typeface="Times New Roman"/>
              </a:rPr>
              <a:t>Никитченко Н.М. - главный специалист МБУ «АПБ» г. Белово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PT Medium"/>
                <a:ea typeface="Times New Roman"/>
              </a:rPr>
              <a:t>Зубарева В.Н.- ведущий специалист МБУ «АПБ» г. Белово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Рисунок 4"/>
          <p:cNvPicPr/>
          <p:nvPr/>
        </p:nvPicPr>
        <p:blipFill>
          <a:blip r:embed="rId2"/>
          <a:stretch/>
        </p:blipFill>
        <p:spPr>
          <a:xfrm>
            <a:off x="-10080" y="0"/>
            <a:ext cx="775080" cy="1261080"/>
          </a:xfrm>
          <a:prstGeom prst="rect">
            <a:avLst/>
          </a:prstGeom>
          <a:ln>
            <a:noFill/>
          </a:ln>
        </p:spPr>
      </p:pic>
      <p:sp>
        <p:nvSpPr>
          <p:cNvPr id="91" name="CustomShape 1"/>
          <p:cNvSpPr/>
          <p:nvPr/>
        </p:nvSpPr>
        <p:spPr>
          <a:xfrm>
            <a:off x="2772000" y="936000"/>
            <a:ext cx="5760000" cy="5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600" b="0" strike="noStrike" spc="-1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Futura PT Medium"/>
                <a:ea typeface="DejaVu Sans"/>
              </a:rPr>
              <a:t>Карта текущего состояния проекта</a:t>
            </a:r>
            <a:endParaRPr lang="ru-RU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Line 2"/>
          <p:cNvSpPr/>
          <p:nvPr/>
        </p:nvSpPr>
        <p:spPr>
          <a:xfrm>
            <a:off x="684000" y="1584000"/>
            <a:ext cx="10152000" cy="0"/>
          </a:xfrm>
          <a:prstGeom prst="line">
            <a:avLst/>
          </a:prstGeom>
          <a:ln w="12600">
            <a:solidFill>
              <a:srgbClr val="3B455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3" name="Рисунок 11"/>
          <p:cNvPicPr/>
          <p:nvPr/>
        </p:nvPicPr>
        <p:blipFill>
          <a:blip r:embed="rId3"/>
          <a:stretch/>
        </p:blipFill>
        <p:spPr>
          <a:xfrm>
            <a:off x="9720720" y="231120"/>
            <a:ext cx="1622160" cy="1148760"/>
          </a:xfrm>
          <a:prstGeom prst="rect">
            <a:avLst/>
          </a:prstGeom>
          <a:ln>
            <a:noFill/>
          </a:ln>
        </p:spPr>
      </p:pic>
      <p:pic>
        <p:nvPicPr>
          <p:cNvPr id="94" name="Рисунок 93"/>
          <p:cNvPicPr/>
          <p:nvPr/>
        </p:nvPicPr>
        <p:blipFill>
          <a:blip r:embed="rId4" cstate="print"/>
          <a:stretch/>
        </p:blipFill>
        <p:spPr>
          <a:xfrm>
            <a:off x="142200" y="2300400"/>
            <a:ext cx="11305800" cy="2723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Рисунок 4"/>
          <p:cNvPicPr/>
          <p:nvPr/>
        </p:nvPicPr>
        <p:blipFill>
          <a:blip r:embed="rId2"/>
          <a:stretch/>
        </p:blipFill>
        <p:spPr>
          <a:xfrm>
            <a:off x="-10080" y="0"/>
            <a:ext cx="775080" cy="1261080"/>
          </a:xfrm>
          <a:prstGeom prst="rect">
            <a:avLst/>
          </a:prstGeom>
          <a:ln>
            <a:noFill/>
          </a:ln>
        </p:spPr>
      </p:pic>
      <p:sp>
        <p:nvSpPr>
          <p:cNvPr id="96" name="CustomShape 1"/>
          <p:cNvSpPr/>
          <p:nvPr/>
        </p:nvSpPr>
        <p:spPr>
          <a:xfrm>
            <a:off x="2772000" y="936000"/>
            <a:ext cx="5760000" cy="5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600" b="0" strike="noStrike" spc="-1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Futura PT Medium"/>
                <a:ea typeface="DejaVu Sans"/>
              </a:rPr>
              <a:t>Определение проблем</a:t>
            </a:r>
            <a:endParaRPr lang="ru-RU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Line 2"/>
          <p:cNvSpPr/>
          <p:nvPr/>
        </p:nvSpPr>
        <p:spPr>
          <a:xfrm>
            <a:off x="684000" y="1584000"/>
            <a:ext cx="10152000" cy="0"/>
          </a:xfrm>
          <a:prstGeom prst="line">
            <a:avLst/>
          </a:prstGeom>
          <a:ln w="12600">
            <a:solidFill>
              <a:srgbClr val="3B455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8" name="Рисунок 11"/>
          <p:cNvPicPr/>
          <p:nvPr/>
        </p:nvPicPr>
        <p:blipFill>
          <a:blip r:embed="rId3"/>
          <a:stretch/>
        </p:blipFill>
        <p:spPr>
          <a:xfrm>
            <a:off x="9720720" y="231120"/>
            <a:ext cx="1622160" cy="1148760"/>
          </a:xfrm>
          <a:prstGeom prst="rect">
            <a:avLst/>
          </a:prstGeom>
          <a:ln>
            <a:noFill/>
          </a:ln>
        </p:spPr>
      </p:pic>
      <p:pic>
        <p:nvPicPr>
          <p:cNvPr id="99" name="Рисунок 98"/>
          <p:cNvPicPr/>
          <p:nvPr/>
        </p:nvPicPr>
        <p:blipFill>
          <a:blip r:embed="rId4" cstate="print"/>
          <a:stretch/>
        </p:blipFill>
        <p:spPr>
          <a:xfrm>
            <a:off x="78120" y="2211840"/>
            <a:ext cx="11369880" cy="3047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Рисунок 4"/>
          <p:cNvPicPr/>
          <p:nvPr/>
        </p:nvPicPr>
        <p:blipFill>
          <a:blip r:embed="rId2"/>
          <a:stretch/>
        </p:blipFill>
        <p:spPr>
          <a:xfrm>
            <a:off x="-9360" y="360"/>
            <a:ext cx="775080" cy="1261080"/>
          </a:xfrm>
          <a:prstGeom prst="rect">
            <a:avLst/>
          </a:prstGeom>
          <a:ln>
            <a:noFill/>
          </a:ln>
        </p:spPr>
      </p:pic>
      <p:pic>
        <p:nvPicPr>
          <p:cNvPr id="101" name="Рисунок 11"/>
          <p:cNvPicPr/>
          <p:nvPr/>
        </p:nvPicPr>
        <p:blipFill>
          <a:blip r:embed="rId3"/>
          <a:stretch/>
        </p:blipFill>
        <p:spPr>
          <a:xfrm>
            <a:off x="9721440" y="231120"/>
            <a:ext cx="1622160" cy="1148760"/>
          </a:xfrm>
          <a:prstGeom prst="rect">
            <a:avLst/>
          </a:prstGeom>
          <a:ln>
            <a:noFill/>
          </a:ln>
        </p:spPr>
      </p:pic>
      <p:pic>
        <p:nvPicPr>
          <p:cNvPr id="102" name="Рисунок 101"/>
          <p:cNvPicPr/>
          <p:nvPr/>
        </p:nvPicPr>
        <p:blipFill>
          <a:blip r:embed="rId4" cstate="print"/>
          <a:stretch/>
        </p:blipFill>
        <p:spPr>
          <a:xfrm>
            <a:off x="833760" y="1656000"/>
            <a:ext cx="9894240" cy="3891960"/>
          </a:xfrm>
          <a:prstGeom prst="rect">
            <a:avLst/>
          </a:prstGeom>
          <a:ln>
            <a:noFill/>
          </a:ln>
        </p:spPr>
      </p:pic>
      <p:sp>
        <p:nvSpPr>
          <p:cNvPr id="103" name="CustomShape 1"/>
          <p:cNvSpPr/>
          <p:nvPr/>
        </p:nvSpPr>
        <p:spPr>
          <a:xfrm>
            <a:off x="2772000" y="831240"/>
            <a:ext cx="5760000" cy="5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600" b="0" strike="noStrike" spc="-1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Futura PT Medium"/>
                <a:ea typeface="DejaVu Sans"/>
              </a:rPr>
              <a:t>Решение проблем</a:t>
            </a:r>
            <a:endParaRPr lang="ru-RU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Line 2"/>
          <p:cNvSpPr/>
          <p:nvPr/>
        </p:nvSpPr>
        <p:spPr>
          <a:xfrm>
            <a:off x="864000" y="1479240"/>
            <a:ext cx="9792000" cy="0"/>
          </a:xfrm>
          <a:prstGeom prst="line">
            <a:avLst/>
          </a:prstGeom>
          <a:ln w="12600">
            <a:solidFill>
              <a:srgbClr val="3B455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Рисунок 4"/>
          <p:cNvPicPr/>
          <p:nvPr/>
        </p:nvPicPr>
        <p:blipFill>
          <a:blip r:embed="rId2"/>
          <a:stretch/>
        </p:blipFill>
        <p:spPr>
          <a:xfrm>
            <a:off x="-10080" y="0"/>
            <a:ext cx="775080" cy="1261080"/>
          </a:xfrm>
          <a:prstGeom prst="rect">
            <a:avLst/>
          </a:prstGeom>
          <a:ln>
            <a:noFill/>
          </a:ln>
        </p:spPr>
      </p:pic>
      <p:sp>
        <p:nvSpPr>
          <p:cNvPr id="106" name="CustomShape 1"/>
          <p:cNvSpPr/>
          <p:nvPr/>
        </p:nvSpPr>
        <p:spPr>
          <a:xfrm>
            <a:off x="2772000" y="936000"/>
            <a:ext cx="5760000" cy="5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600" b="0" strike="noStrike" spc="-1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Futura PT Medium"/>
                <a:ea typeface="DejaVu Sans"/>
              </a:rPr>
              <a:t>Карта целевого состояния проекта</a:t>
            </a:r>
            <a:endParaRPr lang="ru-RU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Line 2"/>
          <p:cNvSpPr/>
          <p:nvPr/>
        </p:nvSpPr>
        <p:spPr>
          <a:xfrm>
            <a:off x="684000" y="1584000"/>
            <a:ext cx="10152000" cy="0"/>
          </a:xfrm>
          <a:prstGeom prst="line">
            <a:avLst/>
          </a:prstGeom>
          <a:ln w="12600">
            <a:solidFill>
              <a:srgbClr val="3B455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8" name="Рисунок 11"/>
          <p:cNvPicPr/>
          <p:nvPr/>
        </p:nvPicPr>
        <p:blipFill>
          <a:blip r:embed="rId3"/>
          <a:stretch/>
        </p:blipFill>
        <p:spPr>
          <a:xfrm>
            <a:off x="9720720" y="231120"/>
            <a:ext cx="1622160" cy="1148760"/>
          </a:xfrm>
          <a:prstGeom prst="rect">
            <a:avLst/>
          </a:prstGeom>
          <a:ln>
            <a:noFill/>
          </a:ln>
        </p:spPr>
      </p:pic>
      <p:pic>
        <p:nvPicPr>
          <p:cNvPr id="109" name="Рисунок 108"/>
          <p:cNvPicPr/>
          <p:nvPr/>
        </p:nvPicPr>
        <p:blipFill>
          <a:blip r:embed="rId4" cstate="print"/>
          <a:stretch/>
        </p:blipFill>
        <p:spPr>
          <a:xfrm>
            <a:off x="72000" y="2097360"/>
            <a:ext cx="11376000" cy="3047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Рисунок 4"/>
          <p:cNvPicPr/>
          <p:nvPr/>
        </p:nvPicPr>
        <p:blipFill>
          <a:blip r:embed="rId2"/>
          <a:stretch/>
        </p:blipFill>
        <p:spPr>
          <a:xfrm>
            <a:off x="-9360" y="360"/>
            <a:ext cx="775080" cy="1261080"/>
          </a:xfrm>
          <a:prstGeom prst="rect">
            <a:avLst/>
          </a:prstGeom>
          <a:ln>
            <a:noFill/>
          </a:ln>
        </p:spPr>
      </p:pic>
      <p:sp>
        <p:nvSpPr>
          <p:cNvPr id="111" name="Line 1"/>
          <p:cNvSpPr/>
          <p:nvPr/>
        </p:nvSpPr>
        <p:spPr>
          <a:xfrm>
            <a:off x="1763280" y="720000"/>
            <a:ext cx="7315920" cy="360"/>
          </a:xfrm>
          <a:prstGeom prst="line">
            <a:avLst/>
          </a:prstGeom>
          <a:ln w="12600">
            <a:solidFill>
              <a:srgbClr val="3B455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2" name="Рисунок 11"/>
          <p:cNvPicPr/>
          <p:nvPr/>
        </p:nvPicPr>
        <p:blipFill>
          <a:blip r:embed="rId3"/>
          <a:stretch/>
        </p:blipFill>
        <p:spPr>
          <a:xfrm>
            <a:off x="9721440" y="231480"/>
            <a:ext cx="1621800" cy="1148400"/>
          </a:xfrm>
          <a:prstGeom prst="rect">
            <a:avLst/>
          </a:prstGeom>
          <a:ln>
            <a:noFill/>
          </a:ln>
        </p:spPr>
      </p:pic>
      <p:sp>
        <p:nvSpPr>
          <p:cNvPr id="113" name="CustomShape 2"/>
          <p:cNvSpPr/>
          <p:nvPr/>
        </p:nvSpPr>
        <p:spPr>
          <a:xfrm>
            <a:off x="1223640" y="144000"/>
            <a:ext cx="8423640" cy="5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Futura PT Medium"/>
                <a:ea typeface="DejaVu Sans"/>
              </a:rPr>
              <a:t>Результат в рамках достижения целей и эффектов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4" name="Рисунок 113"/>
          <p:cNvPicPr/>
          <p:nvPr/>
        </p:nvPicPr>
        <p:blipFill>
          <a:blip r:embed="rId4" cstate="print"/>
          <a:stretch/>
        </p:blipFill>
        <p:spPr>
          <a:xfrm>
            <a:off x="2627640" y="1546200"/>
            <a:ext cx="5543640" cy="2896200"/>
          </a:xfrm>
          <a:prstGeom prst="rect">
            <a:avLst/>
          </a:prstGeom>
          <a:ln>
            <a:noFill/>
          </a:ln>
        </p:spPr>
      </p:pic>
      <p:sp>
        <p:nvSpPr>
          <p:cNvPr id="115" name="CustomShape 3"/>
          <p:cNvSpPr/>
          <p:nvPr/>
        </p:nvSpPr>
        <p:spPr>
          <a:xfrm>
            <a:off x="1188000" y="827640"/>
            <a:ext cx="8423640" cy="5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Futura PT Medium"/>
                <a:ea typeface="DejaVu Sans"/>
              </a:rPr>
              <a:t>Цель: 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PT Medium"/>
                <a:ea typeface="DejaVu Sans"/>
              </a:rPr>
              <a:t>сокращение времени оказания услуги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720000" y="4607640"/>
            <a:ext cx="10152000" cy="5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Futura PT Medium"/>
                <a:ea typeface="DejaVu Sans"/>
              </a:rPr>
              <a:t>Эффекты: 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PT Medium"/>
                <a:ea typeface="DejaVu Sans"/>
              </a:rPr>
              <a:t>- повышение удовлетворенности заявителей сроками и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PT Medium"/>
                <a:ea typeface="DejaVu Sans"/>
              </a:rPr>
              <a:t>               качеством оказания 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PT Medium"/>
                <a:ea typeface="DejaVu Sans"/>
              </a:rPr>
              <a:t>услуги;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PT Medium"/>
                <a:ea typeface="DejaVu Sans"/>
              </a:rPr>
              <a:t>                  - уменьшение сроков оказания услуги на 6 дней;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PT Medium"/>
                <a:ea typeface="DejaVu Sans"/>
              </a:rPr>
              <a:t>                  - пересмотр регламента оказания муниципальной услуги.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4"/>
          <p:cNvPicPr/>
          <p:nvPr/>
        </p:nvPicPr>
        <p:blipFill>
          <a:blip r:embed="rId2"/>
          <a:stretch/>
        </p:blipFill>
        <p:spPr>
          <a:xfrm>
            <a:off x="720" y="-720"/>
            <a:ext cx="11518920" cy="6477840"/>
          </a:xfrm>
          <a:prstGeom prst="rect">
            <a:avLst/>
          </a:prstGeom>
          <a:ln>
            <a:noFill/>
          </a:ln>
        </p:spPr>
      </p:pic>
      <p:sp>
        <p:nvSpPr>
          <p:cNvPr id="118" name="CustomShape 1"/>
          <p:cNvSpPr/>
          <p:nvPr/>
        </p:nvSpPr>
        <p:spPr>
          <a:xfrm>
            <a:off x="971640" y="4860000"/>
            <a:ext cx="4608360" cy="104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PT Medium"/>
                <a:ea typeface="DejaVu Sans"/>
              </a:rPr>
              <a:t>Спасибо за внимание!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9" name="Рисунок 1"/>
          <p:cNvPicPr/>
          <p:nvPr/>
        </p:nvPicPr>
        <p:blipFill>
          <a:blip r:embed="rId3"/>
          <a:stretch/>
        </p:blipFill>
        <p:spPr>
          <a:xfrm>
            <a:off x="9083880" y="4800600"/>
            <a:ext cx="1814760" cy="1284840"/>
          </a:xfrm>
          <a:prstGeom prst="rect">
            <a:avLst/>
          </a:prstGeom>
          <a:ln>
            <a:noFill/>
          </a:ln>
        </p:spPr>
      </p:pic>
      <p:pic>
        <p:nvPicPr>
          <p:cNvPr id="120" name="Рисунок 119"/>
          <p:cNvPicPr/>
          <p:nvPr/>
        </p:nvPicPr>
        <p:blipFill>
          <a:blip r:embed="rId4"/>
          <a:stretch/>
        </p:blipFill>
        <p:spPr>
          <a:xfrm>
            <a:off x="996480" y="504000"/>
            <a:ext cx="729720" cy="10760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1003</TotalTime>
  <Words>181</Words>
  <Application>LibreOffice/5.1.6.2$Windows_X86_64 LibreOffice_project/07ac168c60a517dba0f0d7bc7540f5afa45f0909</Application>
  <PresentationFormat>Произвольный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Бахтигиреев Роман Иванович</dc:creator>
  <dc:description/>
  <cp:lastModifiedBy>ue66-1</cp:lastModifiedBy>
  <cp:revision>99</cp:revision>
  <dcterms:created xsi:type="dcterms:W3CDTF">2018-10-19T07:56:24Z</dcterms:created>
  <dcterms:modified xsi:type="dcterms:W3CDTF">2020-11-02T10:33:19Z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</vt:i4>
  </property>
</Properties>
</file>