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drawings/drawing1.xml" ContentType="application/vnd.openxmlformats-officedocument.drawingml.chartshape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5" r:id="rId3"/>
    <p:sldId id="258" r:id="rId4"/>
    <p:sldId id="260" r:id="rId5"/>
    <p:sldId id="276" r:id="rId6"/>
    <p:sldId id="277" r:id="rId7"/>
    <p:sldId id="262" r:id="rId8"/>
    <p:sldId id="278" r:id="rId9"/>
  </p:sldIdLst>
  <p:sldSz cx="9144000" cy="6858000" type="screen4x3"/>
  <p:notesSz cx="6797675" cy="992505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7CDD7"/>
    <a:srgbClr val="000066"/>
    <a:srgbClr val="003366"/>
    <a:srgbClr val="327FBE"/>
    <a:srgbClr val="E5F6FB"/>
    <a:srgbClr val="AFF7FF"/>
    <a:srgbClr val="D1FBFF"/>
    <a:srgbClr val="0091FE"/>
    <a:srgbClr val="5D9FD5"/>
    <a:srgbClr val="383FC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 horzBarState="maximized">
    <p:restoredLeft sz="13529" autoAdjust="0"/>
    <p:restoredTop sz="99645" autoAdjust="0"/>
  </p:normalViewPr>
  <p:slideViewPr>
    <p:cSldViewPr>
      <p:cViewPr>
        <p:scale>
          <a:sx n="100" d="100"/>
          <a:sy n="100" d="100"/>
        </p:scale>
        <p:origin x="-1944" y="-4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3306" y="90"/>
      </p:cViewPr>
      <p:guideLst>
        <p:guide orient="horz" pos="3126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"/>
  <c:chart>
    <c:autoTitleDeleted val="1"/>
    <c:plotArea>
      <c:layout>
        <c:manualLayout>
          <c:layoutTarget val="inner"/>
          <c:xMode val="edge"/>
          <c:yMode val="edge"/>
          <c:x val="3.0849121517714972E-2"/>
          <c:y val="0.17499370800961406"/>
          <c:w val="0.93830175696457052"/>
          <c:h val="0.63111765359404515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2"/>
            </a:solidFill>
            <a:ln w="25400" cap="flat" cmpd="sng" algn="ctr">
              <a:solidFill>
                <a:schemeClr val="accent2">
                  <a:shade val="50000"/>
                </a:schemeClr>
              </a:solidFill>
              <a:prstDash val="solid"/>
            </a:ln>
            <a:effectLst/>
          </c:spPr>
          <c:dLbls>
            <c:dLbl>
              <c:idx val="0"/>
              <c:layout>
                <c:manualLayout>
                  <c:x val="-1.2570619725380306E-3"/>
                  <c:y val="-2.176584756222772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 </a:t>
                    </a:r>
                    <a:r>
                      <a:rPr lang="ru-RU" dirty="0" smtClean="0"/>
                      <a:t>дня</a:t>
                    </a:r>
                    <a:endParaRPr lang="ru-RU" dirty="0" smtClean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1DB-4AB5-88BF-39FA7DB32FD5}"/>
                </c:ext>
              </c:extLst>
            </c:dLbl>
            <c:dLbl>
              <c:idx val="1"/>
              <c:layout>
                <c:manualLayout>
                  <c:x val="6.4094387317732869E-3"/>
                  <c:y val="-0.51824956446666204"/>
                </c:manualLayout>
              </c:layout>
              <c:tx>
                <c:rich>
                  <a:bodyPr rot="0" vert="horz"/>
                  <a:lstStyle/>
                  <a:p>
                    <a:pPr>
                      <a:defRPr sz="1800"/>
                    </a:pPr>
                    <a:r>
                      <a:rPr lang="ru-RU" sz="1800" dirty="0" smtClean="0"/>
                      <a:t>1 </a:t>
                    </a:r>
                    <a:r>
                      <a:rPr lang="ru-RU" sz="1800" dirty="0" smtClean="0"/>
                      <a:t>день </a:t>
                    </a:r>
                    <a:endParaRPr lang="ru-RU" sz="1800" dirty="0"/>
                  </a:p>
                </c:rich>
              </c:tx>
              <c:spPr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1024354244194316"/>
                      <c:h val="0.200739672915610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01DB-4AB5-88BF-39FA7DB32FD5}"/>
                </c:ext>
              </c:extLst>
            </c:dLbl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Было</c:v>
                </c:pt>
                <c:pt idx="1">
                  <c:v>Стало</c:v>
                </c:pt>
              </c:strCache>
            </c:strRef>
          </c:cat>
          <c:val>
            <c:numRef>
              <c:f>Лист1!$B$2:$B$3</c:f>
              <c:numCache>
                <c:formatCode>0</c:formatCode>
                <c:ptCount val="2"/>
                <c:pt idx="0">
                  <c:v>135</c:v>
                </c:pt>
                <c:pt idx="1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1DB-4AB5-88BF-39FA7DB32FD5}"/>
            </c:ext>
          </c:extLst>
        </c:ser>
        <c:dLbls>
          <c:showVal val="1"/>
        </c:dLbls>
        <c:axId val="121334784"/>
        <c:axId val="121336576"/>
      </c:barChart>
      <c:catAx>
        <c:axId val="121334784"/>
        <c:scaling>
          <c:orientation val="minMax"/>
        </c:scaling>
        <c:axPos val="b"/>
        <c:numFmt formatCode="General" sourceLinked="1"/>
        <c:tickLblPos val="nextTo"/>
        <c:txPr>
          <a:bodyPr rot="-60000000" vert="horz"/>
          <a:lstStyle/>
          <a:p>
            <a:pPr>
              <a:defRPr/>
            </a:pPr>
            <a:endParaRPr lang="ru-RU"/>
          </a:p>
        </c:txPr>
        <c:crossAx val="121336576"/>
        <c:crosses val="autoZero"/>
        <c:auto val="1"/>
        <c:lblAlgn val="ctr"/>
        <c:lblOffset val="100"/>
      </c:catAx>
      <c:valAx>
        <c:axId val="121336576"/>
        <c:scaling>
          <c:orientation val="minMax"/>
        </c:scaling>
        <c:delete val="1"/>
        <c:axPos val="l"/>
        <c:numFmt formatCode="0" sourceLinked="1"/>
        <c:tickLblPos val="nextTo"/>
        <c:crossAx val="121334784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775600-7244-4B7D-8520-326EC374F9B0}" type="doc">
      <dgm:prSet loTypeId="urn:microsoft.com/office/officeart/2005/8/layout/cycle5" loCatId="cycle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7E8D009-8A95-48D8-95AE-66432B4000E8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Юрисконсульт</a:t>
          </a:r>
          <a:endParaRPr lang="ru-RU" sz="1800" dirty="0">
            <a:solidFill>
              <a:schemeClr val="tx1"/>
            </a:solidFill>
          </a:endParaRPr>
        </a:p>
      </dgm:t>
    </dgm:pt>
    <dgm:pt modelId="{629DC691-7391-431B-A6D7-2A5D14BE126C}" type="parTrans" cxnId="{073AC5D0-75BF-44D6-9843-E05555B1F4F4}">
      <dgm:prSet/>
      <dgm:spPr/>
      <dgm:t>
        <a:bodyPr/>
        <a:lstStyle/>
        <a:p>
          <a:endParaRPr lang="ru-RU" sz="1200">
            <a:solidFill>
              <a:schemeClr val="tx1"/>
            </a:solidFill>
          </a:endParaRPr>
        </a:p>
      </dgm:t>
    </dgm:pt>
    <dgm:pt modelId="{52D5969F-0D66-4641-9E64-3848FD8E68A8}" type="sibTrans" cxnId="{073AC5D0-75BF-44D6-9843-E05555B1F4F4}">
      <dgm:prSet/>
      <dgm:spPr/>
      <dgm:t>
        <a:bodyPr/>
        <a:lstStyle/>
        <a:p>
          <a:endParaRPr lang="ru-RU" sz="1200">
            <a:solidFill>
              <a:schemeClr val="tx1"/>
            </a:solidFill>
          </a:endParaRPr>
        </a:p>
      </dgm:t>
    </dgm:pt>
    <dgm:pt modelId="{9AC48AAA-EE59-4EC5-854B-FC03BC1E1636}">
      <dgm:prSet phldrT="[Текст]" custT="1"/>
      <dgm:spPr/>
      <dgm:t>
        <a:bodyPr/>
        <a:lstStyle/>
        <a:p>
          <a:r>
            <a:rPr lang="ru-RU" sz="1600" b="0" dirty="0" smtClean="0">
              <a:solidFill>
                <a:schemeClr val="tx1"/>
              </a:solidFill>
            </a:rPr>
            <a:t>Заместитель начальника Управления молодежной политики и спорта по экономике</a:t>
          </a:r>
          <a:endParaRPr lang="ru-RU" sz="1600" b="0" dirty="0">
            <a:solidFill>
              <a:schemeClr val="tx1"/>
            </a:solidFill>
          </a:endParaRPr>
        </a:p>
      </dgm:t>
    </dgm:pt>
    <dgm:pt modelId="{E9FA88DB-EA2E-47BD-85C0-2417A64C19EA}" type="parTrans" cxnId="{EE61E92F-79C8-42E9-AF97-67827651CF51}">
      <dgm:prSet/>
      <dgm:spPr/>
      <dgm:t>
        <a:bodyPr/>
        <a:lstStyle/>
        <a:p>
          <a:endParaRPr lang="ru-RU" sz="1200">
            <a:solidFill>
              <a:schemeClr val="tx1"/>
            </a:solidFill>
          </a:endParaRPr>
        </a:p>
      </dgm:t>
    </dgm:pt>
    <dgm:pt modelId="{76111B65-A3AD-460B-83ED-66EF3E98A026}" type="sibTrans" cxnId="{EE61E92F-79C8-42E9-AF97-67827651CF51}">
      <dgm:prSet/>
      <dgm:spPr/>
      <dgm:t>
        <a:bodyPr/>
        <a:lstStyle/>
        <a:p>
          <a:endParaRPr lang="ru-RU" sz="1200">
            <a:solidFill>
              <a:schemeClr val="tx1"/>
            </a:solidFill>
          </a:endParaRPr>
        </a:p>
      </dgm:t>
    </dgm:pt>
    <dgm:pt modelId="{5588BBC4-397B-433B-8409-6679109DD4F5}">
      <dgm:prSet phldrT="[Текст]" custT="1"/>
      <dgm:spPr/>
      <dgm:t>
        <a:bodyPr/>
        <a:lstStyle/>
        <a:p>
          <a:r>
            <a:rPr lang="ru-RU" sz="1600" b="0" dirty="0" smtClean="0">
              <a:solidFill>
                <a:schemeClr val="tx1"/>
              </a:solidFill>
            </a:rPr>
            <a:t>Начальник Управления молодежной политики и спорта</a:t>
          </a:r>
          <a:endParaRPr lang="ru-RU" sz="1600" b="0" dirty="0">
            <a:solidFill>
              <a:schemeClr val="tx1"/>
            </a:solidFill>
          </a:endParaRPr>
        </a:p>
      </dgm:t>
    </dgm:pt>
    <dgm:pt modelId="{AF240AB7-4B56-4DF4-AEF1-0EABE6FCABC4}" type="parTrans" cxnId="{CEBCEB17-BE37-4DE4-BFCE-F56851DB6B2D}">
      <dgm:prSet/>
      <dgm:spPr/>
      <dgm:t>
        <a:bodyPr/>
        <a:lstStyle/>
        <a:p>
          <a:endParaRPr lang="ru-RU" sz="1200">
            <a:solidFill>
              <a:schemeClr val="tx1"/>
            </a:solidFill>
          </a:endParaRPr>
        </a:p>
      </dgm:t>
    </dgm:pt>
    <dgm:pt modelId="{C53DA85C-3D2A-4AD3-990C-0168CB58D0B9}" type="sibTrans" cxnId="{CEBCEB17-BE37-4DE4-BFCE-F56851DB6B2D}">
      <dgm:prSet/>
      <dgm:spPr/>
      <dgm:t>
        <a:bodyPr/>
        <a:lstStyle/>
        <a:p>
          <a:endParaRPr lang="ru-RU" sz="1200">
            <a:solidFill>
              <a:schemeClr val="tx1"/>
            </a:solidFill>
          </a:endParaRPr>
        </a:p>
      </dgm:t>
    </dgm:pt>
    <dgm:pt modelId="{4FC26BEA-9D80-4D28-ABBD-4F5FD958E62D}">
      <dgm:prSet custT="1"/>
      <dgm:spPr/>
      <dgm:t>
        <a:bodyPr/>
        <a:lstStyle/>
        <a:p>
          <a:r>
            <a:rPr lang="ru-RU" sz="1600" b="0" dirty="0" smtClean="0">
              <a:solidFill>
                <a:schemeClr val="tx1"/>
              </a:solidFill>
            </a:rPr>
            <a:t>Экономисты </a:t>
          </a:r>
          <a:endParaRPr lang="ru-RU" sz="1600" b="0" dirty="0">
            <a:solidFill>
              <a:schemeClr val="tx1"/>
            </a:solidFill>
          </a:endParaRPr>
        </a:p>
      </dgm:t>
    </dgm:pt>
    <dgm:pt modelId="{C8F14A08-51E6-4936-88FC-7FC6E618E9F7}" type="parTrans" cxnId="{128B5B2D-98C6-4E6C-8149-2F268524E9F6}">
      <dgm:prSet/>
      <dgm:spPr/>
      <dgm:t>
        <a:bodyPr/>
        <a:lstStyle/>
        <a:p>
          <a:endParaRPr lang="ru-RU" sz="1200">
            <a:solidFill>
              <a:schemeClr val="tx1"/>
            </a:solidFill>
          </a:endParaRPr>
        </a:p>
      </dgm:t>
    </dgm:pt>
    <dgm:pt modelId="{97952CCF-9603-4985-956F-E6EB7448F408}" type="sibTrans" cxnId="{128B5B2D-98C6-4E6C-8149-2F268524E9F6}">
      <dgm:prSet/>
      <dgm:spPr/>
      <dgm:t>
        <a:bodyPr/>
        <a:lstStyle/>
        <a:p>
          <a:endParaRPr lang="ru-RU" sz="1200">
            <a:solidFill>
              <a:schemeClr val="tx1"/>
            </a:solidFill>
          </a:endParaRPr>
        </a:p>
      </dgm:t>
    </dgm:pt>
    <dgm:pt modelId="{352CC030-F3FD-44E4-885D-9F297C55FC18}">
      <dgm:prSet phldrT="[Текст]" custT="1"/>
      <dgm:spPr/>
      <dgm:t>
        <a:bodyPr/>
        <a:lstStyle/>
        <a:p>
          <a:r>
            <a:rPr lang="ru-RU" sz="1800" b="0" dirty="0" smtClean="0">
              <a:solidFill>
                <a:schemeClr val="tx1"/>
              </a:solidFill>
            </a:rPr>
            <a:t>Директор МКУ ЦБ УМП и С города Белово</a:t>
          </a:r>
          <a:endParaRPr lang="ru-RU" sz="1800" b="0" dirty="0">
            <a:solidFill>
              <a:schemeClr val="tx1"/>
            </a:solidFill>
          </a:endParaRPr>
        </a:p>
      </dgm:t>
    </dgm:pt>
    <dgm:pt modelId="{CA86BC76-CB6E-4F4C-B384-013F653EEF8E}" type="parTrans" cxnId="{29AC1CBE-D82C-4E8F-BB0D-AA93AC1E5879}">
      <dgm:prSet/>
      <dgm:spPr/>
      <dgm:t>
        <a:bodyPr/>
        <a:lstStyle/>
        <a:p>
          <a:endParaRPr lang="ru-RU"/>
        </a:p>
      </dgm:t>
    </dgm:pt>
    <dgm:pt modelId="{BE84A1F4-D7BF-4EF9-B890-3F0D0C5FE5AF}" type="sibTrans" cxnId="{29AC1CBE-D82C-4E8F-BB0D-AA93AC1E5879}">
      <dgm:prSet/>
      <dgm:spPr/>
      <dgm:t>
        <a:bodyPr/>
        <a:lstStyle/>
        <a:p>
          <a:endParaRPr lang="ru-RU"/>
        </a:p>
      </dgm:t>
    </dgm:pt>
    <dgm:pt modelId="{7AABBF28-E452-4A84-9F85-E17E953E048E}" type="pres">
      <dgm:prSet presAssocID="{52775600-7244-4B7D-8520-326EC374F9B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E97C917-C91D-4EFC-9863-C3936FB45068}" type="pres">
      <dgm:prSet presAssocID="{07E8D009-8A95-48D8-95AE-66432B4000E8}" presName="node" presStyleLbl="node1" presStyleIdx="0" presStyleCnt="5" custScaleX="118062" custScaleY="1259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3566D5-9F2D-4235-B915-ABC998D7B482}" type="pres">
      <dgm:prSet presAssocID="{07E8D009-8A95-48D8-95AE-66432B4000E8}" presName="spNode" presStyleCnt="0"/>
      <dgm:spPr/>
    </dgm:pt>
    <dgm:pt modelId="{22A2AAA4-C180-4534-B01E-A00E3E14637E}" type="pres">
      <dgm:prSet presAssocID="{52D5969F-0D66-4641-9E64-3848FD8E68A8}" presName="sibTrans" presStyleLbl="sibTrans1D1" presStyleIdx="0" presStyleCnt="5"/>
      <dgm:spPr/>
      <dgm:t>
        <a:bodyPr/>
        <a:lstStyle/>
        <a:p>
          <a:endParaRPr lang="ru-RU"/>
        </a:p>
      </dgm:t>
    </dgm:pt>
    <dgm:pt modelId="{777128EB-B92A-4DF5-B1D6-AA2FD86B70DA}" type="pres">
      <dgm:prSet presAssocID="{4FC26BEA-9D80-4D28-ABBD-4F5FD958E62D}" presName="node" presStyleLbl="node1" presStyleIdx="1" presStyleCnt="5" custScaleX="135045" custScaleY="140063" custRadScaleRad="121476" custRadScaleInc="154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0AF1D9-B215-4DFE-94DA-216D82AED706}" type="pres">
      <dgm:prSet presAssocID="{4FC26BEA-9D80-4D28-ABBD-4F5FD958E62D}" presName="spNode" presStyleCnt="0"/>
      <dgm:spPr/>
    </dgm:pt>
    <dgm:pt modelId="{4FEA553B-23AC-4F0C-BE1B-3B79F0FD2C68}" type="pres">
      <dgm:prSet presAssocID="{97952CCF-9603-4985-956F-E6EB7448F408}" presName="sibTrans" presStyleLbl="sibTrans1D1" presStyleIdx="1" presStyleCnt="5"/>
      <dgm:spPr/>
      <dgm:t>
        <a:bodyPr/>
        <a:lstStyle/>
        <a:p>
          <a:endParaRPr lang="ru-RU"/>
        </a:p>
      </dgm:t>
    </dgm:pt>
    <dgm:pt modelId="{FEA26ECF-43C0-45D2-BC29-5C4526FCB87A}" type="pres">
      <dgm:prSet presAssocID="{9AC48AAA-EE59-4EC5-854B-FC03BC1E1636}" presName="node" presStyleLbl="node1" presStyleIdx="2" presStyleCnt="5" custScaleX="168518" custScaleY="121503" custRadScaleRad="114106" custRadScaleInc="-448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FF82D6-9A57-4E79-BCFB-253C752B5259}" type="pres">
      <dgm:prSet presAssocID="{9AC48AAA-EE59-4EC5-854B-FC03BC1E1636}" presName="spNode" presStyleCnt="0"/>
      <dgm:spPr/>
    </dgm:pt>
    <dgm:pt modelId="{172BE1B2-237D-43A8-8A73-925A89EE4011}" type="pres">
      <dgm:prSet presAssocID="{76111B65-A3AD-460B-83ED-66EF3E98A026}" presName="sibTrans" presStyleLbl="sibTrans1D1" presStyleIdx="2" presStyleCnt="5"/>
      <dgm:spPr/>
      <dgm:t>
        <a:bodyPr/>
        <a:lstStyle/>
        <a:p>
          <a:endParaRPr lang="ru-RU"/>
        </a:p>
      </dgm:t>
    </dgm:pt>
    <dgm:pt modelId="{B0A2F6A5-A871-4DF8-89D4-3891CC00EF80}" type="pres">
      <dgm:prSet presAssocID="{352CC030-F3FD-44E4-885D-9F297C55FC18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27B373-8EA1-4954-8013-9B829ECF9FBE}" type="pres">
      <dgm:prSet presAssocID="{352CC030-F3FD-44E4-885D-9F297C55FC18}" presName="spNode" presStyleCnt="0"/>
      <dgm:spPr/>
    </dgm:pt>
    <dgm:pt modelId="{F3422B67-175E-49E0-8ED1-BD4CE94D78F0}" type="pres">
      <dgm:prSet presAssocID="{BE84A1F4-D7BF-4EF9-B890-3F0D0C5FE5AF}" presName="sibTrans" presStyleLbl="sibTrans1D1" presStyleIdx="3" presStyleCnt="5"/>
      <dgm:spPr/>
      <dgm:t>
        <a:bodyPr/>
        <a:lstStyle/>
        <a:p>
          <a:endParaRPr lang="ru-RU"/>
        </a:p>
      </dgm:t>
    </dgm:pt>
    <dgm:pt modelId="{D7BB3295-9A61-49BC-B57B-826566144F4D}" type="pres">
      <dgm:prSet presAssocID="{5588BBC4-397B-433B-8409-6679109DD4F5}" presName="node" presStyleLbl="node1" presStyleIdx="4" presStyleCnt="5" custScaleX="132747" custScaleY="123798" custRadScaleRad="124539" custRadScaleInc="-148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5893CC-8880-485E-93AA-E78AC1BDB5EA}" type="pres">
      <dgm:prSet presAssocID="{5588BBC4-397B-433B-8409-6679109DD4F5}" presName="spNode" presStyleCnt="0"/>
      <dgm:spPr/>
    </dgm:pt>
    <dgm:pt modelId="{53CC5E03-F9E9-4968-B1B1-AD60452195EE}" type="pres">
      <dgm:prSet presAssocID="{C53DA85C-3D2A-4AD3-990C-0168CB58D0B9}" presName="sibTrans" presStyleLbl="sibTrans1D1" presStyleIdx="4" presStyleCnt="5"/>
      <dgm:spPr/>
      <dgm:t>
        <a:bodyPr/>
        <a:lstStyle/>
        <a:p>
          <a:endParaRPr lang="ru-RU"/>
        </a:p>
      </dgm:t>
    </dgm:pt>
  </dgm:ptLst>
  <dgm:cxnLst>
    <dgm:cxn modelId="{D56C8E7F-2865-4530-B6D5-B9DA50D2B14A}" type="presOf" srcId="{9AC48AAA-EE59-4EC5-854B-FC03BC1E1636}" destId="{FEA26ECF-43C0-45D2-BC29-5C4526FCB87A}" srcOrd="0" destOrd="0" presId="urn:microsoft.com/office/officeart/2005/8/layout/cycle5"/>
    <dgm:cxn modelId="{B908B4C0-6B6F-4AD2-8D3A-AE35763B759D}" type="presOf" srcId="{5588BBC4-397B-433B-8409-6679109DD4F5}" destId="{D7BB3295-9A61-49BC-B57B-826566144F4D}" srcOrd="0" destOrd="0" presId="urn:microsoft.com/office/officeart/2005/8/layout/cycle5"/>
    <dgm:cxn modelId="{073AC5D0-75BF-44D6-9843-E05555B1F4F4}" srcId="{52775600-7244-4B7D-8520-326EC374F9B0}" destId="{07E8D009-8A95-48D8-95AE-66432B4000E8}" srcOrd="0" destOrd="0" parTransId="{629DC691-7391-431B-A6D7-2A5D14BE126C}" sibTransId="{52D5969F-0D66-4641-9E64-3848FD8E68A8}"/>
    <dgm:cxn modelId="{128B5B2D-98C6-4E6C-8149-2F268524E9F6}" srcId="{52775600-7244-4B7D-8520-326EC374F9B0}" destId="{4FC26BEA-9D80-4D28-ABBD-4F5FD958E62D}" srcOrd="1" destOrd="0" parTransId="{C8F14A08-51E6-4936-88FC-7FC6E618E9F7}" sibTransId="{97952CCF-9603-4985-956F-E6EB7448F408}"/>
    <dgm:cxn modelId="{EE61E92F-79C8-42E9-AF97-67827651CF51}" srcId="{52775600-7244-4B7D-8520-326EC374F9B0}" destId="{9AC48AAA-EE59-4EC5-854B-FC03BC1E1636}" srcOrd="2" destOrd="0" parTransId="{E9FA88DB-EA2E-47BD-85C0-2417A64C19EA}" sibTransId="{76111B65-A3AD-460B-83ED-66EF3E98A026}"/>
    <dgm:cxn modelId="{B367C53A-C9F5-4060-A27E-78E0E5B00B95}" type="presOf" srcId="{BE84A1F4-D7BF-4EF9-B890-3F0D0C5FE5AF}" destId="{F3422B67-175E-49E0-8ED1-BD4CE94D78F0}" srcOrd="0" destOrd="0" presId="urn:microsoft.com/office/officeart/2005/8/layout/cycle5"/>
    <dgm:cxn modelId="{8AE876F8-E031-456F-A7A5-2EFF96F33BFF}" type="presOf" srcId="{07E8D009-8A95-48D8-95AE-66432B4000E8}" destId="{6E97C917-C91D-4EFC-9863-C3936FB45068}" srcOrd="0" destOrd="0" presId="urn:microsoft.com/office/officeart/2005/8/layout/cycle5"/>
    <dgm:cxn modelId="{4675C619-B443-47D1-A393-2F6B0AC0ABFA}" type="presOf" srcId="{52775600-7244-4B7D-8520-326EC374F9B0}" destId="{7AABBF28-E452-4A84-9F85-E17E953E048E}" srcOrd="0" destOrd="0" presId="urn:microsoft.com/office/officeart/2005/8/layout/cycle5"/>
    <dgm:cxn modelId="{F7201E4D-22DD-4FEF-AFFF-B92C6C403B79}" type="presOf" srcId="{52D5969F-0D66-4641-9E64-3848FD8E68A8}" destId="{22A2AAA4-C180-4534-B01E-A00E3E14637E}" srcOrd="0" destOrd="0" presId="urn:microsoft.com/office/officeart/2005/8/layout/cycle5"/>
    <dgm:cxn modelId="{609EE6C7-F27F-4382-8579-E38F591B13D3}" type="presOf" srcId="{4FC26BEA-9D80-4D28-ABBD-4F5FD958E62D}" destId="{777128EB-B92A-4DF5-B1D6-AA2FD86B70DA}" srcOrd="0" destOrd="0" presId="urn:microsoft.com/office/officeart/2005/8/layout/cycle5"/>
    <dgm:cxn modelId="{CEBCEB17-BE37-4DE4-BFCE-F56851DB6B2D}" srcId="{52775600-7244-4B7D-8520-326EC374F9B0}" destId="{5588BBC4-397B-433B-8409-6679109DD4F5}" srcOrd="4" destOrd="0" parTransId="{AF240AB7-4B56-4DF4-AEF1-0EABE6FCABC4}" sibTransId="{C53DA85C-3D2A-4AD3-990C-0168CB58D0B9}"/>
    <dgm:cxn modelId="{745E413C-C745-419B-9821-96DF213B1703}" type="presOf" srcId="{352CC030-F3FD-44E4-885D-9F297C55FC18}" destId="{B0A2F6A5-A871-4DF8-89D4-3891CC00EF80}" srcOrd="0" destOrd="0" presId="urn:microsoft.com/office/officeart/2005/8/layout/cycle5"/>
    <dgm:cxn modelId="{8A2CE0F8-8469-41DD-B8E4-D45505B098F6}" type="presOf" srcId="{76111B65-A3AD-460B-83ED-66EF3E98A026}" destId="{172BE1B2-237D-43A8-8A73-925A89EE4011}" srcOrd="0" destOrd="0" presId="urn:microsoft.com/office/officeart/2005/8/layout/cycle5"/>
    <dgm:cxn modelId="{47A9FB71-9AB4-4DE5-8743-8A8FFE0C98E9}" type="presOf" srcId="{C53DA85C-3D2A-4AD3-990C-0168CB58D0B9}" destId="{53CC5E03-F9E9-4968-B1B1-AD60452195EE}" srcOrd="0" destOrd="0" presId="urn:microsoft.com/office/officeart/2005/8/layout/cycle5"/>
    <dgm:cxn modelId="{67124579-DEDE-421E-A816-D250EFDEDF8F}" type="presOf" srcId="{97952CCF-9603-4985-956F-E6EB7448F408}" destId="{4FEA553B-23AC-4F0C-BE1B-3B79F0FD2C68}" srcOrd="0" destOrd="0" presId="urn:microsoft.com/office/officeart/2005/8/layout/cycle5"/>
    <dgm:cxn modelId="{29AC1CBE-D82C-4E8F-BB0D-AA93AC1E5879}" srcId="{52775600-7244-4B7D-8520-326EC374F9B0}" destId="{352CC030-F3FD-44E4-885D-9F297C55FC18}" srcOrd="3" destOrd="0" parTransId="{CA86BC76-CB6E-4F4C-B384-013F653EEF8E}" sibTransId="{BE84A1F4-D7BF-4EF9-B890-3F0D0C5FE5AF}"/>
    <dgm:cxn modelId="{F8C71EFB-84D2-42FB-8170-FA568B75C206}" type="presParOf" srcId="{7AABBF28-E452-4A84-9F85-E17E953E048E}" destId="{6E97C917-C91D-4EFC-9863-C3936FB45068}" srcOrd="0" destOrd="0" presId="urn:microsoft.com/office/officeart/2005/8/layout/cycle5"/>
    <dgm:cxn modelId="{1F7FD1D2-1C42-463D-85CD-6F317E0D05A3}" type="presParOf" srcId="{7AABBF28-E452-4A84-9F85-E17E953E048E}" destId="{513566D5-9F2D-4235-B915-ABC998D7B482}" srcOrd="1" destOrd="0" presId="urn:microsoft.com/office/officeart/2005/8/layout/cycle5"/>
    <dgm:cxn modelId="{1C84FBCC-13C0-4E73-8254-EEE64B3BEBAF}" type="presParOf" srcId="{7AABBF28-E452-4A84-9F85-E17E953E048E}" destId="{22A2AAA4-C180-4534-B01E-A00E3E14637E}" srcOrd="2" destOrd="0" presId="urn:microsoft.com/office/officeart/2005/8/layout/cycle5"/>
    <dgm:cxn modelId="{EB6197ED-90EE-486E-88A1-C5D45B7940B0}" type="presParOf" srcId="{7AABBF28-E452-4A84-9F85-E17E953E048E}" destId="{777128EB-B92A-4DF5-B1D6-AA2FD86B70DA}" srcOrd="3" destOrd="0" presId="urn:microsoft.com/office/officeart/2005/8/layout/cycle5"/>
    <dgm:cxn modelId="{CC073C43-0F0E-4725-995B-7AFBBC8B79D8}" type="presParOf" srcId="{7AABBF28-E452-4A84-9F85-E17E953E048E}" destId="{200AF1D9-B215-4DFE-94DA-216D82AED706}" srcOrd="4" destOrd="0" presId="urn:microsoft.com/office/officeart/2005/8/layout/cycle5"/>
    <dgm:cxn modelId="{1968BB8F-59CB-41F3-9D14-3B7A84D06522}" type="presParOf" srcId="{7AABBF28-E452-4A84-9F85-E17E953E048E}" destId="{4FEA553B-23AC-4F0C-BE1B-3B79F0FD2C68}" srcOrd="5" destOrd="0" presId="urn:microsoft.com/office/officeart/2005/8/layout/cycle5"/>
    <dgm:cxn modelId="{DD852004-0A8B-4CCD-8BB3-654B6846A05D}" type="presParOf" srcId="{7AABBF28-E452-4A84-9F85-E17E953E048E}" destId="{FEA26ECF-43C0-45D2-BC29-5C4526FCB87A}" srcOrd="6" destOrd="0" presId="urn:microsoft.com/office/officeart/2005/8/layout/cycle5"/>
    <dgm:cxn modelId="{0751345F-DA99-453B-B8D4-EE113E716993}" type="presParOf" srcId="{7AABBF28-E452-4A84-9F85-E17E953E048E}" destId="{3BFF82D6-9A57-4E79-BCFB-253C752B5259}" srcOrd="7" destOrd="0" presId="urn:microsoft.com/office/officeart/2005/8/layout/cycle5"/>
    <dgm:cxn modelId="{A88709E1-B501-420B-A28F-84544C1EAFBD}" type="presParOf" srcId="{7AABBF28-E452-4A84-9F85-E17E953E048E}" destId="{172BE1B2-237D-43A8-8A73-925A89EE4011}" srcOrd="8" destOrd="0" presId="urn:microsoft.com/office/officeart/2005/8/layout/cycle5"/>
    <dgm:cxn modelId="{12FFF063-A33F-40F8-8B4F-24357B41CB4D}" type="presParOf" srcId="{7AABBF28-E452-4A84-9F85-E17E953E048E}" destId="{B0A2F6A5-A871-4DF8-89D4-3891CC00EF80}" srcOrd="9" destOrd="0" presId="urn:microsoft.com/office/officeart/2005/8/layout/cycle5"/>
    <dgm:cxn modelId="{7B1CD38E-50C8-4476-AB29-253B2C7C04D7}" type="presParOf" srcId="{7AABBF28-E452-4A84-9F85-E17E953E048E}" destId="{0827B373-8EA1-4954-8013-9B829ECF9FBE}" srcOrd="10" destOrd="0" presId="urn:microsoft.com/office/officeart/2005/8/layout/cycle5"/>
    <dgm:cxn modelId="{D27D64D5-1872-483E-80C5-69D06A182DAD}" type="presParOf" srcId="{7AABBF28-E452-4A84-9F85-E17E953E048E}" destId="{F3422B67-175E-49E0-8ED1-BD4CE94D78F0}" srcOrd="11" destOrd="0" presId="urn:microsoft.com/office/officeart/2005/8/layout/cycle5"/>
    <dgm:cxn modelId="{E04A9E77-EFE6-4CB1-9692-F03B36F0037E}" type="presParOf" srcId="{7AABBF28-E452-4A84-9F85-E17E953E048E}" destId="{D7BB3295-9A61-49BC-B57B-826566144F4D}" srcOrd="12" destOrd="0" presId="urn:microsoft.com/office/officeart/2005/8/layout/cycle5"/>
    <dgm:cxn modelId="{2A18F897-CFD3-4D6D-9D56-86C48AB488B4}" type="presParOf" srcId="{7AABBF28-E452-4A84-9F85-E17E953E048E}" destId="{9F5893CC-8880-485E-93AA-E78AC1BDB5EA}" srcOrd="13" destOrd="0" presId="urn:microsoft.com/office/officeart/2005/8/layout/cycle5"/>
    <dgm:cxn modelId="{7F6FB80E-F302-40FA-9912-3D830F415E99}" type="presParOf" srcId="{7AABBF28-E452-4A84-9F85-E17E953E048E}" destId="{53CC5E03-F9E9-4968-B1B1-AD60452195EE}" srcOrd="14" destOrd="0" presId="urn:microsoft.com/office/officeart/2005/8/layout/cycle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97C917-C91D-4EFC-9863-C3936FB45068}">
      <dsp:nvSpPr>
        <dsp:cNvPr id="0" name=""/>
        <dsp:cNvSpPr/>
      </dsp:nvSpPr>
      <dsp:spPr>
        <a:xfrm>
          <a:off x="3037360" y="-93113"/>
          <a:ext cx="2049267" cy="14207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Юрисконсульт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3106714" y="-23759"/>
        <a:ext cx="1910559" cy="1282017"/>
      </dsp:txXfrm>
    </dsp:sp>
    <dsp:sp modelId="{22A2AAA4-C180-4534-B01E-A00E3E14637E}">
      <dsp:nvSpPr>
        <dsp:cNvPr id="0" name=""/>
        <dsp:cNvSpPr/>
      </dsp:nvSpPr>
      <dsp:spPr>
        <a:xfrm>
          <a:off x="1808365" y="617249"/>
          <a:ext cx="4507257" cy="4507257"/>
        </a:xfrm>
        <a:custGeom>
          <a:avLst/>
          <a:gdLst/>
          <a:ahLst/>
          <a:cxnLst/>
          <a:rect l="0" t="0" r="0" b="0"/>
          <a:pathLst>
            <a:path>
              <a:moveTo>
                <a:pt x="3426260" y="329108"/>
              </a:moveTo>
              <a:arcTo wR="2253628" hR="2253628" stAng="18081266" swAng="78380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7128EB-B92A-4DF5-B1D6-AA2FD86B70DA}">
      <dsp:nvSpPr>
        <dsp:cNvPr id="0" name=""/>
        <dsp:cNvSpPr/>
      </dsp:nvSpPr>
      <dsp:spPr>
        <a:xfrm>
          <a:off x="5033297" y="1384344"/>
          <a:ext cx="2344050" cy="15802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kern="1200" dirty="0" smtClean="0">
              <a:solidFill>
                <a:schemeClr val="tx1"/>
              </a:solidFill>
            </a:rPr>
            <a:t>Экономисты </a:t>
          </a:r>
          <a:endParaRPr lang="ru-RU" sz="1200" b="0" kern="1200" dirty="0">
            <a:solidFill>
              <a:schemeClr val="tx1"/>
            </a:solidFill>
          </a:endParaRPr>
        </a:p>
      </dsp:txBody>
      <dsp:txXfrm>
        <a:off x="5110438" y="1461485"/>
        <a:ext cx="2189768" cy="1425965"/>
      </dsp:txXfrm>
    </dsp:sp>
    <dsp:sp modelId="{4FEA553B-23AC-4F0C-BE1B-3B79F0FD2C68}">
      <dsp:nvSpPr>
        <dsp:cNvPr id="0" name=""/>
        <dsp:cNvSpPr/>
      </dsp:nvSpPr>
      <dsp:spPr>
        <a:xfrm>
          <a:off x="1806594" y="739312"/>
          <a:ext cx="4507257" cy="4507257"/>
        </a:xfrm>
        <a:custGeom>
          <a:avLst/>
          <a:gdLst/>
          <a:ahLst/>
          <a:cxnLst/>
          <a:rect l="0" t="0" r="0" b="0"/>
          <a:pathLst>
            <a:path>
              <a:moveTo>
                <a:pt x="4500683" y="2425643"/>
              </a:moveTo>
              <a:arcTo wR="2253628" hR="2253628" stAng="21862651" swAng="93059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A26ECF-43C0-45D2-BC29-5C4526FCB87A}">
      <dsp:nvSpPr>
        <dsp:cNvPr id="0" name=""/>
        <dsp:cNvSpPr/>
      </dsp:nvSpPr>
      <dsp:spPr>
        <a:xfrm>
          <a:off x="4429158" y="3944855"/>
          <a:ext cx="2247889" cy="13708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kern="1200" dirty="0" smtClean="0">
              <a:solidFill>
                <a:schemeClr val="tx1"/>
              </a:solidFill>
            </a:rPr>
            <a:t>Заместитель начальника Управления молодежной политики и спорта по экономике</a:t>
          </a:r>
          <a:endParaRPr lang="ru-RU" sz="1200" b="0" kern="1200" dirty="0">
            <a:solidFill>
              <a:schemeClr val="tx1"/>
            </a:solidFill>
          </a:endParaRPr>
        </a:p>
      </dsp:txBody>
      <dsp:txXfrm>
        <a:off x="4496077" y="4011774"/>
        <a:ext cx="2114051" cy="1237008"/>
      </dsp:txXfrm>
    </dsp:sp>
    <dsp:sp modelId="{172BE1B2-237D-43A8-8A73-925A89EE4011}">
      <dsp:nvSpPr>
        <dsp:cNvPr id="0" name=""/>
        <dsp:cNvSpPr/>
      </dsp:nvSpPr>
      <dsp:spPr>
        <a:xfrm>
          <a:off x="1951115" y="651681"/>
          <a:ext cx="4507257" cy="4507257"/>
        </a:xfrm>
        <a:custGeom>
          <a:avLst/>
          <a:gdLst/>
          <a:ahLst/>
          <a:cxnLst/>
          <a:rect l="0" t="0" r="0" b="0"/>
          <a:pathLst>
            <a:path>
              <a:moveTo>
                <a:pt x="2313027" y="4506474"/>
              </a:moveTo>
              <a:arcTo wR="2253628" hR="2253628" stAng="5309381" swAng="76401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A2F6A5-A871-4DF8-89D4-3891CC00EF80}">
      <dsp:nvSpPr>
        <dsp:cNvPr id="0" name=""/>
        <dsp:cNvSpPr/>
      </dsp:nvSpPr>
      <dsp:spPr>
        <a:xfrm>
          <a:off x="1869466" y="4129981"/>
          <a:ext cx="1735755" cy="1128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kern="1200" dirty="0" smtClean="0">
              <a:solidFill>
                <a:schemeClr val="tx1"/>
              </a:solidFill>
            </a:rPr>
            <a:t>Директор МКУ ЦБ УМП и С города Белово</a:t>
          </a:r>
          <a:endParaRPr lang="ru-RU" sz="1200" b="0" kern="1200" dirty="0">
            <a:solidFill>
              <a:schemeClr val="tx1"/>
            </a:solidFill>
          </a:endParaRPr>
        </a:p>
      </dsp:txBody>
      <dsp:txXfrm>
        <a:off x="1924542" y="4185057"/>
        <a:ext cx="1625603" cy="1018088"/>
      </dsp:txXfrm>
    </dsp:sp>
    <dsp:sp modelId="{F3422B67-175E-49E0-8ED1-BD4CE94D78F0}">
      <dsp:nvSpPr>
        <dsp:cNvPr id="0" name=""/>
        <dsp:cNvSpPr/>
      </dsp:nvSpPr>
      <dsp:spPr>
        <a:xfrm>
          <a:off x="1808365" y="617249"/>
          <a:ext cx="4507257" cy="4507257"/>
        </a:xfrm>
        <a:custGeom>
          <a:avLst/>
          <a:gdLst/>
          <a:ahLst/>
          <a:cxnLst/>
          <a:rect l="0" t="0" r="0" b="0"/>
          <a:pathLst>
            <a:path>
              <a:moveTo>
                <a:pt x="250679" y="3286602"/>
              </a:moveTo>
              <a:arcTo wR="2253628" hR="2253628" stAng="9163119" swAng="123281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BB3295-9A61-49BC-B57B-826566144F4D}">
      <dsp:nvSpPr>
        <dsp:cNvPr id="0" name=""/>
        <dsp:cNvSpPr/>
      </dsp:nvSpPr>
      <dsp:spPr>
        <a:xfrm>
          <a:off x="766584" y="1476098"/>
          <a:ext cx="2304162" cy="13967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kern="1200" dirty="0" smtClean="0">
              <a:solidFill>
                <a:schemeClr val="tx1"/>
              </a:solidFill>
            </a:rPr>
            <a:t>Начальник Управления молодежной политики и спорта</a:t>
          </a:r>
          <a:endParaRPr lang="ru-RU" sz="1200" b="0" kern="1200" dirty="0">
            <a:solidFill>
              <a:schemeClr val="tx1"/>
            </a:solidFill>
          </a:endParaRPr>
        </a:p>
      </dsp:txBody>
      <dsp:txXfrm>
        <a:off x="834767" y="1544281"/>
        <a:ext cx="2167796" cy="1260373"/>
      </dsp:txXfrm>
    </dsp:sp>
    <dsp:sp modelId="{53CC5E03-F9E9-4968-B1B1-AD60452195EE}">
      <dsp:nvSpPr>
        <dsp:cNvPr id="0" name=""/>
        <dsp:cNvSpPr/>
      </dsp:nvSpPr>
      <dsp:spPr>
        <a:xfrm>
          <a:off x="1808365" y="617249"/>
          <a:ext cx="4507257" cy="4507257"/>
        </a:xfrm>
        <a:custGeom>
          <a:avLst/>
          <a:gdLst/>
          <a:ahLst/>
          <a:cxnLst/>
          <a:rect l="0" t="0" r="0" b="0"/>
          <a:pathLst>
            <a:path>
              <a:moveTo>
                <a:pt x="609244" y="712576"/>
              </a:moveTo>
              <a:arcTo wR="2253628" hR="2253628" stAng="13388522" swAng="89454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0.42933</cdr:x>
      <cdr:y>0.2601</cdr:y>
    </cdr:from>
    <cdr:to>
      <cdr:x>0.73145</cdr:x>
      <cdr:y>0.2601</cdr:y>
    </cdr:to>
    <cdr:cxnSp macro="">
      <cdr:nvCxnSpPr>
        <cdr:cNvPr id="3" name="Прямая соединительная линия 2"/>
        <cdr:cNvCxnSpPr/>
      </cdr:nvCxnSpPr>
      <cdr:spPr bwMode="auto">
        <a:xfrm xmlns:a="http://schemas.openxmlformats.org/drawingml/2006/main" flipH="1">
          <a:off x="1944216" y="720080"/>
          <a:ext cx="1368148" cy="0"/>
        </a:xfrm>
        <a:prstGeom xmlns:a="http://schemas.openxmlformats.org/drawingml/2006/main" prst="line">
          <a:avLst/>
        </a:prstGeom>
        <a:ln xmlns:a="http://schemas.openxmlformats.org/drawingml/2006/main">
          <a:headEnd type="none" w="med" len="med"/>
          <a:tailEnd type="none" w="med" len="med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0.69965</cdr:x>
      <cdr:y>0.28611</cdr:y>
    </cdr:from>
    <cdr:to>
      <cdr:x>0.72955</cdr:x>
      <cdr:y>0.59458</cdr:y>
    </cdr:to>
    <cdr:sp macro="" textlink="">
      <cdr:nvSpPr>
        <cdr:cNvPr id="11" name="Стрелка вниз 10"/>
        <cdr:cNvSpPr/>
      </cdr:nvSpPr>
      <cdr:spPr bwMode="auto">
        <a:xfrm xmlns:a="http://schemas.openxmlformats.org/drawingml/2006/main">
          <a:off x="3168352" y="792088"/>
          <a:ext cx="135401" cy="854006"/>
        </a:xfrm>
        <a:prstGeom xmlns:a="http://schemas.openxmlformats.org/drawingml/2006/main" prst="downArrow">
          <a:avLst/>
        </a:prstGeom>
        <a:solidFill xmlns:a="http://schemas.openxmlformats.org/drawingml/2006/main">
          <a:srgbClr val="00B050"/>
        </a:solidFill>
        <a:ln xmlns:a="http://schemas.openxmlformats.org/drawingml/2006/main">
          <a:headEnd type="none" w="med" len="med"/>
          <a:tailEnd type="none" w="med" len="med"/>
        </a:ln>
      </cdr:spPr>
      <cdr:style>
        <a:lnRef xmlns:a="http://schemas.openxmlformats.org/drawingml/2006/main" idx="2">
          <a:schemeClr val="accent2">
            <a:shade val="50000"/>
          </a:schemeClr>
        </a:lnRef>
        <a:fillRef xmlns:a="http://schemas.openxmlformats.org/drawingml/2006/main" idx="1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ru-RU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6" y="0"/>
            <a:ext cx="2944813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6655"/>
            <a:ext cx="2944813" cy="496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6" y="9426655"/>
            <a:ext cx="2944813" cy="496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31564FD-EDA2-4CF7-B7C8-B139DEF369A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1907614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6" y="0"/>
            <a:ext cx="2944813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121"/>
            <a:ext cx="5438775" cy="4466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6655"/>
            <a:ext cx="2944813" cy="496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6" y="9426655"/>
            <a:ext cx="2944813" cy="496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3789B97-B078-4C19-A9CB-8DDBE29C8B4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450970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484784"/>
            <a:ext cx="8328047" cy="5144830"/>
          </a:xfrm>
          <a:prstGeom prst="rect">
            <a:avLst/>
          </a:prstGeom>
        </p:spPr>
      </p:pic>
      <p:pic>
        <p:nvPicPr>
          <p:cNvPr id="11" name="Picture 2" descr="D:\Work\Bachti\!!!ВНУТРЕННИЕ\декабрь\презентация\gerb_obl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619" y="121714"/>
            <a:ext cx="868070" cy="9360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10007" y="1484784"/>
            <a:ext cx="71743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ru-RU" sz="6000" kern="1200" baseline="0" dirty="0">
                <a:solidFill>
                  <a:srgbClr val="3B4555"/>
                </a:solidFill>
                <a:latin typeface="Futura PT Medium" pitchFamily="34" charset="-52"/>
                <a:ea typeface="+mn-ea"/>
                <a:cs typeface="+mn-cs"/>
              </a:defRPr>
            </a:lvl1pPr>
          </a:lstStyle>
          <a:p>
            <a:pPr lvl="0" defTabSz="396000"/>
            <a:r>
              <a:rPr lang="ru-RU" dirty="0" smtClean="0"/>
              <a:t>Название проекта</a:t>
            </a:r>
            <a:endParaRPr lang="ru-RU" dirty="0"/>
          </a:p>
        </p:txBody>
      </p:sp>
      <p:sp>
        <p:nvSpPr>
          <p:cNvPr id="16" name="Текст 2"/>
          <p:cNvSpPr>
            <a:spLocks noGrp="1"/>
          </p:cNvSpPr>
          <p:nvPr>
            <p:ph idx="1" hasCustomPrompt="1"/>
          </p:nvPr>
        </p:nvSpPr>
        <p:spPr>
          <a:xfrm>
            <a:off x="891105" y="3594393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ru-RU" sz="2400" dirty="0" smtClean="0">
                <a:solidFill>
                  <a:srgbClr val="3B4555"/>
                </a:solidFill>
                <a:latin typeface="Futura PT Book" pitchFamily="34" charset="-52"/>
              </a:defRPr>
            </a:lvl1pPr>
            <a:lvl2pPr>
              <a:defRPr lang="ru-RU" dirty="0" smtClean="0">
                <a:latin typeface="Arial" charset="0"/>
              </a:defRPr>
            </a:lvl2pPr>
            <a:lvl3pPr>
              <a:defRPr lang="ru-RU" dirty="0" smtClean="0">
                <a:latin typeface="Arial" charset="0"/>
              </a:defRPr>
            </a:lvl3pPr>
            <a:lvl4pPr>
              <a:defRPr lang="ru-RU" dirty="0" smtClean="0">
                <a:latin typeface="Arial" charset="0"/>
              </a:defRPr>
            </a:lvl4pPr>
            <a:lvl5pPr>
              <a:defRPr lang="ru-RU" dirty="0">
                <a:latin typeface="Arial" charset="0"/>
              </a:defRPr>
            </a:lvl5pPr>
          </a:lstStyle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Автор</a:t>
            </a:r>
          </a:p>
        </p:txBody>
      </p:sp>
      <p:sp>
        <p:nvSpPr>
          <p:cNvPr id="17" name="Объект 3"/>
          <p:cNvSpPr>
            <a:spLocks noGrp="1"/>
          </p:cNvSpPr>
          <p:nvPr>
            <p:ph sz="half" idx="2" hasCustomPrompt="1"/>
          </p:nvPr>
        </p:nvSpPr>
        <p:spPr>
          <a:xfrm>
            <a:off x="2051720" y="121714"/>
            <a:ext cx="1008112" cy="10418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Логотип ведомства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737788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482" y="0"/>
            <a:ext cx="778356" cy="1264491"/>
          </a:xfrm>
          <a:prstGeom prst="rect">
            <a:avLst/>
          </a:prstGeom>
        </p:spPr>
      </p:pic>
      <p:pic>
        <p:nvPicPr>
          <p:cNvPr id="5" name="Picture 2" descr="D:\Work\Bachti\!!!ВНУТРЕННИЕ\декабрь\презентация\фотозона размер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649" y="121714"/>
            <a:ext cx="1176868" cy="9310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72981" y="760348"/>
            <a:ext cx="36299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>
              <a:defRPr lang="ru-RU" sz="3200" kern="1200" dirty="0">
                <a:solidFill>
                  <a:srgbClr val="3B4555"/>
                </a:solidFill>
                <a:latin typeface="Futura PT Medium" pitchFamily="34" charset="-52"/>
                <a:ea typeface="+mn-ea"/>
                <a:cs typeface="+mn-cs"/>
              </a:defRPr>
            </a:lvl1pPr>
          </a:lstStyle>
          <a:p>
            <a:r>
              <a:rPr lang="ru-RU" sz="3200" dirty="0" smtClean="0">
                <a:solidFill>
                  <a:srgbClr val="3B4555"/>
                </a:solidFill>
                <a:latin typeface="Futura PT Medium" pitchFamily="34" charset="-52"/>
              </a:rPr>
              <a:t>Заголовок слайда</a:t>
            </a:r>
            <a:endParaRPr lang="ru-RU" sz="3200" dirty="0">
              <a:solidFill>
                <a:srgbClr val="3B4555"/>
              </a:solidFill>
              <a:latin typeface="Futura PT Medium" pitchFamily="34" charset="-52"/>
            </a:endParaRPr>
          </a:p>
        </p:txBody>
      </p:sp>
      <p:sp>
        <p:nvSpPr>
          <p:cNvPr id="13" name="Текст 2"/>
          <p:cNvSpPr>
            <a:spLocks noGrp="1"/>
          </p:cNvSpPr>
          <p:nvPr>
            <p:ph idx="1" hasCustomPrompt="1"/>
          </p:nvPr>
        </p:nvSpPr>
        <p:spPr>
          <a:xfrm>
            <a:off x="899592" y="1556792"/>
            <a:ext cx="78034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ru-RU" sz="2400" dirty="0" smtClean="0">
                <a:solidFill>
                  <a:srgbClr val="3B4555"/>
                </a:solidFill>
                <a:latin typeface="Futura PT Book" pitchFamily="34" charset="-52"/>
              </a:defRPr>
            </a:lvl1pPr>
            <a:lvl2pPr>
              <a:defRPr lang="ru-RU" dirty="0" smtClean="0">
                <a:latin typeface="Arial" charset="0"/>
              </a:defRPr>
            </a:lvl2pPr>
            <a:lvl3pPr>
              <a:defRPr lang="ru-RU" dirty="0" smtClean="0">
                <a:latin typeface="Arial" charset="0"/>
              </a:defRPr>
            </a:lvl3pPr>
            <a:lvl4pPr>
              <a:defRPr lang="ru-RU" dirty="0" smtClean="0">
                <a:latin typeface="Arial" charset="0"/>
              </a:defRPr>
            </a:lvl4pPr>
            <a:lvl5pPr>
              <a:defRPr lang="ru-RU" dirty="0">
                <a:latin typeface="Arial" charset="0"/>
              </a:defRPr>
            </a:lvl5pPr>
          </a:lstStyle>
          <a:p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Текст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endParaRPr lang="ru-RU" sz="2400" dirty="0" smtClean="0">
              <a:solidFill>
                <a:srgbClr val="3B4555"/>
              </a:solidFill>
              <a:latin typeface="Futura PT Book" pitchFamily="34" charset="-5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065479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484784"/>
            <a:ext cx="8328047" cy="5144830"/>
          </a:xfrm>
          <a:prstGeom prst="rect">
            <a:avLst/>
          </a:prstGeom>
        </p:spPr>
      </p:pic>
      <p:pic>
        <p:nvPicPr>
          <p:cNvPr id="11" name="Picture 2" descr="D:\Work\Bachti\!!!ВНУТРЕННИЕ\декабрь\презентация\gerb_obl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619" y="121714"/>
            <a:ext cx="868070" cy="9360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10007" y="1484784"/>
            <a:ext cx="71743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ru-RU" sz="6000" kern="1200" baseline="0" dirty="0">
                <a:solidFill>
                  <a:srgbClr val="3B4555"/>
                </a:solidFill>
                <a:latin typeface="Futura PT Medium" pitchFamily="34" charset="-52"/>
                <a:ea typeface="+mn-ea"/>
                <a:cs typeface="+mn-cs"/>
              </a:defRPr>
            </a:lvl1pPr>
          </a:lstStyle>
          <a:p>
            <a:pPr lvl="0" defTabSz="396000"/>
            <a:r>
              <a:rPr lang="ru-RU" dirty="0" smtClean="0"/>
              <a:t>Название проекта</a:t>
            </a:r>
            <a:endParaRPr lang="ru-RU" dirty="0"/>
          </a:p>
        </p:txBody>
      </p:sp>
      <p:sp>
        <p:nvSpPr>
          <p:cNvPr id="16" name="Текст 2"/>
          <p:cNvSpPr>
            <a:spLocks noGrp="1"/>
          </p:cNvSpPr>
          <p:nvPr>
            <p:ph idx="1" hasCustomPrompt="1"/>
          </p:nvPr>
        </p:nvSpPr>
        <p:spPr>
          <a:xfrm>
            <a:off x="891105" y="3594393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ru-RU" sz="2400" dirty="0" smtClean="0">
                <a:solidFill>
                  <a:srgbClr val="3B4555"/>
                </a:solidFill>
                <a:latin typeface="Futura PT Book" pitchFamily="34" charset="-52"/>
              </a:defRPr>
            </a:lvl1pPr>
            <a:lvl2pPr>
              <a:defRPr lang="ru-RU" dirty="0" smtClean="0">
                <a:latin typeface="Arial" charset="0"/>
              </a:defRPr>
            </a:lvl2pPr>
            <a:lvl3pPr>
              <a:defRPr lang="ru-RU" dirty="0" smtClean="0">
                <a:latin typeface="Arial" charset="0"/>
              </a:defRPr>
            </a:lvl3pPr>
            <a:lvl4pPr>
              <a:defRPr lang="ru-RU" dirty="0" smtClean="0">
                <a:latin typeface="Arial" charset="0"/>
              </a:defRPr>
            </a:lvl4pPr>
            <a:lvl5pPr>
              <a:defRPr lang="ru-RU" dirty="0">
                <a:latin typeface="Arial" charset="0"/>
              </a:defRPr>
            </a:lvl5pPr>
          </a:lstStyle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Автор</a:t>
            </a:r>
          </a:p>
        </p:txBody>
      </p:sp>
      <p:sp>
        <p:nvSpPr>
          <p:cNvPr id="17" name="Объект 3"/>
          <p:cNvSpPr>
            <a:spLocks noGrp="1"/>
          </p:cNvSpPr>
          <p:nvPr>
            <p:ph sz="half" idx="2" hasCustomPrompt="1"/>
          </p:nvPr>
        </p:nvSpPr>
        <p:spPr>
          <a:xfrm>
            <a:off x="2051720" y="121714"/>
            <a:ext cx="1008112" cy="10418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Логотип ведомства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0397113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484784"/>
            <a:ext cx="7174361" cy="2246769"/>
          </a:xfrm>
        </p:spPr>
        <p:txBody>
          <a:bodyPr/>
          <a:lstStyle/>
          <a:p>
            <a:r>
              <a:rPr lang="ru-RU" sz="2800" dirty="0" smtClean="0"/>
              <a:t>Внедрение</a:t>
            </a:r>
            <a:r>
              <a:rPr lang="ru-RU" sz="2800" dirty="0"/>
              <a:t> </a:t>
            </a:r>
            <a:r>
              <a:rPr lang="ru-RU" sz="2800" dirty="0" smtClean="0"/>
              <a:t>электронного документооборота в Управлении молодёжной политики, физической культуры и спорта Администрации Беловского городского округа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653136"/>
            <a:ext cx="3600400" cy="461665"/>
          </a:xfrm>
        </p:spPr>
        <p:txBody>
          <a:bodyPr/>
          <a:lstStyle/>
          <a:p>
            <a:r>
              <a:rPr lang="ru-RU" dirty="0" smtClean="0"/>
              <a:t>МАУ «ФОРЦ»</a:t>
            </a:r>
            <a:endParaRPr lang="ru-RU" dirty="0"/>
          </a:p>
        </p:txBody>
      </p:sp>
      <p:pic>
        <p:nvPicPr>
          <p:cNvPr id="4" name="Picture 2" descr="https://www.belovo42.ru/files/belovo42/Image/ger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42852"/>
            <a:ext cx="657272" cy="960629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 bwMode="auto">
          <a:xfrm>
            <a:off x="928662" y="0"/>
            <a:ext cx="1071570" cy="121444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1432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43223" y="116632"/>
            <a:ext cx="3497047" cy="954107"/>
          </a:xfrm>
        </p:spPr>
        <p:txBody>
          <a:bodyPr>
            <a:normAutofit/>
          </a:bodyPr>
          <a:lstStyle/>
          <a:p>
            <a:r>
              <a:rPr lang="ru-RU" dirty="0" smtClean="0"/>
              <a:t>Паспорт </a:t>
            </a:r>
            <a:r>
              <a:rPr lang="ru-RU" dirty="0"/>
              <a:t>проекта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sz="2400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38554" y="4752280"/>
            <a:ext cx="40531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endParaRPr lang="ru-RU" sz="1400" dirty="0">
              <a:solidFill>
                <a:srgbClr val="002060"/>
              </a:solidFill>
            </a:endParaRPr>
          </a:p>
          <a:p>
            <a:endParaRPr lang="ru-RU" sz="800" dirty="0">
              <a:ea typeface="Calibri"/>
              <a:cs typeface="Calibri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800" dirty="0" smtClean="0">
                <a:effectLst/>
              </a:rPr>
              <a:t> </a:t>
            </a:r>
            <a:endParaRPr lang="ru-RU" sz="800" dirty="0">
              <a:ea typeface="Calibri"/>
              <a:cs typeface="Calibri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98310342"/>
              </p:ext>
            </p:extLst>
          </p:nvPr>
        </p:nvGraphicFramePr>
        <p:xfrm>
          <a:off x="179512" y="764704"/>
          <a:ext cx="8856985" cy="5354431"/>
        </p:xfrm>
        <a:graphic>
          <a:graphicData uri="http://schemas.openxmlformats.org/drawingml/2006/table">
            <a:tbl>
              <a:tblPr firstRow="1" firstCol="1" bandRow="1"/>
              <a:tblGrid>
                <a:gridCol w="4104456"/>
                <a:gridCol w="575046"/>
                <a:gridCol w="280904"/>
                <a:gridCol w="3896579"/>
              </a:tblGrid>
              <a:tr h="1224136">
                <a:tc gridSpan="2">
                  <a:txBody>
                    <a:bodyPr/>
                    <a:lstStyle/>
                    <a:p>
                      <a:pPr indent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УТВЕРЖДАЮ</a:t>
                      </a:r>
                      <a:endParaRPr lang="ru-RU" sz="700" dirty="0">
                        <a:effectLst/>
                        <a:latin typeface="Arial"/>
                        <a:ea typeface="Times New Roman"/>
                      </a:endParaRPr>
                    </a:p>
                    <a:p>
                      <a:pPr indent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Заместитель Главы Беловского</a:t>
                      </a:r>
                      <a:r>
                        <a:rPr lang="ru-RU" sz="1000" baseline="0" dirty="0" smtClean="0">
                          <a:effectLst/>
                          <a:latin typeface="Times New Roman"/>
                          <a:ea typeface="Times New Roman"/>
                        </a:rPr>
                        <a:t> городского </a:t>
                      </a:r>
                    </a:p>
                    <a:p>
                      <a:pPr indent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aseline="0" dirty="0" smtClean="0">
                          <a:effectLst/>
                          <a:latin typeface="Times New Roman"/>
                          <a:ea typeface="Times New Roman"/>
                        </a:rPr>
                        <a:t>округа по экономике, финансам, налогам и собственности </a:t>
                      </a:r>
                      <a:endParaRPr lang="ru-RU" sz="700" dirty="0">
                        <a:effectLst/>
                        <a:latin typeface="Arial"/>
                        <a:ea typeface="Times New Roman"/>
                      </a:endParaRPr>
                    </a:p>
                    <a:p>
                      <a:pPr indent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700" dirty="0">
                        <a:effectLst/>
                        <a:latin typeface="Arial"/>
                        <a:ea typeface="Times New Roman"/>
                      </a:endParaRPr>
                    </a:p>
                    <a:p>
                      <a:pPr indent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______________   ___________</a:t>
                      </a:r>
                      <a:endParaRPr lang="ru-RU" sz="700" dirty="0">
                        <a:effectLst/>
                        <a:latin typeface="Arial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Times New Roman"/>
                          <a:ea typeface="Times New Roman"/>
                        </a:rPr>
                        <a:t>              </a:t>
                      </a:r>
                      <a:r>
                        <a:rPr lang="ru-RU" sz="600" dirty="0" smtClean="0">
                          <a:effectLst/>
                          <a:latin typeface="Times New Roman"/>
                          <a:ea typeface="Times New Roman"/>
                        </a:rPr>
                        <a:t>                   </a:t>
                      </a:r>
                      <a:r>
                        <a:rPr lang="ru-RU" sz="600" dirty="0">
                          <a:effectLst/>
                          <a:latin typeface="Times New Roman"/>
                          <a:ea typeface="Times New Roman"/>
                        </a:rPr>
                        <a:t>(подпись)                           </a:t>
                      </a:r>
                      <a:r>
                        <a:rPr lang="ru-RU" sz="600" dirty="0" smtClean="0">
                          <a:effectLst/>
                          <a:latin typeface="Times New Roman"/>
                          <a:ea typeface="Times New Roman"/>
                        </a:rPr>
                        <a:t>(Г.В. </a:t>
                      </a:r>
                      <a:r>
                        <a:rPr lang="ru-RU" sz="600" dirty="0" err="1" smtClean="0">
                          <a:effectLst/>
                          <a:latin typeface="Times New Roman"/>
                          <a:ea typeface="Times New Roman"/>
                        </a:rPr>
                        <a:t>Овчинникова</a:t>
                      </a:r>
                      <a:r>
                        <a:rPr lang="ru-RU" sz="600" dirty="0" smtClean="0">
                          <a:effectLst/>
                          <a:latin typeface="Times New Roman"/>
                          <a:ea typeface="Times New Roman"/>
                        </a:rPr>
                        <a:t>)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9470" marR="4947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59810" indent="-4889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9470" marR="4947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9470" marR="4947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42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0" dirty="0">
                          <a:effectLst/>
                          <a:latin typeface="Times New Roman"/>
                          <a:ea typeface="Times New Roman"/>
                        </a:rPr>
                        <a:t>Общие данные: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0" u="sng" dirty="0">
                          <a:effectLst/>
                          <a:latin typeface="Times New Roman"/>
                          <a:ea typeface="Times New Roman"/>
                        </a:rPr>
                        <a:t>Заказчик:</a:t>
                      </a:r>
                      <a:r>
                        <a:rPr lang="ru-RU" sz="1000" b="0" i="0" u="sng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00" b="0" i="0" u="sng" dirty="0" smtClean="0">
                          <a:effectLst/>
                          <a:latin typeface="Times New Roman"/>
                          <a:ea typeface="Times New Roman"/>
                        </a:rPr>
                        <a:t>Администрация Беловского городского округа</a:t>
                      </a:r>
                      <a:endParaRPr lang="ru-RU" sz="1000" b="0" i="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0" u="sng" dirty="0">
                          <a:effectLst/>
                          <a:latin typeface="Times New Roman"/>
                          <a:ea typeface="Times New Roman"/>
                        </a:rPr>
                        <a:t>Процесс:  </a:t>
                      </a:r>
                      <a:r>
                        <a:rPr lang="ru-RU" sz="1000" b="0" i="0" u="sng" dirty="0" smtClean="0">
                          <a:effectLst/>
                          <a:latin typeface="Times New Roman"/>
                          <a:ea typeface="Times New Roman"/>
                        </a:rPr>
                        <a:t>Систематизация</a:t>
                      </a:r>
                      <a:r>
                        <a:rPr lang="ru-RU" sz="1000" b="0" i="0" u="sng" baseline="0" dirty="0" smtClean="0">
                          <a:effectLst/>
                          <a:latin typeface="Times New Roman"/>
                          <a:ea typeface="Times New Roman"/>
                        </a:rPr>
                        <a:t> документооборота в электронном виде.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0" u="sng" dirty="0" smtClean="0">
                          <a:effectLst/>
                          <a:latin typeface="Times New Roman"/>
                          <a:ea typeface="Times New Roman"/>
                        </a:rPr>
                        <a:t>Границы </a:t>
                      </a:r>
                      <a:r>
                        <a:rPr lang="ru-RU" sz="1000" b="1" i="0" u="sng" dirty="0">
                          <a:effectLst/>
                          <a:latin typeface="Times New Roman"/>
                          <a:ea typeface="Times New Roman"/>
                        </a:rPr>
                        <a:t>процесса:  </a:t>
                      </a:r>
                      <a:r>
                        <a:rPr lang="ru-RU" sz="1000" b="0" i="0" u="sng" dirty="0" smtClean="0">
                          <a:effectLst/>
                          <a:latin typeface="Times New Roman"/>
                          <a:ea typeface="Times New Roman"/>
                        </a:rPr>
                        <a:t>С момента получения документа до момента его обработки и выполнения подведомственном</a:t>
                      </a:r>
                      <a:r>
                        <a:rPr lang="ru-RU" sz="1000" b="0" i="0" u="sng" baseline="0" dirty="0" smtClean="0">
                          <a:effectLst/>
                          <a:latin typeface="Times New Roman"/>
                          <a:ea typeface="Times New Roman"/>
                        </a:rPr>
                        <a:t> учреждением в системе электронного документооборота</a:t>
                      </a:r>
                      <a:endParaRPr lang="ru-RU" sz="1000" b="0" i="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0" u="sng" dirty="0">
                          <a:effectLst/>
                          <a:latin typeface="Times New Roman"/>
                          <a:ea typeface="Times New Roman"/>
                        </a:rPr>
                        <a:t>Руководитель </a:t>
                      </a:r>
                      <a:r>
                        <a:rPr lang="ru-RU" sz="1000" b="1" i="0" u="sng" dirty="0" err="1">
                          <a:effectLst/>
                          <a:latin typeface="Times New Roman"/>
                          <a:ea typeface="Times New Roman"/>
                        </a:rPr>
                        <a:t>лин</a:t>
                      </a:r>
                      <a:r>
                        <a:rPr lang="ru-RU" sz="1000" b="1" i="0" u="sng" dirty="0">
                          <a:effectLst/>
                          <a:latin typeface="Times New Roman"/>
                          <a:ea typeface="Times New Roman"/>
                        </a:rPr>
                        <a:t>-проекта: </a:t>
                      </a:r>
                      <a:r>
                        <a:rPr lang="ru-RU" sz="1000" b="0" i="0" u="sng" dirty="0" smtClean="0">
                          <a:effectLst/>
                          <a:latin typeface="Times New Roman"/>
                          <a:ea typeface="Times New Roman"/>
                        </a:rPr>
                        <a:t>Нефедов</a:t>
                      </a:r>
                      <a:r>
                        <a:rPr lang="ru-RU" sz="1000" b="0" i="0" u="sng" baseline="0" dirty="0" smtClean="0">
                          <a:effectLst/>
                          <a:latin typeface="Times New Roman"/>
                          <a:ea typeface="Times New Roman"/>
                        </a:rPr>
                        <a:t> В.В.</a:t>
                      </a:r>
                      <a:endParaRPr lang="ru-RU" sz="1000" b="0" i="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0" u="sng" dirty="0">
                          <a:effectLst/>
                          <a:latin typeface="Times New Roman"/>
                          <a:ea typeface="Times New Roman"/>
                        </a:rPr>
                        <a:t>Команда </a:t>
                      </a:r>
                      <a:r>
                        <a:rPr lang="ru-RU" sz="1000" b="1" i="0" u="sng" dirty="0" smtClean="0">
                          <a:effectLst/>
                          <a:latin typeface="Times New Roman"/>
                          <a:ea typeface="Times New Roman"/>
                        </a:rPr>
                        <a:t>проекта</a:t>
                      </a:r>
                      <a:r>
                        <a:rPr lang="ru-RU" sz="1000" b="0" i="0" u="sng" dirty="0">
                          <a:effectLst/>
                          <a:latin typeface="Times New Roman"/>
                          <a:ea typeface="Times New Roman"/>
                        </a:rPr>
                        <a:t>: </a:t>
                      </a:r>
                      <a:r>
                        <a:rPr lang="ru-RU" sz="1000" b="0" i="0" u="sng" dirty="0" smtClean="0">
                          <a:effectLst/>
                          <a:latin typeface="Times New Roman"/>
                          <a:ea typeface="Times New Roman"/>
                        </a:rPr>
                        <a:t>Малышева Т.П.,.</a:t>
                      </a:r>
                      <a:r>
                        <a:rPr lang="ru-RU" sz="1000" b="0" i="0" u="sng" dirty="0" err="1" smtClean="0">
                          <a:effectLst/>
                          <a:latin typeface="Times New Roman"/>
                          <a:ea typeface="Times New Roman"/>
                        </a:rPr>
                        <a:t>Бойцова</a:t>
                      </a:r>
                      <a:r>
                        <a:rPr lang="ru-RU" sz="1000" b="0" i="0" u="sng" dirty="0" smtClean="0">
                          <a:effectLst/>
                          <a:latin typeface="Times New Roman"/>
                          <a:ea typeface="Times New Roman"/>
                        </a:rPr>
                        <a:t> С.В., </a:t>
                      </a:r>
                      <a:r>
                        <a:rPr lang="ru-RU" sz="1000" b="0" i="0" u="sng" dirty="0" err="1" smtClean="0">
                          <a:effectLst/>
                          <a:latin typeface="Times New Roman"/>
                          <a:ea typeface="Times New Roman"/>
                        </a:rPr>
                        <a:t>Потокина</a:t>
                      </a:r>
                      <a:r>
                        <a:rPr lang="ru-RU" sz="1000" b="0" i="0" u="sng" dirty="0" smtClean="0">
                          <a:effectLst/>
                          <a:latin typeface="Times New Roman"/>
                          <a:ea typeface="Times New Roman"/>
                        </a:rPr>
                        <a:t> М..В., </a:t>
                      </a:r>
                      <a:r>
                        <a:rPr lang="ru-RU" sz="1000" b="0" i="0" u="sng" dirty="0" err="1" smtClean="0">
                          <a:effectLst/>
                          <a:latin typeface="Times New Roman"/>
                          <a:ea typeface="Times New Roman"/>
                        </a:rPr>
                        <a:t>Елькина</a:t>
                      </a:r>
                      <a:r>
                        <a:rPr lang="ru-RU" sz="1000" b="0" i="0" u="sng" dirty="0" smtClean="0">
                          <a:effectLst/>
                          <a:latin typeface="Times New Roman"/>
                          <a:ea typeface="Times New Roman"/>
                        </a:rPr>
                        <a:t> Т.В</a:t>
                      </a:r>
                      <a:endParaRPr lang="ru-RU" sz="1000" b="0" i="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9470" marR="49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</a:rPr>
                        <a:t>Обоснование:</a:t>
                      </a:r>
                      <a:endParaRPr lang="ru-RU" sz="10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1. Большие</a:t>
                      </a:r>
                      <a:r>
                        <a:rPr lang="ru-RU" sz="1000" baseline="0" dirty="0" smtClean="0">
                          <a:effectLst/>
                          <a:latin typeface="Times New Roman"/>
                          <a:ea typeface="Times New Roman"/>
                        </a:rPr>
                        <a:t> затраты времени на обработку бумажных документов;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aseline="0" dirty="0" smtClean="0">
                          <a:effectLst/>
                          <a:latin typeface="Times New Roman"/>
                          <a:ea typeface="Times New Roman"/>
                        </a:rPr>
                        <a:t>2. Длительный период от направления документов из Управления в подведомственные учреждения и наоборот;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aseline="0" dirty="0" smtClean="0">
                          <a:effectLst/>
                          <a:latin typeface="Times New Roman"/>
                          <a:ea typeface="Times New Roman"/>
                        </a:rPr>
                        <a:t>3. Необходимые документы тяжело найти и сделать копии;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aseline="0" dirty="0" smtClean="0">
                          <a:effectLst/>
                          <a:latin typeface="Times New Roman"/>
                          <a:ea typeface="Times New Roman"/>
                        </a:rPr>
                        <a:t>4. Экономия картриджей, канцелярских товаров.</a:t>
                      </a:r>
                      <a:endParaRPr lang="ru-RU" sz="10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9470" marR="49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60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Цель</a:t>
                      </a: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</a:rPr>
                        <a:t>: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Сокращения времени</a:t>
                      </a:r>
                      <a:r>
                        <a:rPr lang="ru-RU" sz="1000" baseline="0" dirty="0" smtClean="0">
                          <a:effectLst/>
                          <a:latin typeface="Times New Roman"/>
                          <a:ea typeface="Times New Roman"/>
                        </a:rPr>
                        <a:t> обработки информации с 4 раб. дней </a:t>
                      </a: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 до 1 раб. дня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 b="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/>
                          <a:ea typeface="Times New Roman"/>
                        </a:rPr>
                        <a:t>Эффект: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1000" b="0" dirty="0" smtClean="0">
                          <a:effectLst/>
                          <a:latin typeface="Times New Roman"/>
                          <a:ea typeface="Times New Roman"/>
                        </a:rPr>
                        <a:t>1. Сокращение временных затрат на решение определенных вопросов;</a:t>
                      </a:r>
                      <a:endParaRPr lang="ru-RU" sz="1000" b="0" baseline="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baseline="0" dirty="0" smtClean="0">
                          <a:effectLst/>
                          <a:latin typeface="Times New Roman"/>
                          <a:ea typeface="Times New Roman"/>
                        </a:rPr>
                        <a:t> 2. Повышение качества и обеспечение своевременности подготовки документов;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baseline="0" dirty="0" smtClean="0">
                          <a:effectLst/>
                          <a:latin typeface="Times New Roman"/>
                          <a:ea typeface="Times New Roman"/>
                        </a:rPr>
                        <a:t> 3. Повышение компетентности участников документооборота;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baseline="0" dirty="0" smtClean="0">
                          <a:effectLst/>
                          <a:latin typeface="Times New Roman"/>
                          <a:ea typeface="Times New Roman"/>
                        </a:rPr>
                        <a:t> 4. Автоматизация работы с документами.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9470" marR="49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Сроки: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1. </a:t>
                      </a: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Старт проекта:</a:t>
                      </a:r>
                      <a:r>
                        <a:rPr lang="ru-RU" sz="1000" baseline="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– 01 июля  2019 г</a:t>
                      </a: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. Анализ </a:t>
                      </a: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текущей </a:t>
                      </a: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ситуации: с</a:t>
                      </a:r>
                      <a:r>
                        <a:rPr lang="ru-RU" sz="1000" baseline="0" dirty="0" smtClean="0">
                          <a:effectLst/>
                          <a:latin typeface="Times New Roman"/>
                          <a:ea typeface="Times New Roman"/>
                        </a:rPr>
                        <a:t> 08.07.</a:t>
                      </a: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2019г</a:t>
                      </a: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. по </a:t>
                      </a: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15.07.2019 г.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Разработка текущей карты процесса:</a:t>
                      </a:r>
                      <a:r>
                        <a:rPr lang="ru-RU" sz="1000" baseline="0" dirty="0" smtClean="0">
                          <a:effectLst/>
                          <a:latin typeface="Times New Roman"/>
                          <a:ea typeface="Times New Roman"/>
                        </a:rPr>
                        <a:t> с 15.07.2019 г. по 20.07.2019 г.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4. Выявление </a:t>
                      </a: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проблем: с 08.08.2019 г. по 25.08.2019 г.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5. </a:t>
                      </a: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Внедрение улучшений </a:t>
                      </a: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с 16.11.2019 г</a:t>
                      </a: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.  по </a:t>
                      </a: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25.12.2019 г.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6. </a:t>
                      </a: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Закрытие </a:t>
                      </a: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проекта 24 декабря 2019 г.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9470" marR="49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47750" y="1582579"/>
            <a:ext cx="21352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4700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1736" y="428604"/>
            <a:ext cx="3467616" cy="584775"/>
          </a:xfrm>
        </p:spPr>
        <p:txBody>
          <a:bodyPr/>
          <a:lstStyle/>
          <a:p>
            <a:r>
              <a:rPr lang="ru-RU" dirty="0"/>
              <a:t>Команда проекта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57290" y="2000240"/>
            <a:ext cx="1928826" cy="22145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714348" y="4572008"/>
            <a:ext cx="4143404" cy="13394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lnSpc>
                <a:spcPct val="115000"/>
              </a:lnSpc>
            </a:pPr>
            <a:r>
              <a:rPr lang="ru-RU" dirty="0" smtClean="0">
                <a:solidFill>
                  <a:schemeClr val="tx2"/>
                </a:solidFill>
              </a:rPr>
              <a:t>Руководитель </a:t>
            </a:r>
            <a:r>
              <a:rPr lang="ru-RU" dirty="0" smtClean="0">
                <a:solidFill>
                  <a:schemeClr val="tx2"/>
                </a:solidFill>
              </a:rPr>
              <a:t>проекта:</a:t>
            </a:r>
          </a:p>
          <a:p>
            <a:pPr lvl="0" algn="l">
              <a:lnSpc>
                <a:spcPct val="115000"/>
              </a:lnSpc>
            </a:pPr>
            <a:r>
              <a:rPr lang="ru-RU" dirty="0" smtClean="0">
                <a:solidFill>
                  <a:schemeClr val="tx2"/>
                </a:solidFill>
              </a:rPr>
              <a:t>Нефедов </a:t>
            </a:r>
            <a:r>
              <a:rPr lang="ru-RU" dirty="0" smtClean="0">
                <a:solidFill>
                  <a:schemeClr val="tx2"/>
                </a:solidFill>
              </a:rPr>
              <a:t>Владислав </a:t>
            </a:r>
            <a:r>
              <a:rPr lang="ru-RU" dirty="0" err="1" smtClean="0">
                <a:solidFill>
                  <a:schemeClr val="tx2"/>
                </a:solidFill>
              </a:rPr>
              <a:t>Владиславич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начальник управления УМП и С города Белово</a:t>
            </a:r>
            <a:endParaRPr lang="ru-RU" dirty="0">
              <a:solidFill>
                <a:schemeClr val="tx2"/>
              </a:solidFill>
              <a:ea typeface="Calibri"/>
              <a:cs typeface="Times New Roman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143372" y="2214554"/>
            <a:ext cx="4857752" cy="2308324"/>
          </a:xfrm>
        </p:spPr>
        <p:txBody>
          <a:bodyPr/>
          <a:lstStyle/>
          <a:p>
            <a:pPr marL="457200" lvl="1" indent="0">
              <a:buNone/>
            </a:pPr>
            <a:r>
              <a:rPr sz="1800">
                <a:solidFill>
                  <a:schemeClr val="tx2"/>
                </a:solidFill>
              </a:rPr>
              <a:t> </a:t>
            </a:r>
            <a:r>
              <a:rPr sz="1800" smtClean="0">
                <a:solidFill>
                  <a:schemeClr val="tx2"/>
                </a:solidFill>
              </a:rPr>
              <a:t>                 Рабочая группа </a:t>
            </a:r>
            <a:endParaRPr lang="ru-RU" sz="1800" dirty="0" smtClean="0">
              <a:solidFill>
                <a:schemeClr val="tx2"/>
              </a:solidFill>
            </a:endParaRPr>
          </a:p>
          <a:p>
            <a:pPr marL="457200" lvl="1" indent="0">
              <a:buNone/>
            </a:pPr>
            <a:r>
              <a:rPr sz="1800" smtClean="0">
                <a:solidFill>
                  <a:schemeClr val="tx2"/>
                </a:solidFill>
              </a:rPr>
              <a:t>-    </a:t>
            </a:r>
            <a:r>
              <a:rPr lang="ru-RU" sz="1800" dirty="0" smtClean="0">
                <a:solidFill>
                  <a:schemeClr val="tx2"/>
                </a:solidFill>
              </a:rPr>
              <a:t>Малышева </a:t>
            </a:r>
            <a:r>
              <a:rPr lang="ru-RU" sz="1800" dirty="0" smtClean="0">
                <a:solidFill>
                  <a:schemeClr val="tx2"/>
                </a:solidFill>
              </a:rPr>
              <a:t>Татьяна </a:t>
            </a:r>
            <a:r>
              <a:rPr lang="ru-RU" sz="1800" dirty="0" smtClean="0">
                <a:solidFill>
                  <a:schemeClr val="tx2"/>
                </a:solidFill>
              </a:rPr>
              <a:t>Петровна</a:t>
            </a:r>
            <a:endParaRPr lang="ru-RU" sz="1800" dirty="0" smtClean="0">
              <a:solidFill>
                <a:schemeClr val="tx2"/>
              </a:solidFill>
            </a:endParaRPr>
          </a:p>
          <a:p>
            <a:pPr lvl="1">
              <a:buFontTx/>
              <a:buChar char="-"/>
            </a:pPr>
            <a:r>
              <a:rPr lang="ru-RU" sz="1800" dirty="0" err="1" smtClean="0">
                <a:solidFill>
                  <a:schemeClr val="tx2"/>
                </a:solidFill>
              </a:rPr>
              <a:t>Бойцова</a:t>
            </a:r>
            <a:r>
              <a:rPr lang="ru-RU" sz="1800" dirty="0" smtClean="0">
                <a:solidFill>
                  <a:schemeClr val="tx2"/>
                </a:solidFill>
              </a:rPr>
              <a:t> Светлана </a:t>
            </a:r>
            <a:r>
              <a:rPr lang="ru-RU" sz="1800" dirty="0" smtClean="0">
                <a:solidFill>
                  <a:schemeClr val="tx2"/>
                </a:solidFill>
              </a:rPr>
              <a:t>Викторовна</a:t>
            </a:r>
            <a:endParaRPr lang="ru-RU" sz="1800" dirty="0" smtClean="0">
              <a:solidFill>
                <a:schemeClr val="tx2"/>
              </a:solidFill>
            </a:endParaRPr>
          </a:p>
          <a:p>
            <a:pPr lvl="1">
              <a:buFontTx/>
              <a:buChar char="-"/>
            </a:pPr>
            <a:r>
              <a:rPr lang="ru-RU" sz="1800" dirty="0" smtClean="0">
                <a:solidFill>
                  <a:schemeClr val="tx2"/>
                </a:solidFill>
              </a:rPr>
              <a:t>Устинова Юлия </a:t>
            </a:r>
            <a:r>
              <a:rPr lang="ru-RU" sz="1800" dirty="0" smtClean="0">
                <a:solidFill>
                  <a:schemeClr val="tx2"/>
                </a:solidFill>
              </a:rPr>
              <a:t>Александровна</a:t>
            </a:r>
            <a:endParaRPr lang="ru-RU" sz="1800" dirty="0" smtClean="0">
              <a:solidFill>
                <a:schemeClr val="tx2"/>
              </a:solidFill>
            </a:endParaRPr>
          </a:p>
          <a:p>
            <a:pPr lvl="1">
              <a:buFontTx/>
              <a:buChar char="-"/>
            </a:pPr>
            <a:r>
              <a:rPr lang="ru-RU" sz="1800" dirty="0" err="1" smtClean="0">
                <a:solidFill>
                  <a:schemeClr val="tx2"/>
                </a:solidFill>
              </a:rPr>
              <a:t>Потокина</a:t>
            </a:r>
            <a:r>
              <a:rPr lang="ru-RU" sz="1800" dirty="0" smtClean="0">
                <a:solidFill>
                  <a:schemeClr val="tx2"/>
                </a:solidFill>
              </a:rPr>
              <a:t> Марина </a:t>
            </a:r>
            <a:r>
              <a:rPr lang="ru-RU" sz="1800" dirty="0" smtClean="0">
                <a:solidFill>
                  <a:schemeClr val="tx2"/>
                </a:solidFill>
              </a:rPr>
              <a:t>Викторовна</a:t>
            </a:r>
            <a:endParaRPr lang="ru-RU" sz="1800" dirty="0" smtClean="0">
              <a:solidFill>
                <a:schemeClr val="tx2"/>
              </a:solidFill>
            </a:endParaRPr>
          </a:p>
          <a:p>
            <a:pPr marL="457200" lvl="1" indent="0">
              <a:buNone/>
            </a:pPr>
            <a:r>
              <a:rPr lang="ru-RU" sz="1800" dirty="0" smtClean="0">
                <a:solidFill>
                  <a:schemeClr val="tx2"/>
                </a:solidFill>
              </a:rPr>
              <a:t>-    </a:t>
            </a:r>
            <a:r>
              <a:rPr lang="ru-RU" sz="1800" dirty="0" err="1" smtClean="0">
                <a:solidFill>
                  <a:schemeClr val="tx2"/>
                </a:solidFill>
              </a:rPr>
              <a:t>Елькина</a:t>
            </a:r>
            <a:r>
              <a:rPr lang="ru-RU" sz="1800" dirty="0" smtClean="0">
                <a:solidFill>
                  <a:schemeClr val="tx2"/>
                </a:solidFill>
              </a:rPr>
              <a:t> </a:t>
            </a:r>
            <a:r>
              <a:rPr lang="ru-RU" sz="1800" dirty="0" smtClean="0">
                <a:solidFill>
                  <a:schemeClr val="tx2"/>
                </a:solidFill>
              </a:rPr>
              <a:t>Татьяна Владимировна</a:t>
            </a:r>
            <a:endParaRPr lang="ru-RU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5626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9471" y="760348"/>
            <a:ext cx="4295536" cy="584775"/>
          </a:xfrm>
        </p:spPr>
        <p:txBody>
          <a:bodyPr/>
          <a:lstStyle/>
          <a:p>
            <a:r>
              <a:rPr lang="ru-RU" dirty="0" smtClean="0"/>
              <a:t>Основные проблемы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71604" y="1857364"/>
            <a:ext cx="6215106" cy="2677656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ru-RU" dirty="0" smtClean="0"/>
              <a:t>Большие </a:t>
            </a:r>
            <a:r>
              <a:rPr lang="ru-RU" dirty="0" smtClean="0"/>
              <a:t>затраты времени </a:t>
            </a:r>
            <a:endParaRPr lang="ru-RU" dirty="0" smtClean="0"/>
          </a:p>
          <a:p>
            <a:pPr marL="457200" indent="-457200">
              <a:buNone/>
            </a:pPr>
            <a:r>
              <a:rPr lang="ru-RU" dirty="0" smtClean="0"/>
              <a:t>на обработку бумажных документов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2. </a:t>
            </a:r>
            <a:r>
              <a:rPr lang="ru-RU" dirty="0" smtClean="0"/>
              <a:t> Долгое </a:t>
            </a:r>
            <a:r>
              <a:rPr lang="ru-RU" dirty="0" smtClean="0"/>
              <a:t>ожидание </a:t>
            </a:r>
            <a:r>
              <a:rPr lang="ru-RU" dirty="0" smtClean="0"/>
              <a:t>документов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3. </a:t>
            </a:r>
            <a:r>
              <a:rPr lang="ru-RU" dirty="0" smtClean="0"/>
              <a:t> Утеря документов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4. </a:t>
            </a:r>
            <a:r>
              <a:rPr lang="ru-RU" dirty="0" smtClean="0"/>
              <a:t> Расход </a:t>
            </a:r>
            <a:r>
              <a:rPr lang="ru-RU" dirty="0" smtClean="0"/>
              <a:t>картриджей, </a:t>
            </a:r>
            <a:r>
              <a:rPr lang="ru-RU" dirty="0" smtClean="0"/>
              <a:t>канцелярии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5. </a:t>
            </a:r>
            <a:r>
              <a:rPr lang="ru-RU" dirty="0" smtClean="0"/>
              <a:t> Огромные </a:t>
            </a:r>
            <a:r>
              <a:rPr lang="ru-RU" dirty="0" smtClean="0"/>
              <a:t>бумажные </a:t>
            </a:r>
            <a:r>
              <a:rPr lang="ru-RU" dirty="0" smtClean="0"/>
              <a:t>архивы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45521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88444" y="142852"/>
            <a:ext cx="5405134" cy="646331"/>
          </a:xfrm>
        </p:spPr>
        <p:txBody>
          <a:bodyPr/>
          <a:lstStyle/>
          <a:p>
            <a:r>
              <a:rPr sz="3600" dirty="0" smtClean="0">
                <a:latin typeface="Times New Roman" pitchFamily="18" charset="0"/>
                <a:cs typeface="Times New Roman" pitchFamily="18" charset="0"/>
              </a:rPr>
              <a:t>Карта целевого состояния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="" xmlns:p14="http://schemas.microsoft.com/office/powerpoint/2010/main" val="2045679070"/>
              </p:ext>
            </p:extLst>
          </p:nvPr>
        </p:nvGraphicFramePr>
        <p:xfrm>
          <a:off x="642910" y="928670"/>
          <a:ext cx="8143932" cy="5643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071802" y="3286124"/>
            <a:ext cx="328614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1С Предприятия </a:t>
            </a:r>
            <a:endParaRPr lang="ru-RU" sz="2000" b="1" cap="none" spc="0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ru-RU" sz="2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Документооборот</a:t>
            </a:r>
            <a:endParaRPr lang="ru-RU" sz="2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9" name="Скругленный прямоугольник 8"/>
          <p:cNvSpPr/>
          <p:nvPr/>
        </p:nvSpPr>
        <p:spPr bwMode="auto">
          <a:xfrm>
            <a:off x="6929454" y="1643026"/>
            <a:ext cx="1143008" cy="35719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/>
              <a:t>24 часа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 bwMode="auto">
          <a:xfrm>
            <a:off x="6858016" y="4500570"/>
            <a:ext cx="1143008" cy="35719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/>
              <a:t>24 часа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 bwMode="auto">
          <a:xfrm>
            <a:off x="1142976" y="4500570"/>
            <a:ext cx="1143008" cy="35719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/>
              <a:t>24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часа</a:t>
            </a:r>
          </a:p>
        </p:txBody>
      </p:sp>
      <p:sp>
        <p:nvSpPr>
          <p:cNvPr id="19" name="Скругленный прямоугольник 18"/>
          <p:cNvSpPr/>
          <p:nvPr/>
        </p:nvSpPr>
        <p:spPr bwMode="auto">
          <a:xfrm>
            <a:off x="1857356" y="1571612"/>
            <a:ext cx="1143008" cy="35719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/>
              <a:t>24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часа</a:t>
            </a:r>
          </a:p>
        </p:txBody>
      </p:sp>
      <p:cxnSp>
        <p:nvCxnSpPr>
          <p:cNvPr id="17" name="Прямая со стрелкой 16"/>
          <p:cNvCxnSpPr/>
          <p:nvPr/>
        </p:nvCxnSpPr>
        <p:spPr bwMode="auto">
          <a:xfrm flipV="1">
            <a:off x="2714612" y="1714488"/>
            <a:ext cx="928694" cy="78581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Прямая со стрелкой 23"/>
          <p:cNvCxnSpPr/>
          <p:nvPr/>
        </p:nvCxnSpPr>
        <p:spPr bwMode="auto">
          <a:xfrm rot="16200000" flipV="1">
            <a:off x="1857356" y="4429132"/>
            <a:ext cx="1285884" cy="42862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Прямая со стрелкой 25"/>
          <p:cNvCxnSpPr/>
          <p:nvPr/>
        </p:nvCxnSpPr>
        <p:spPr bwMode="auto">
          <a:xfrm rot="16200000" flipH="1">
            <a:off x="5786446" y="1571612"/>
            <a:ext cx="857256" cy="8572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Прямая со стрелкой 27"/>
          <p:cNvCxnSpPr/>
          <p:nvPr/>
        </p:nvCxnSpPr>
        <p:spPr bwMode="auto">
          <a:xfrm rot="5400000">
            <a:off x="6179355" y="4250537"/>
            <a:ext cx="1000132" cy="64294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Прямая со стрелкой 29"/>
          <p:cNvCxnSpPr/>
          <p:nvPr/>
        </p:nvCxnSpPr>
        <p:spPr bwMode="auto">
          <a:xfrm rot="10800000">
            <a:off x="4214810" y="6357958"/>
            <a:ext cx="928694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="" xmlns:p14="http://schemas.microsoft.com/office/powerpoint/2010/main" val="196745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142852"/>
            <a:ext cx="6061659" cy="1077218"/>
          </a:xfrm>
        </p:spPr>
        <p:txBody>
          <a:bodyPr/>
          <a:lstStyle/>
          <a:p>
            <a:r>
              <a:rPr lang="ru-RU" dirty="0" smtClean="0"/>
              <a:t>Визуализация мероприятий </a:t>
            </a:r>
            <a:r>
              <a:rPr lang="ru-RU" dirty="0" smtClean="0"/>
              <a:t>по</a:t>
            </a:r>
            <a:br>
              <a:rPr lang="ru-RU" dirty="0" smtClean="0"/>
            </a:br>
            <a:r>
              <a:rPr lang="ru-RU" dirty="0" smtClean="0"/>
              <a:t> устранению проблем</a:t>
            </a:r>
            <a:endParaRPr lang="ru-RU" dirty="0"/>
          </a:p>
        </p:txBody>
      </p:sp>
      <p:sp>
        <p:nvSpPr>
          <p:cNvPr id="12292" name="AutoShape 4" descr="https://apf.mail.ru/cgi-bin/readmsg?id=15681105791433155065;0;1&amp;af_preview=1&amp;exif=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294" name="AutoShape 6" descr="https://apf.mail.ru/cgi-bin/readmsg/IMG20190910171437.jpg?id=15681105791433155065%3B0%3B1&amp;x-email=coneta%40mail.ru&amp;exif=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2295" name="Picture 7" descr="C:\Users\Школа№31\Downloads\IMG2019091017143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4312570"/>
            <a:ext cx="3108187" cy="23311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/>
          <p:cNvPicPr/>
          <p:nvPr/>
        </p:nvPicPr>
        <p:blipFill>
          <a:blip r:embed="rId3"/>
          <a:stretch>
            <a:fillRect/>
          </a:stretch>
        </p:blipFill>
        <p:spPr>
          <a:xfrm>
            <a:off x="4667671" y="1285860"/>
            <a:ext cx="4476329" cy="4357718"/>
          </a:xfrm>
          <a:prstGeom prst="rect">
            <a:avLst/>
          </a:prstGeom>
        </p:spPr>
      </p:pic>
      <p:pic>
        <p:nvPicPr>
          <p:cNvPr id="10" name="Рисунок 9"/>
          <p:cNvPicPr/>
          <p:nvPr/>
        </p:nvPicPr>
        <p:blipFill>
          <a:blip r:embed="rId4"/>
          <a:stretch>
            <a:fillRect/>
          </a:stretch>
        </p:blipFill>
        <p:spPr>
          <a:xfrm>
            <a:off x="96901" y="1282718"/>
            <a:ext cx="4259075" cy="4432298"/>
          </a:xfrm>
          <a:prstGeom prst="rect">
            <a:avLst/>
          </a:prstGeom>
        </p:spPr>
      </p:pic>
      <p:pic>
        <p:nvPicPr>
          <p:cNvPr id="1026" name="Picture 2" descr="C:\Users\User\Desktop\металлург\20191224_161018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670" y="4045698"/>
            <a:ext cx="5000660" cy="2812302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  <a:softEdge rad="127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92667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6020" y="260648"/>
            <a:ext cx="4849726" cy="584775"/>
          </a:xfrm>
        </p:spPr>
        <p:txBody>
          <a:bodyPr/>
          <a:lstStyle/>
          <a:p>
            <a:r>
              <a:rPr lang="ru-RU" dirty="0" smtClean="0"/>
              <a:t>Достигнутые результаты</a:t>
            </a:r>
            <a:endParaRPr lang="ru-RU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="" xmlns:p14="http://schemas.microsoft.com/office/powerpoint/2010/main" val="1980819027"/>
              </p:ext>
            </p:extLst>
          </p:nvPr>
        </p:nvGraphicFramePr>
        <p:xfrm>
          <a:off x="1714480" y="4143380"/>
          <a:ext cx="5832648" cy="22644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70957981"/>
              </p:ext>
            </p:extLst>
          </p:nvPr>
        </p:nvGraphicFramePr>
        <p:xfrm>
          <a:off x="0" y="1285860"/>
          <a:ext cx="900115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280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9697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7920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4216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87564"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цели (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ед.изм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Текущий показатель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Целевой 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Полученный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результат, эффект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381099">
                <a:tc>
                  <a:txBody>
                    <a:bodyPr/>
                    <a:lstStyle/>
                    <a:p>
                      <a:r>
                        <a:rPr lang="ru-RU" sz="1600" b="0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1.Сокращение времени согласования</a:t>
                      </a:r>
                      <a:r>
                        <a:rPr lang="ru-RU" sz="1600" b="0" kern="1200" baseline="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 обработки документов</a:t>
                      </a:r>
                      <a:endParaRPr lang="en-US" sz="1600" b="0" kern="1200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lang="en-US" sz="1600" b="0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r>
                        <a:rPr lang="ru-RU" sz="1600" b="0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Повышение качества и обеспечение своевременности подготовки документов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 Автоматизация</a:t>
                      </a:r>
                      <a:r>
                        <a:rPr lang="ru-RU" sz="1600" b="0" kern="1200" baseline="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работы с документами</a:t>
                      </a:r>
                    </a:p>
                    <a:p>
                      <a:endParaRPr lang="ru-RU" sz="1600" b="1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</a:t>
                      </a:r>
                      <a:r>
                        <a:rPr lang="ru-RU" sz="1600" b="0" kern="1200" baseline="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8 часов</a:t>
                      </a:r>
                      <a:endParaRPr lang="ru-RU" sz="1600" b="0" kern="1200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kern="1200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kern="1200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8 часов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kern="1200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kern="1200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kern="1200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 8 часов</a:t>
                      </a:r>
                      <a:endParaRPr lang="ru-RU" sz="1600" b="0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600" b="0" kern="1200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l" defTabSz="914400" rtl="0" eaLnBrk="1" latinLnBrk="0" hangingPunct="1"/>
                      <a:endParaRPr lang="ru-RU" sz="1600" b="0" kern="1200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l" defTabSz="914400" rtl="0" eaLnBrk="1" latinLnBrk="0" hangingPunct="1"/>
                      <a:endParaRPr lang="ru-RU" sz="1600" b="0" kern="1200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l" defTabSz="914400" rtl="0" eaLnBrk="1" latinLnBrk="0" hangingPunct="1"/>
                      <a:r>
                        <a:rPr lang="ru-RU" sz="1600" b="0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Сокращение времени</a:t>
                      </a:r>
                      <a:endParaRPr lang="ru-RU" sz="1600" b="0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600" b="0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Автоматизированная программа 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600" b="0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1 С </a:t>
                      </a:r>
                      <a:endParaRPr lang="ru-RU" sz="1600" b="0" kern="1200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l" defTabSz="914400" rtl="0" eaLnBrk="1" latinLnBrk="0" hangingPunct="1"/>
                      <a:endParaRPr lang="ru-RU" sz="1600" b="0" kern="1200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l" defTabSz="914400" rtl="0" eaLnBrk="1" latinLnBrk="0" hangingPunct="1"/>
                      <a:r>
                        <a:rPr lang="ru-RU" sz="1600" b="0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Документооборот</a:t>
                      </a:r>
                      <a:endParaRPr lang="ru-RU" sz="1600" b="0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53654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428868"/>
            <a:ext cx="7174361" cy="830997"/>
          </a:xfrm>
        </p:spPr>
        <p:txBody>
          <a:bodyPr/>
          <a:lstStyle/>
          <a:p>
            <a:r>
              <a:rPr lang="ru-RU" sz="4800" dirty="0" smtClean="0"/>
              <a:t>Спасибо за внимание</a:t>
            </a:r>
            <a:endParaRPr lang="ru-RU" sz="4800" dirty="0"/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857224" y="0"/>
            <a:ext cx="1143008" cy="135732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4" name="Picture 2" descr="https://www.belovo42.ru/files/belovo42/Image/ger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42852"/>
            <a:ext cx="657272" cy="9606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02775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10598</TotalTime>
  <Words>401</Words>
  <Application>Microsoft Office PowerPoint</Application>
  <PresentationFormat>Экран (4:3)</PresentationFormat>
  <Paragraphs>106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Оформление по умолчанию</vt:lpstr>
      <vt:lpstr>Внедрение электронного документооборота в Управлении молодёжной политики, физической культуры и спорта Администрации Беловского городского округа </vt:lpstr>
      <vt:lpstr>Паспорт проекта  </vt:lpstr>
      <vt:lpstr>Команда проекта</vt:lpstr>
      <vt:lpstr>Основные проблемы </vt:lpstr>
      <vt:lpstr>Карта целевого состояния </vt:lpstr>
      <vt:lpstr>Визуализация мероприятий по  устранению проблем</vt:lpstr>
      <vt:lpstr>Достигнутые результаты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Арам Аракелян</dc:creator>
  <cp:lastModifiedBy>ue66-1</cp:lastModifiedBy>
  <cp:revision>590</cp:revision>
  <cp:lastPrinted>2019-12-24T09:34:45Z</cp:lastPrinted>
  <dcterms:created xsi:type="dcterms:W3CDTF">2007-01-29T08:57:19Z</dcterms:created>
  <dcterms:modified xsi:type="dcterms:W3CDTF">2020-02-26T04:31:17Z</dcterms:modified>
</cp:coreProperties>
</file>