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5"/>
  </p:notesMasterIdLst>
  <p:sldIdLst>
    <p:sldId id="269" r:id="rId2"/>
    <p:sldId id="261" r:id="rId3"/>
    <p:sldId id="258" r:id="rId4"/>
    <p:sldId id="262" r:id="rId5"/>
    <p:sldId id="263" r:id="rId6"/>
    <p:sldId id="287" r:id="rId7"/>
    <p:sldId id="278" r:id="rId8"/>
    <p:sldId id="279" r:id="rId9"/>
    <p:sldId id="286" r:id="rId10"/>
    <p:sldId id="275" r:id="rId11"/>
    <p:sldId id="280" r:id="rId12"/>
    <p:sldId id="276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170"/>
    <a:srgbClr val="F9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98" autoAdjust="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EB9E27-213E-4886-9D0D-5D975ED33C8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846C0-EF8E-41A3-AA10-C29BE85D5C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270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31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534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38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583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5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5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5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6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738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800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669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396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46C0-EF8E-41A3-AA10-C29BE85D5CD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02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31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413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649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02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601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480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6" indent="0">
              <a:buNone/>
              <a:defRPr sz="2000" b="1"/>
            </a:lvl2pPr>
            <a:lvl3pPr marL="914333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29" indent="0">
              <a:buNone/>
              <a:defRPr sz="1600" b="1"/>
            </a:lvl6pPr>
            <a:lvl7pPr marL="2742995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6" indent="0">
              <a:buNone/>
              <a:defRPr sz="2000" b="1"/>
            </a:lvl2pPr>
            <a:lvl3pPr marL="914333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29" indent="0">
              <a:buNone/>
              <a:defRPr sz="1600" b="1"/>
            </a:lvl6pPr>
            <a:lvl7pPr marL="2742995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19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620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09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6" indent="0">
              <a:buNone/>
              <a:defRPr sz="1200"/>
            </a:lvl2pPr>
            <a:lvl3pPr marL="914333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29" indent="0">
              <a:buNone/>
              <a:defRPr sz="900"/>
            </a:lvl6pPr>
            <a:lvl7pPr marL="2742995" indent="0">
              <a:buNone/>
              <a:defRPr sz="900"/>
            </a:lvl7pPr>
            <a:lvl8pPr marL="3200160" indent="0">
              <a:buNone/>
              <a:defRPr sz="900"/>
            </a:lvl8pPr>
            <a:lvl9pPr marL="365732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888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66" indent="0">
              <a:buNone/>
              <a:defRPr sz="2800"/>
            </a:lvl2pPr>
            <a:lvl3pPr marL="914333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29" indent="0">
              <a:buNone/>
              <a:defRPr sz="2000"/>
            </a:lvl6pPr>
            <a:lvl7pPr marL="2742995" indent="0">
              <a:buNone/>
              <a:defRPr sz="2000"/>
            </a:lvl7pPr>
            <a:lvl8pPr marL="3200160" indent="0">
              <a:buNone/>
              <a:defRPr sz="2000"/>
            </a:lvl8pPr>
            <a:lvl9pPr marL="365732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6" indent="0">
              <a:buNone/>
              <a:defRPr sz="1200"/>
            </a:lvl2pPr>
            <a:lvl3pPr marL="914333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29" indent="0">
              <a:buNone/>
              <a:defRPr sz="900"/>
            </a:lvl6pPr>
            <a:lvl7pPr marL="2742995" indent="0">
              <a:buNone/>
              <a:defRPr sz="900"/>
            </a:lvl7pPr>
            <a:lvl8pPr marL="3200160" indent="0">
              <a:buNone/>
              <a:defRPr sz="900"/>
            </a:lvl8pPr>
            <a:lvl9pPr marL="365732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587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F793B-0745-43A6-A62A-A9C3CD979710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F6A84-A42A-4FBE-A595-FF9D8E735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27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3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5" indent="-342875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4" indent="-285729" algn="l" defTabSz="9143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5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6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1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4" algn="l" defTabSz="9143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/>
          <p:nvPr/>
        </p:nvSpPr>
        <p:spPr>
          <a:xfrm>
            <a:off x="72008" y="44624"/>
            <a:ext cx="9036496" cy="6768752"/>
          </a:xfrm>
          <a:prstGeom prst="rect">
            <a:avLst/>
          </a:prstGeom>
          <a:blipFill>
            <a:blip r:embed="rId3" cstate="print"/>
            <a:srcRect/>
            <a:stretch>
              <a:fillRect b="-8686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2762071"/>
            <a:ext cx="4246240" cy="666933"/>
          </a:xfrm>
        </p:spPr>
        <p:txBody>
          <a:bodyPr>
            <a:normAutofit/>
          </a:bodyPr>
          <a:lstStyle/>
          <a:p>
            <a:r>
              <a:rPr lang="ru-RU" sz="2308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</a:p>
        </p:txBody>
      </p:sp>
      <p:sp>
        <p:nvSpPr>
          <p:cNvPr id="7" name="object 3"/>
          <p:cNvSpPr/>
          <p:nvPr/>
        </p:nvSpPr>
        <p:spPr>
          <a:xfrm>
            <a:off x="2300795" y="2636912"/>
            <a:ext cx="6552728" cy="3065097"/>
          </a:xfrm>
          <a:custGeom>
            <a:avLst/>
            <a:gdLst/>
            <a:ahLst/>
            <a:cxnLst/>
            <a:rect l="l" t="t" r="r" b="b"/>
            <a:pathLst>
              <a:path w="7498080" h="4160520">
                <a:moveTo>
                  <a:pt x="0" y="0"/>
                </a:moveTo>
                <a:lnTo>
                  <a:pt x="7498083" y="0"/>
                </a:lnTo>
                <a:lnTo>
                  <a:pt x="7498083" y="4160519"/>
                </a:lnTo>
                <a:lnTo>
                  <a:pt x="0" y="416051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00795" y="2708920"/>
            <a:ext cx="6552728" cy="2808313"/>
          </a:xfrm>
          <a:prstGeom prst="rect">
            <a:avLst/>
          </a:prstGeom>
        </p:spPr>
        <p:txBody>
          <a:bodyPr vert="horz" lIns="84407" tIns="42203" rIns="84407" bIns="4220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Общественные обсуждения (в форме слушаний) по вопросам намечаемой деятельности АО «УК «</a:t>
            </a:r>
            <a:r>
              <a:rPr lang="ru-RU" sz="1800" dirty="0" err="1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Кузбассразрезуголь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и объектам государственной экологической экспертизы: проектной </a:t>
            </a:r>
            <a:r>
              <a:rPr lang="ru-RU" sz="1800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документации</a:t>
            </a:r>
          </a:p>
          <a:p>
            <a:pPr>
              <a:lnSpc>
                <a:spcPct val="80000"/>
              </a:lnSpc>
            </a:pPr>
            <a:endParaRPr lang="ru-RU" sz="1800" dirty="0"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«Технический проект разработки </a:t>
            </a:r>
            <a:r>
              <a:rPr lang="ru-RU" sz="1800" dirty="0" err="1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Бачатского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каменноугольного месторождения в границах лицензии КЕМ 11703 ТЭ и первой </a:t>
            </a:r>
            <a:endParaRPr lang="ru-RU" sz="1800" dirty="0" smtClean="0"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очереди 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освоения лицензии КЕМ 01613 ТР </a:t>
            </a:r>
            <a:endParaRPr lang="ru-RU" sz="1800" dirty="0" smtClean="0"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филиала 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АО «УК «</a:t>
            </a:r>
            <a:r>
              <a:rPr lang="ru-RU" sz="1800" dirty="0" err="1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Кузбассразрезуголь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r>
              <a:rPr lang="ru-RU" sz="1800" dirty="0" err="1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Бачатский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угольный разрез». </a:t>
            </a:r>
            <a:endParaRPr lang="ru-RU" sz="1800" dirty="0" smtClean="0"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80000"/>
              </a:lnSpc>
            </a:pPr>
            <a:endParaRPr lang="ru-RU" sz="1800" dirty="0"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Дополнение </a:t>
            </a:r>
            <a:r>
              <a:rPr lang="ru-RU" sz="1800" dirty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4», предварительным материалам оценки воздействия на окружающую среду хозяйственной и иной деятельности</a:t>
            </a:r>
          </a:p>
        </p:txBody>
      </p:sp>
      <p:sp>
        <p:nvSpPr>
          <p:cNvPr id="10" name="object 7"/>
          <p:cNvSpPr txBox="1"/>
          <p:nvPr/>
        </p:nvSpPr>
        <p:spPr>
          <a:xfrm>
            <a:off x="5387166" y="1651539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 smtClean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sz="1400" dirty="0">
              <a:latin typeface="Arial Narrow" panose="020B0606020202030204" pitchFamily="34" charset="0"/>
              <a:cs typeface="Myriad Pro Cond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7596336" y="1556792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627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2624"/>
            <a:ext cx="9505056" cy="1006179"/>
          </a:xfrm>
        </p:spPr>
        <p:txBody>
          <a:bodyPr>
            <a:normAutofit/>
          </a:bodyPr>
          <a:lstStyle/>
          <a:p>
            <a:pPr algn="l"/>
            <a:r>
              <a:rPr lang="ru-RU" altLang="ru-RU" sz="2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Оценка воздействия на окружающую среду</a:t>
            </a:r>
            <a:r>
              <a:rPr lang="en-US" altLang="ru-RU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/>
            </a:r>
            <a:br>
              <a:rPr lang="en-US" altLang="ru-RU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</a:br>
            <a:endParaRPr lang="ru-RU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83568" y="1196752"/>
            <a:ext cx="7848871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800" b="1" dirty="0" bmk="_Ref429151260">
                <a:solidFill>
                  <a:schemeClr val="accent2">
                    <a:lumMod val="75000"/>
                  </a:schemeClr>
                </a:solidFill>
                <a:latin typeface="+mn-lt"/>
              </a:rPr>
              <a:t>Календарный</a:t>
            </a:r>
            <a:r>
              <a:rPr lang="ru-RU" altLang="ru-RU" sz="1800" b="1" dirty="0" bmk="_Ref429151260">
                <a:latin typeface="+mn-lt"/>
              </a:rPr>
              <a:t> </a:t>
            </a:r>
            <a:r>
              <a:rPr lang="ru-RU" altLang="ru-RU" sz="1800" b="1" dirty="0" bmk="_Ref429151260">
                <a:solidFill>
                  <a:schemeClr val="accent2">
                    <a:lumMod val="75000"/>
                  </a:schemeClr>
                </a:solidFill>
                <a:latin typeface="+mn-lt"/>
              </a:rPr>
              <a:t>план </a:t>
            </a:r>
            <a:r>
              <a:rPr lang="ru-RU" altLang="ru-RU" sz="1800" b="1" dirty="0" smtClean="0" bmk="_Ref429151260">
                <a:solidFill>
                  <a:schemeClr val="accent2">
                    <a:lumMod val="75000"/>
                  </a:schemeClr>
                </a:solidFill>
                <a:latin typeface="+mn-lt"/>
              </a:rPr>
              <a:t>ведения горных работ и отсыпки </a:t>
            </a:r>
            <a:r>
              <a:rPr lang="ru-RU" altLang="ru-RU" sz="1800" b="1" dirty="0" bmk="_Ref429151260">
                <a:solidFill>
                  <a:schemeClr val="accent2">
                    <a:lumMod val="75000"/>
                  </a:schemeClr>
                </a:solidFill>
                <a:latin typeface="+mn-lt"/>
              </a:rPr>
              <a:t>отвалов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83568" y="4221088"/>
            <a:ext cx="78488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800" b="1" dirty="0" smtClean="0" bmk="_Ref429151260">
                <a:solidFill>
                  <a:schemeClr val="accent2">
                    <a:lumMod val="75000"/>
                  </a:schemeClr>
                </a:solidFill>
                <a:latin typeface="+mn-lt"/>
              </a:rPr>
              <a:t>Параметры отвалов</a:t>
            </a:r>
            <a:endParaRPr lang="ru-RU" altLang="ru-RU" sz="1800" b="1" dirty="0" bmk="_Ref42915126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689769"/>
              </p:ext>
            </p:extLst>
          </p:nvPr>
        </p:nvGraphicFramePr>
        <p:xfrm>
          <a:off x="683568" y="4653136"/>
          <a:ext cx="7776864" cy="19361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270846398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5623182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62747769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54833997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2349747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6625248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193948470"/>
                    </a:ext>
                  </a:extLst>
                </a:gridCol>
              </a:tblGrid>
              <a:tr h="244475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</a:t>
                      </a:r>
                      <a:br>
                        <a:rPr lang="ru-RU" sz="1000" dirty="0">
                          <a:effectLst/>
                        </a:rPr>
                      </a:br>
                      <a:r>
                        <a:rPr lang="ru-RU" sz="1000" dirty="0">
                          <a:effectLst/>
                        </a:rPr>
                        <a:t>отвала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показателя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674505"/>
                  </a:ext>
                </a:extLst>
              </a:tr>
              <a:tr h="4813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Объем,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тыс. м³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Площадь,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га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Максимальная высота, м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Отметка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верха, м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Высота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яруса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отвала, м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Угол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откоса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яруса </a:t>
                      </a:r>
                      <a:b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отвала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495000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Внешний породный отвал Северный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18318,0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158,49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55,0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+365,0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36 (37)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31868337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Внешний породный отвал Западный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54450,0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193,32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100,0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+330,0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36 (37)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55017656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Внешний породный отвал Восточный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220424,1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409,75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200,0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+460,0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36 (37)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29038246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Внешний породный отвал Западный (</a:t>
                      </a:r>
                      <a:r>
                        <a:rPr lang="ru-RU" sz="1000" dirty="0" err="1">
                          <a:effectLst/>
                        </a:rPr>
                        <a:t>Сагарлыкский</a:t>
                      </a:r>
                      <a:r>
                        <a:rPr lang="ru-RU" sz="1000" dirty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99500,0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164,88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90,0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+390,0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36 (37)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836839137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Южный конвейерный породный отвал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210600,0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347,30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150,0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+390,0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36 (37)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4192137484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Итого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603292,1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1273,74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–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–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>
                          <a:effectLst/>
                        </a:rPr>
                        <a:t>–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–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4090545384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905488"/>
              </p:ext>
            </p:extLst>
          </p:nvPr>
        </p:nvGraphicFramePr>
        <p:xfrm>
          <a:off x="323528" y="1714043"/>
          <a:ext cx="8496946" cy="2300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1107">
                  <a:extLst>
                    <a:ext uri="{9D8B030D-6E8A-4147-A177-3AD203B41FA5}">
                      <a16:colId xmlns:a16="http://schemas.microsoft.com/office/drawing/2014/main" val="4277850939"/>
                    </a:ext>
                  </a:extLst>
                </a:gridCol>
                <a:gridCol w="425682">
                  <a:extLst>
                    <a:ext uri="{9D8B030D-6E8A-4147-A177-3AD203B41FA5}">
                      <a16:colId xmlns:a16="http://schemas.microsoft.com/office/drawing/2014/main" val="2137544774"/>
                    </a:ext>
                  </a:extLst>
                </a:gridCol>
                <a:gridCol w="1278725">
                  <a:extLst>
                    <a:ext uri="{9D8B030D-6E8A-4147-A177-3AD203B41FA5}">
                      <a16:colId xmlns:a16="http://schemas.microsoft.com/office/drawing/2014/main" val="2469371558"/>
                    </a:ext>
                  </a:extLst>
                </a:gridCol>
                <a:gridCol w="513173">
                  <a:extLst>
                    <a:ext uri="{9D8B030D-6E8A-4147-A177-3AD203B41FA5}">
                      <a16:colId xmlns:a16="http://schemas.microsoft.com/office/drawing/2014/main" val="704027691"/>
                    </a:ext>
                  </a:extLst>
                </a:gridCol>
                <a:gridCol w="509810">
                  <a:extLst>
                    <a:ext uri="{9D8B030D-6E8A-4147-A177-3AD203B41FA5}">
                      <a16:colId xmlns:a16="http://schemas.microsoft.com/office/drawing/2014/main" val="2805164980"/>
                    </a:ext>
                  </a:extLst>
                </a:gridCol>
                <a:gridCol w="511491">
                  <a:extLst>
                    <a:ext uri="{9D8B030D-6E8A-4147-A177-3AD203B41FA5}">
                      <a16:colId xmlns:a16="http://schemas.microsoft.com/office/drawing/2014/main" val="4138941653"/>
                    </a:ext>
                  </a:extLst>
                </a:gridCol>
                <a:gridCol w="511491">
                  <a:extLst>
                    <a:ext uri="{9D8B030D-6E8A-4147-A177-3AD203B41FA5}">
                      <a16:colId xmlns:a16="http://schemas.microsoft.com/office/drawing/2014/main" val="2569696522"/>
                    </a:ext>
                  </a:extLst>
                </a:gridCol>
                <a:gridCol w="595618">
                  <a:extLst>
                    <a:ext uri="{9D8B030D-6E8A-4147-A177-3AD203B41FA5}">
                      <a16:colId xmlns:a16="http://schemas.microsoft.com/office/drawing/2014/main" val="1632446024"/>
                    </a:ext>
                  </a:extLst>
                </a:gridCol>
                <a:gridCol w="1280408">
                  <a:extLst>
                    <a:ext uri="{9D8B030D-6E8A-4147-A177-3AD203B41FA5}">
                      <a16:colId xmlns:a16="http://schemas.microsoft.com/office/drawing/2014/main" val="3598756860"/>
                    </a:ext>
                  </a:extLst>
                </a:gridCol>
                <a:gridCol w="691368">
                  <a:extLst>
                    <a:ext uri="{9D8B030D-6E8A-4147-A177-3AD203B41FA5}">
                      <a16:colId xmlns:a16="http://schemas.microsoft.com/office/drawing/2014/main" val="749461088"/>
                    </a:ext>
                  </a:extLst>
                </a:gridCol>
                <a:gridCol w="648073">
                  <a:extLst>
                    <a:ext uri="{9D8B030D-6E8A-4147-A177-3AD203B41FA5}">
                      <a16:colId xmlns:a16="http://schemas.microsoft.com/office/drawing/2014/main" val="3992814034"/>
                    </a:ext>
                  </a:extLst>
                </a:gridCol>
              </a:tblGrid>
              <a:tr h="119656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показателя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Ед. изм.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000" dirty="0">
                          <a:effectLst/>
                        </a:rPr>
                        <a:t>Период, год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Итого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738791"/>
                  </a:ext>
                </a:extLst>
              </a:tr>
              <a:tr h="239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01.10.2019-31.12.2019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2020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2021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2022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2023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2024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2025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01.01.2026-01.10.2026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690074"/>
                  </a:ext>
                </a:extLst>
              </a:tr>
              <a:tr h="119656"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добычных работ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841630"/>
                  </a:ext>
                </a:extLst>
              </a:tr>
              <a:tr h="1196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Общая добыча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тыс. т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2663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9200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9300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9500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9800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8611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68674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extLst>
                  <a:ext uri="{0D108BD9-81ED-4DB2-BD59-A6C34878D82A}">
                    <a16:rowId xmlns:a16="http://schemas.microsoft.com/office/drawing/2014/main" val="3604899284"/>
                  </a:ext>
                </a:extLst>
              </a:tr>
              <a:tr h="119656"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размещаемый во внешний породный отвал Северный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212055"/>
                  </a:ext>
                </a:extLst>
              </a:tr>
              <a:tr h="1196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породы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 м³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2250,0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7668,0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3600,0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18318,0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extLst>
                  <a:ext uri="{0D108BD9-81ED-4DB2-BD59-A6C34878D82A}">
                    <a16:rowId xmlns:a16="http://schemas.microsoft.com/office/drawing/2014/main" val="707313942"/>
                  </a:ext>
                </a:extLst>
              </a:tr>
              <a:tr h="119656"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размещаемый во внешний породный отвал Восточный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434570"/>
                  </a:ext>
                </a:extLst>
              </a:tr>
              <a:tr h="1196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породы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 м³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11789,0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59990,5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61249,6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44634,5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18833,6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8598,8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8626,2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6701,9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220424,1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extLst>
                  <a:ext uri="{0D108BD9-81ED-4DB2-BD59-A6C34878D82A}">
                    <a16:rowId xmlns:a16="http://schemas.microsoft.com/office/drawing/2014/main" val="3855120543"/>
                  </a:ext>
                </a:extLst>
              </a:tr>
              <a:tr h="119656"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размещаемый во внешний породный отвал Западный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322954"/>
                  </a:ext>
                </a:extLst>
              </a:tr>
              <a:tr h="1196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породы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 м³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6450,0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54450,0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extLst>
                  <a:ext uri="{0D108BD9-81ED-4DB2-BD59-A6C34878D82A}">
                    <a16:rowId xmlns:a16="http://schemas.microsoft.com/office/drawing/2014/main" val="1585593579"/>
                  </a:ext>
                </a:extLst>
              </a:tr>
              <a:tr h="119656"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размещаемый во внешний породный отвал Западный (</a:t>
                      </a:r>
                      <a:r>
                        <a:rPr lang="ru-RU" sz="1000" dirty="0" err="1">
                          <a:effectLst/>
                        </a:rPr>
                        <a:t>Сагарлыкский</a:t>
                      </a:r>
                      <a:r>
                        <a:rPr lang="ru-RU" sz="1000" dirty="0">
                          <a:effectLst/>
                        </a:rPr>
                        <a:t>)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47503"/>
                  </a:ext>
                </a:extLst>
              </a:tr>
              <a:tr h="1196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породы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 м³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15000,0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24000,0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99500,0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extLst>
                  <a:ext uri="{0D108BD9-81ED-4DB2-BD59-A6C34878D82A}">
                    <a16:rowId xmlns:a16="http://schemas.microsoft.com/office/drawing/2014/main" val="1002748195"/>
                  </a:ext>
                </a:extLst>
              </a:tr>
              <a:tr h="119656"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размещаемый во внешний Южный конвейерный породный отвал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437836"/>
                  </a:ext>
                </a:extLst>
              </a:tr>
              <a:tr h="1667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породы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тыс. м³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10800,0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40800,0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25000,0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210600,0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760" marR="9760" marT="0" marB="0" anchor="ctr"/>
                </a:tc>
                <a:extLst>
                  <a:ext uri="{0D108BD9-81ED-4DB2-BD59-A6C34878D82A}">
                    <a16:rowId xmlns:a16="http://schemas.microsoft.com/office/drawing/2014/main" val="1288788364"/>
                  </a:ext>
                </a:extLst>
              </a:tr>
            </a:tbl>
          </a:graphicData>
        </a:graphic>
      </p:graphicFrame>
      <p:sp>
        <p:nvSpPr>
          <p:cNvPr id="10" name="object 2"/>
          <p:cNvSpPr/>
          <p:nvPr/>
        </p:nvSpPr>
        <p:spPr>
          <a:xfrm>
            <a:off x="31630" y="1"/>
            <a:ext cx="9112370" cy="9807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7"/>
          <p:cNvSpPr txBox="1"/>
          <p:nvPr/>
        </p:nvSpPr>
        <p:spPr>
          <a:xfrm>
            <a:off x="5580112" y="139371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lang="ru-RU"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lang="ru-RU" sz="1400" dirty="0">
              <a:latin typeface="Arial Narrow" panose="020B0606020202030204" pitchFamily="34" charset="0"/>
              <a:cs typeface="Myriad Pro Cond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829" y="404664"/>
            <a:ext cx="7495499" cy="358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33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Оценка воздействия на окружающую среду</a:t>
            </a:r>
            <a:endParaRPr lang="ru-RU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object 4"/>
          <p:cNvSpPr/>
          <p:nvPr/>
        </p:nvSpPr>
        <p:spPr>
          <a:xfrm>
            <a:off x="7819027" y="44624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376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707904" y="-13692"/>
            <a:ext cx="51125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>
                <a:solidFill>
                  <a:schemeClr val="accent2">
                    <a:lumMod val="75000"/>
                  </a:schemeClr>
                </a:solidFill>
              </a:rPr>
              <a:t>Ситуационный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план (проектное положение)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6" t="5900" r="9886" b="3801"/>
          <a:stretch/>
        </p:blipFill>
        <p:spPr>
          <a:xfrm>
            <a:off x="5220430" y="705642"/>
            <a:ext cx="2087516" cy="3324562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79880"/>
              </p:ext>
            </p:extLst>
          </p:nvPr>
        </p:nvGraphicFramePr>
        <p:xfrm>
          <a:off x="3851920" y="4221088"/>
          <a:ext cx="5112568" cy="2553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2410">
                  <a:extLst>
                    <a:ext uri="{9D8B030D-6E8A-4147-A177-3AD203B41FA5}">
                      <a16:colId xmlns:a16="http://schemas.microsoft.com/office/drawing/2014/main" val="164279883"/>
                    </a:ext>
                  </a:extLst>
                </a:gridCol>
                <a:gridCol w="1420158">
                  <a:extLst>
                    <a:ext uri="{9D8B030D-6E8A-4147-A177-3AD203B41FA5}">
                      <a16:colId xmlns:a16="http://schemas.microsoft.com/office/drawing/2014/main" val="1270027088"/>
                    </a:ext>
                  </a:extLst>
                </a:gridCol>
              </a:tblGrid>
              <a:tr h="288290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объекта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14396"/>
                  </a:ext>
                </a:extLst>
              </a:tr>
              <a:tr h="288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га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198624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Карьерная выемка участка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650,6839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630885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Южный конвейерный породный отвал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347,2968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847575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Западный (</a:t>
                      </a:r>
                      <a:r>
                        <a:rPr lang="ru-RU" sz="1200" dirty="0" err="1">
                          <a:effectLst/>
                        </a:rPr>
                        <a:t>Сагарлыкский</a:t>
                      </a:r>
                      <a:r>
                        <a:rPr lang="ru-RU" sz="1200" dirty="0">
                          <a:effectLst/>
                        </a:rPr>
                        <a:t>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164,8843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831979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Восточный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409,7428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173608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Западный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193,7968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781028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Северный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158,4886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844808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Нагорные канавы, водоводы, водосборники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41,9909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487248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Неиспользуемые земли, в </a:t>
                      </a:r>
                      <a:r>
                        <a:rPr lang="ru-RU" sz="1200" dirty="0" err="1">
                          <a:effectLst/>
                        </a:rPr>
                        <a:t>т.ч</a:t>
                      </a:r>
                      <a:r>
                        <a:rPr lang="ru-RU" sz="1200" dirty="0">
                          <a:effectLst/>
                        </a:rPr>
                        <a:t>.: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3731,8865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890698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- ранее нарушенные территории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2486,4406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259792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- ненарушенные земли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1245,4459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952692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Итого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5698,7706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18217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148064" y="3892986"/>
            <a:ext cx="30243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Экспликация земель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6" r="10888"/>
          <a:stretch/>
        </p:blipFill>
        <p:spPr>
          <a:xfrm>
            <a:off x="0" y="0"/>
            <a:ext cx="3816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7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067944" y="0"/>
            <a:ext cx="48965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Рекультивация нарушенных земель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45"/>
            <a:ext cx="3235311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4" t="25850" r="8400" b="23750"/>
          <a:stretch/>
        </p:blipFill>
        <p:spPr>
          <a:xfrm>
            <a:off x="4716016" y="318254"/>
            <a:ext cx="3240360" cy="3110746"/>
          </a:xfrm>
          <a:prstGeom prst="rect">
            <a:avLst/>
          </a:prstGeom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968044" y="3284984"/>
            <a:ext cx="30963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Экспликация земель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378328"/>
              </p:ext>
            </p:extLst>
          </p:nvPr>
        </p:nvGraphicFramePr>
        <p:xfrm>
          <a:off x="3275856" y="3612976"/>
          <a:ext cx="5801186" cy="32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4400">
                  <a:extLst>
                    <a:ext uri="{9D8B030D-6E8A-4147-A177-3AD203B41FA5}">
                      <a16:colId xmlns:a16="http://schemas.microsoft.com/office/drawing/2014/main" val="374624168"/>
                    </a:ext>
                  </a:extLst>
                </a:gridCol>
                <a:gridCol w="678012">
                  <a:extLst>
                    <a:ext uri="{9D8B030D-6E8A-4147-A177-3AD203B41FA5}">
                      <a16:colId xmlns:a16="http://schemas.microsoft.com/office/drawing/2014/main" val="1757604540"/>
                    </a:ext>
                  </a:extLst>
                </a:gridCol>
                <a:gridCol w="616375">
                  <a:extLst>
                    <a:ext uri="{9D8B030D-6E8A-4147-A177-3AD203B41FA5}">
                      <a16:colId xmlns:a16="http://schemas.microsoft.com/office/drawing/2014/main" val="3204483879"/>
                    </a:ext>
                  </a:extLst>
                </a:gridCol>
                <a:gridCol w="493100">
                  <a:extLst>
                    <a:ext uri="{9D8B030D-6E8A-4147-A177-3AD203B41FA5}">
                      <a16:colId xmlns:a16="http://schemas.microsoft.com/office/drawing/2014/main" val="2133583529"/>
                    </a:ext>
                  </a:extLst>
                </a:gridCol>
                <a:gridCol w="493100">
                  <a:extLst>
                    <a:ext uri="{9D8B030D-6E8A-4147-A177-3AD203B41FA5}">
                      <a16:colId xmlns:a16="http://schemas.microsoft.com/office/drawing/2014/main" val="1930691945"/>
                    </a:ext>
                  </a:extLst>
                </a:gridCol>
                <a:gridCol w="539508">
                  <a:extLst>
                    <a:ext uri="{9D8B030D-6E8A-4147-A177-3AD203B41FA5}">
                      <a16:colId xmlns:a16="http://schemas.microsoft.com/office/drawing/2014/main" val="1412058191"/>
                    </a:ext>
                  </a:extLst>
                </a:gridCol>
                <a:gridCol w="446691">
                  <a:extLst>
                    <a:ext uri="{9D8B030D-6E8A-4147-A177-3AD203B41FA5}">
                      <a16:colId xmlns:a16="http://schemas.microsoft.com/office/drawing/2014/main" val="3874519905"/>
                    </a:ext>
                  </a:extLst>
                </a:gridCol>
              </a:tblGrid>
              <a:tr h="247468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объекта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Площадь, подлежащие рекультивации, га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неподлежащая рек-</a:t>
                      </a:r>
                      <a:r>
                        <a:rPr lang="ru-RU" sz="900" dirty="0" err="1">
                          <a:effectLst/>
                        </a:rPr>
                        <a:t>ии</a:t>
                      </a:r>
                      <a:r>
                        <a:rPr lang="ru-RU" sz="900" dirty="0">
                          <a:effectLst/>
                        </a:rPr>
                        <a:t>, га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334413"/>
                  </a:ext>
                </a:extLst>
              </a:tr>
              <a:tr h="3197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лесохозяйственное 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сельскохозяйственное 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природоохранное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мелиорация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всего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0913685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Карьерная выемка участка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645,9957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645,9957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4,6882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2409572140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Склад ПСП № 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0,9746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0,9746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299319960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Склад ППСП № 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0,9419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0,9419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126027413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Южный конвейерный породный отвал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98,8709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250,6256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6,6642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356,1607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3420934278"/>
                  </a:ext>
                </a:extLst>
              </a:tr>
              <a:tr h="27951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Внешний породный отвал Западный (</a:t>
                      </a:r>
                      <a:r>
                        <a:rPr lang="ru-RU" sz="900" dirty="0" err="1">
                          <a:effectLst/>
                        </a:rPr>
                        <a:t>Сагарлыкский</a:t>
                      </a:r>
                      <a:r>
                        <a:rPr lang="ru-RU" sz="900" dirty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162,4388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4,4418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0,3099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167,1905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2687772562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Внешний породный отвал Восточный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415,3863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7,8976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423,2839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58965204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Внешний породный отвал Западный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211,4947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3,7617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215,2564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396182151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Внешний породный отвал Северный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57,5775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117,8965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175,4740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3658677526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Склад ПСП № 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2,6978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2,6978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438251971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Склад ППСП № 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2,6869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2,6869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194559808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Нагорные канавы, водоводы, водосборники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39,9800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39,9800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1,4846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458042817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Очистные сооружения «</a:t>
                      </a:r>
                      <a:r>
                        <a:rPr lang="ru-RU" sz="900" dirty="0" err="1">
                          <a:effectLst/>
                        </a:rPr>
                        <a:t>Семенушкино</a:t>
                      </a:r>
                      <a:r>
                        <a:rPr lang="ru-RU" sz="900" dirty="0">
                          <a:effectLst/>
                        </a:rPr>
                        <a:t>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8,8695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8,8695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4060059182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Очистные сооружения «</a:t>
                      </a:r>
                      <a:r>
                        <a:rPr lang="ru-RU" sz="900" dirty="0" err="1">
                          <a:effectLst/>
                        </a:rPr>
                        <a:t>Шестаки</a:t>
                      </a:r>
                      <a:r>
                        <a:rPr lang="ru-RU" sz="900" dirty="0">
                          <a:effectLst/>
                        </a:rPr>
                        <a:t>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23,2394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1051614623"/>
                  </a:ext>
                </a:extLst>
              </a:tr>
              <a:tr h="13568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Неиспользуемые земли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2371,4256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25,8859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968,8820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263,6530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3629,8465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3968348991"/>
                  </a:ext>
                </a:extLst>
              </a:tr>
              <a:tr h="2795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Итого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b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3373,3445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398,8498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1633,5111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263,6530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>
                          <a:effectLst/>
                        </a:rPr>
                        <a:t>5669,3584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900" dirty="0">
                          <a:effectLst/>
                        </a:rPr>
                        <a:t>29,4122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5087" marR="15087" marT="0" marB="0" anchor="ctr"/>
                </a:tc>
                <a:extLst>
                  <a:ext uri="{0D108BD9-81ED-4DB2-BD59-A6C34878D82A}">
                    <a16:rowId xmlns:a16="http://schemas.microsoft.com/office/drawing/2014/main" val="2120166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21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72008" y="44624"/>
            <a:ext cx="9036496" cy="6768752"/>
          </a:xfrm>
          <a:prstGeom prst="rect">
            <a:avLst/>
          </a:prstGeom>
          <a:blipFill>
            <a:blip r:embed="rId3" cstate="print"/>
            <a:srcRect/>
            <a:stretch>
              <a:fillRect b="-8686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7"/>
          <p:cNvSpPr txBox="1"/>
          <p:nvPr/>
        </p:nvSpPr>
        <p:spPr>
          <a:xfrm>
            <a:off x="5387166" y="1651539"/>
            <a:ext cx="256921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 smtClean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sz="1400" dirty="0">
              <a:latin typeface="Arial Narrow" panose="020B0606020202030204" pitchFamily="34" charset="0"/>
              <a:cs typeface="Myriad Pro Cond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7596336" y="1556792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86001" y="2562475"/>
            <a:ext cx="4246240" cy="722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</a:p>
        </p:txBody>
      </p:sp>
      <p:sp>
        <p:nvSpPr>
          <p:cNvPr id="7" name="object 3"/>
          <p:cNvSpPr/>
          <p:nvPr/>
        </p:nvSpPr>
        <p:spPr>
          <a:xfrm>
            <a:off x="2001260" y="2680207"/>
            <a:ext cx="6096000" cy="2346960"/>
          </a:xfrm>
          <a:custGeom>
            <a:avLst/>
            <a:gdLst/>
            <a:ahLst/>
            <a:cxnLst/>
            <a:rect l="l" t="t" r="r" b="b"/>
            <a:pathLst>
              <a:path w="6096000" h="2346960">
                <a:moveTo>
                  <a:pt x="0" y="0"/>
                </a:moveTo>
                <a:lnTo>
                  <a:pt x="6096000" y="0"/>
                </a:lnTo>
                <a:lnTo>
                  <a:pt x="6096000" y="2346962"/>
                </a:lnTo>
                <a:lnTo>
                  <a:pt x="0" y="234696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58218" y="3571430"/>
            <a:ext cx="3982085" cy="56451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4E4E4D"/>
                </a:solidFill>
                <a:latin typeface="Myriad Pro Cond"/>
                <a:cs typeface="Myriad Pro Cond"/>
              </a:rPr>
              <a:t>СП</a:t>
            </a:r>
            <a:r>
              <a:rPr sz="3600" b="1" spc="-60" dirty="0">
                <a:solidFill>
                  <a:srgbClr val="4E4E4D"/>
                </a:solidFill>
                <a:latin typeface="Myriad Pro Cond"/>
                <a:cs typeface="Myriad Pro Cond"/>
              </a:rPr>
              <a:t>А</a:t>
            </a:r>
            <a:r>
              <a:rPr sz="3600" b="1" dirty="0">
                <a:solidFill>
                  <a:srgbClr val="4E4E4D"/>
                </a:solidFill>
                <a:latin typeface="Myriad Pro Cond"/>
                <a:cs typeface="Myriad Pro Cond"/>
              </a:rPr>
              <a:t>СИБО ЗА ВНИМАНИЕ!</a:t>
            </a:r>
            <a:endParaRPr sz="3600" dirty="0">
              <a:latin typeface="Myriad Pro Cond"/>
              <a:cs typeface="Myriad Pro Cond"/>
            </a:endParaRPr>
          </a:p>
        </p:txBody>
      </p:sp>
    </p:spTree>
    <p:extLst>
      <p:ext uri="{BB962C8B-B14F-4D97-AF65-F5344CB8AC3E}">
        <p14:creationId xmlns:p14="http://schemas.microsoft.com/office/powerpoint/2010/main" val="43797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2"/>
          <p:cNvSpPr>
            <a:spLocks noChangeShapeType="1"/>
          </p:cNvSpPr>
          <p:nvPr/>
        </p:nvSpPr>
        <p:spPr bwMode="auto">
          <a:xfrm flipH="1">
            <a:off x="1822451" y="1852614"/>
            <a:ext cx="0" cy="8001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1884363" y="1879600"/>
            <a:ext cx="114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/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500">
                <a:solidFill>
                  <a:srgbClr val="FFFFFF"/>
                </a:solidFill>
                <a:latin typeface="Arial" panose="020B0604020202020204" pitchFamily="34" charset="0"/>
              </a:rPr>
              <a:t>С</a:t>
            </a: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23528" y="1341439"/>
            <a:ext cx="88924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</a:rPr>
              <a:t>Повестка дня</a:t>
            </a:r>
          </a:p>
          <a:p>
            <a:pPr eaLnBrk="1" hangingPunct="1">
              <a:defRPr/>
            </a:pPr>
            <a:endParaRPr lang="ru-RU" altLang="ru-RU" sz="32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13"/>
          <p:cNvSpPr>
            <a:spLocks noChangeArrowheads="1"/>
          </p:cNvSpPr>
          <p:nvPr/>
        </p:nvSpPr>
        <p:spPr bwMode="auto">
          <a:xfrm>
            <a:off x="323528" y="2060848"/>
            <a:ext cx="842493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Arial Narrow" panose="020B0606020202030204" pitchFamily="34" charset="0"/>
                <a:sym typeface="Gill Sans"/>
              </a:rPr>
              <a:t>1. Намечаемая </a:t>
            </a:r>
            <a:r>
              <a:rPr lang="ru-RU" altLang="ru-RU" sz="2000" dirty="0">
                <a:latin typeface="Arial Narrow" panose="020B0606020202030204" pitchFamily="34" charset="0"/>
                <a:sym typeface="Gill Sans"/>
              </a:rPr>
              <a:t>деятельность предприятия</a:t>
            </a:r>
            <a:r>
              <a:rPr lang="ru-RU" altLang="ru-RU" sz="2000" dirty="0" smtClean="0">
                <a:latin typeface="Arial Narrow" panose="020B0606020202030204" pitchFamily="34" charset="0"/>
                <a:sym typeface="Gill Sans"/>
              </a:rPr>
              <a:t>.</a:t>
            </a:r>
            <a:endParaRPr lang="ru-RU" altLang="ru-RU" sz="2000" dirty="0">
              <a:latin typeface="Arial Narrow" panose="020B0606020202030204" pitchFamily="34" charset="0"/>
              <a:sym typeface="Gill Sans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Arial Narrow" panose="020B0606020202030204" pitchFamily="34" charset="0"/>
                <a:sym typeface="Gill Sans"/>
              </a:rPr>
              <a:t>2. Объект государственной экологической экспертизы </a:t>
            </a:r>
            <a:r>
              <a:rPr lang="ru-RU" altLang="ru-RU" sz="2000" dirty="0" smtClean="0">
                <a:latin typeface="Arial Narrow" panose="020B0606020202030204" pitchFamily="34" charset="0"/>
                <a:sym typeface="Gill Sans"/>
              </a:rPr>
              <a:t>проектная документация </a:t>
            </a:r>
            <a:r>
              <a:rPr lang="ru-RU" altLang="ru-RU" sz="2000" dirty="0">
                <a:latin typeface="Arial Narrow" panose="020B0606020202030204" pitchFamily="34" charset="0"/>
                <a:sym typeface="Gill Sans"/>
              </a:rPr>
              <a:t>«Технический проект разработки </a:t>
            </a:r>
            <a:r>
              <a:rPr lang="ru-RU" altLang="ru-RU" sz="2000" dirty="0" err="1">
                <a:latin typeface="Arial Narrow" panose="020B0606020202030204" pitchFamily="34" charset="0"/>
                <a:sym typeface="Gill Sans"/>
              </a:rPr>
              <a:t>Бачатского</a:t>
            </a:r>
            <a:r>
              <a:rPr lang="ru-RU" altLang="ru-RU" sz="2000" dirty="0">
                <a:latin typeface="Arial Narrow" panose="020B0606020202030204" pitchFamily="34" charset="0"/>
                <a:sym typeface="Gill Sans"/>
              </a:rPr>
              <a:t> каменноугольного месторождения в границах лицензии КЕМ 11703 ТЭ и первой очереди освоения лицензии КЕМ 01613 ТР филиала АО «УК «</a:t>
            </a:r>
            <a:r>
              <a:rPr lang="ru-RU" altLang="ru-RU" sz="2000" dirty="0" err="1">
                <a:latin typeface="Arial Narrow" panose="020B0606020202030204" pitchFamily="34" charset="0"/>
                <a:sym typeface="Gill Sans"/>
              </a:rPr>
              <a:t>Кузбассразрезуголь</a:t>
            </a:r>
            <a:r>
              <a:rPr lang="ru-RU" altLang="ru-RU" sz="2000" dirty="0">
                <a:latin typeface="Arial Narrow" panose="020B0606020202030204" pitchFamily="34" charset="0"/>
                <a:sym typeface="Gill Sans"/>
              </a:rPr>
              <a:t>» </a:t>
            </a:r>
            <a:r>
              <a:rPr lang="ru-RU" altLang="ru-RU" sz="2000" dirty="0" err="1">
                <a:latin typeface="Arial Narrow" panose="020B0606020202030204" pitchFamily="34" charset="0"/>
                <a:sym typeface="Gill Sans"/>
              </a:rPr>
              <a:t>Бачатский</a:t>
            </a:r>
            <a:r>
              <a:rPr lang="ru-RU" altLang="ru-RU" sz="2000" dirty="0">
                <a:latin typeface="Arial Narrow" panose="020B0606020202030204" pitchFamily="34" charset="0"/>
                <a:sym typeface="Gill Sans"/>
              </a:rPr>
              <a:t> угольный разрез». Дополнение № 4».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Arial Narrow" panose="020B0606020202030204" pitchFamily="34" charset="0"/>
                <a:sym typeface="Gill Sans"/>
              </a:rPr>
              <a:t>3. </a:t>
            </a:r>
            <a:r>
              <a:rPr lang="ru-RU" altLang="ru-RU" sz="2000" dirty="0">
                <a:latin typeface="Arial Narrow" panose="020B0606020202030204" pitchFamily="34" charset="0"/>
              </a:rPr>
              <a:t>Предварительные материалы оценки воздействия на окружающую среду</a:t>
            </a:r>
            <a:r>
              <a:rPr lang="ru-RU" altLang="ru-RU" sz="2000" dirty="0" smtClean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8" name="object 2"/>
          <p:cNvSpPr/>
          <p:nvPr/>
        </p:nvSpPr>
        <p:spPr>
          <a:xfrm>
            <a:off x="31630" y="1"/>
            <a:ext cx="9112370" cy="9807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7"/>
          <p:cNvSpPr txBox="1"/>
          <p:nvPr/>
        </p:nvSpPr>
        <p:spPr>
          <a:xfrm>
            <a:off x="5580112" y="139371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lang="ru-RU"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lang="ru-RU" sz="1400" dirty="0">
              <a:latin typeface="Arial Narrow" panose="020B0606020202030204" pitchFamily="34" charset="0"/>
              <a:cs typeface="Myriad Pro Cond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29" y="404664"/>
            <a:ext cx="7495499" cy="358105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alt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Оценка воздействия на окружающую </a:t>
            </a:r>
            <a:r>
              <a:rPr lang="ru-RU" alt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среду</a:t>
            </a:r>
            <a:endParaRPr lang="ru-RU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7819027" y="44624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040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2"/>
          <p:cNvSpPr>
            <a:spLocks noChangeShapeType="1"/>
          </p:cNvSpPr>
          <p:nvPr/>
        </p:nvSpPr>
        <p:spPr bwMode="auto">
          <a:xfrm flipH="1">
            <a:off x="1822451" y="1852614"/>
            <a:ext cx="0" cy="8001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1884363" y="1879600"/>
            <a:ext cx="114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/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500">
                <a:solidFill>
                  <a:srgbClr val="FFFFFF"/>
                </a:solidFill>
                <a:latin typeface="Arial" panose="020B0604020202020204" pitchFamily="34" charset="0"/>
              </a:rPr>
              <a:t>С</a:t>
            </a: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03915" y="1259784"/>
            <a:ext cx="88924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</a:rPr>
              <a:t>Основания для проведения общественных обсуждений:</a:t>
            </a:r>
          </a:p>
          <a:p>
            <a:pPr eaLnBrk="1" hangingPunct="1">
              <a:defRPr/>
            </a:pPr>
            <a:endParaRPr lang="ru-RU" altLang="ru-RU" sz="32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13"/>
          <p:cNvSpPr>
            <a:spLocks noChangeArrowheads="1"/>
          </p:cNvSpPr>
          <p:nvPr/>
        </p:nvSpPr>
        <p:spPr bwMode="auto">
          <a:xfrm>
            <a:off x="755576" y="1631947"/>
            <a:ext cx="792088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1800" dirty="0" smtClean="0">
                <a:latin typeface="Arial Narrow" panose="020B0606020202030204" pitchFamily="34" charset="0"/>
              </a:rPr>
              <a:t>1. Федеральный </a:t>
            </a:r>
            <a:r>
              <a:rPr lang="ru-RU" altLang="ru-RU" sz="1800" dirty="0">
                <a:latin typeface="Arial Narrow" panose="020B0606020202030204" pitchFamily="34" charset="0"/>
              </a:rPr>
              <a:t>закон РФ от 23.11.1995 № 174-ФЗ «Об экологической экспертизе»;</a:t>
            </a:r>
          </a:p>
          <a:p>
            <a:pPr eaLnBrk="1" hangingPunct="1"/>
            <a:r>
              <a:rPr lang="ru-RU" altLang="ru-RU" sz="1800" dirty="0">
                <a:latin typeface="Arial Narrow" panose="020B0606020202030204" pitchFamily="34" charset="0"/>
              </a:rPr>
              <a:t>2. Положения об оценке воздействия намечаемой хозяйственной и иной деятельности на окружающую среду в Российской Федерации, утвержденного приказом Государственного комитета Российской Федерации по охране окружающей среды от 16 мая 2000 года № 372;</a:t>
            </a:r>
          </a:p>
          <a:p>
            <a:pPr eaLnBrk="1" hangingPunct="1"/>
            <a:r>
              <a:rPr lang="ru-RU" altLang="ru-RU" sz="1800" dirty="0">
                <a:latin typeface="Arial Narrow" panose="020B0606020202030204" pitchFamily="34" charset="0"/>
              </a:rPr>
              <a:t>3. </a:t>
            </a:r>
            <a:r>
              <a:rPr lang="ru-RU" altLang="ru-RU" sz="1800" dirty="0" smtClean="0">
                <a:latin typeface="Arial Narrow" panose="020B0606020202030204" pitchFamily="34" charset="0"/>
              </a:rPr>
              <a:t>Постановление </a:t>
            </a:r>
            <a:r>
              <a:rPr lang="ru-RU" altLang="ru-RU" sz="1800" dirty="0">
                <a:latin typeface="Arial Narrow" panose="020B0606020202030204" pitchFamily="34" charset="0"/>
              </a:rPr>
              <a:t>Главы </a:t>
            </a:r>
            <a:r>
              <a:rPr lang="ru-RU" altLang="ru-RU" sz="1800" dirty="0" smtClean="0">
                <a:latin typeface="Arial Narrow" panose="020B0606020202030204" pitchFamily="34" charset="0"/>
              </a:rPr>
              <a:t>Беловского городского округа № 1173-п.</a:t>
            </a:r>
            <a:endParaRPr lang="ru-RU" altLang="ru-RU" sz="1800" dirty="0">
              <a:latin typeface="Arial Narrow" panose="020B0606020202030204" pitchFamily="34" charset="0"/>
            </a:endParaRPr>
          </a:p>
        </p:txBody>
      </p:sp>
      <p:sp>
        <p:nvSpPr>
          <p:cNvPr id="14" name="object 2"/>
          <p:cNvSpPr/>
          <p:nvPr/>
        </p:nvSpPr>
        <p:spPr>
          <a:xfrm>
            <a:off x="31630" y="1"/>
            <a:ext cx="9112370" cy="9807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4"/>
          <p:cNvSpPr/>
          <p:nvPr/>
        </p:nvSpPr>
        <p:spPr>
          <a:xfrm>
            <a:off x="7819027" y="44624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8829" y="404664"/>
            <a:ext cx="7495499" cy="358105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alt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Оценка воздействия на окружающую </a:t>
            </a:r>
            <a:r>
              <a:rPr lang="ru-RU" alt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среду</a:t>
            </a:r>
            <a:endParaRPr lang="ru-RU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object 7"/>
          <p:cNvSpPr txBox="1"/>
          <p:nvPr/>
        </p:nvSpPr>
        <p:spPr>
          <a:xfrm>
            <a:off x="5580112" y="139371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lang="ru-RU"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lang="ru-RU" sz="1400" dirty="0">
              <a:latin typeface="Arial Narrow" panose="020B0606020202030204" pitchFamily="34" charset="0"/>
              <a:cs typeface="Myriad Pro Cond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89032"/>
            <a:ext cx="2454357" cy="34717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46" y="3392923"/>
            <a:ext cx="2451606" cy="34678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149" y="3386273"/>
            <a:ext cx="2454357" cy="347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0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2"/>
          <p:cNvSpPr>
            <a:spLocks noChangeShapeType="1"/>
          </p:cNvSpPr>
          <p:nvPr/>
        </p:nvSpPr>
        <p:spPr bwMode="auto">
          <a:xfrm flipH="1">
            <a:off x="1822451" y="1852614"/>
            <a:ext cx="0" cy="8001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1884363" y="1879600"/>
            <a:ext cx="114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/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500">
                <a:solidFill>
                  <a:srgbClr val="FFFFFF"/>
                </a:solidFill>
                <a:latin typeface="Arial" panose="020B0604020202020204" pitchFamily="34" charset="0"/>
              </a:rPr>
              <a:t>С</a:t>
            </a: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51520" y="1341439"/>
            <a:ext cx="88924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</a:rPr>
              <a:t>Участники общественных обсуждений:</a:t>
            </a:r>
          </a:p>
          <a:p>
            <a:pPr eaLnBrk="1" hangingPunct="1">
              <a:defRPr/>
            </a:pPr>
            <a:endParaRPr lang="ru-RU" altLang="ru-RU" sz="3200" dirty="0">
              <a:solidFill>
                <a:srgbClr val="000000"/>
              </a:solidFill>
            </a:endParaRPr>
          </a:p>
        </p:txBody>
      </p:sp>
      <p:sp>
        <p:nvSpPr>
          <p:cNvPr id="13" name="Line 32"/>
          <p:cNvSpPr>
            <a:spLocks noChangeShapeType="1"/>
          </p:cNvSpPr>
          <p:nvPr/>
        </p:nvSpPr>
        <p:spPr bwMode="auto">
          <a:xfrm flipH="1">
            <a:off x="1822451" y="1852614"/>
            <a:ext cx="0" cy="8001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1884363" y="1879600"/>
            <a:ext cx="114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/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500">
                <a:solidFill>
                  <a:srgbClr val="FFFFFF"/>
                </a:solidFill>
                <a:latin typeface="Arial" panose="020B0604020202020204" pitchFamily="34" charset="0"/>
              </a:rPr>
              <a:t>С</a:t>
            </a: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2843808" y="2276872"/>
            <a:ext cx="58326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/>
            <a:r>
              <a:rPr lang="ru-RU" altLang="ru-RU" sz="2200" dirty="0">
                <a:latin typeface="Arial Narrow" panose="020B0606020202030204" pitchFamily="34" charset="0"/>
              </a:rPr>
              <a:t>Администрация Беловского городского округа </a:t>
            </a: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915817" y="4613066"/>
            <a:ext cx="55446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algn="l" eaLnBrk="1" hangingPunct="1"/>
            <a:r>
              <a:rPr lang="ru-RU" altLang="ru-RU" sz="22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ООО </a:t>
            </a:r>
            <a:r>
              <a:rPr lang="ru-RU" altLang="ru-RU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«СГП»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915819" y="3640352"/>
            <a:ext cx="51847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/>
            <a:r>
              <a:rPr lang="ru-RU" sz="2200" dirty="0">
                <a:latin typeface="Arial Narrow" panose="020B0606020202030204" pitchFamily="34" charset="0"/>
              </a:rPr>
              <a:t>АО «УК «</a:t>
            </a:r>
            <a:r>
              <a:rPr lang="ru-RU" sz="2200" dirty="0" err="1">
                <a:latin typeface="Arial Narrow" panose="020B0606020202030204" pitchFamily="34" charset="0"/>
              </a:rPr>
              <a:t>Кузбассразрезуголь</a:t>
            </a:r>
            <a:r>
              <a:rPr lang="ru-RU" sz="2200" dirty="0">
                <a:latin typeface="Arial Narrow" panose="020B0606020202030204" pitchFamily="34" charset="0"/>
              </a:rPr>
              <a:t>»</a:t>
            </a:r>
            <a:endParaRPr lang="ru-RU" altLang="ru-RU" sz="2200" dirty="0">
              <a:latin typeface="Arial Narrow" panose="020B0606020202030204" pitchFamily="34" charset="0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905142" y="5589241"/>
            <a:ext cx="433115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algn="l" eaLnBrk="1" hangingPunct="1"/>
            <a:r>
              <a:rPr lang="ru-RU" altLang="ru-RU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Представители общественности</a:t>
            </a: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print"/>
          <a:srcRect l="8088" t="6061" r="66194" b="89226"/>
          <a:stretch>
            <a:fillRect/>
          </a:stretch>
        </p:blipFill>
        <p:spPr bwMode="auto">
          <a:xfrm>
            <a:off x="721996" y="4653136"/>
            <a:ext cx="1635331" cy="423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71" y="5447650"/>
            <a:ext cx="1331640" cy="789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s://yt3.ggpht.com/a/AATXAJxlLydwwlH2v08O1qtWgSb0cHxQ1ZP7bIddxA=s900-c-k-c0xffffffff-no-rj-mo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3"/>
          <a:stretch/>
        </p:blipFill>
        <p:spPr bwMode="auto">
          <a:xfrm>
            <a:off x="1080169" y="3558085"/>
            <a:ext cx="934644" cy="747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19" name="object 2"/>
          <p:cNvSpPr/>
          <p:nvPr/>
        </p:nvSpPr>
        <p:spPr>
          <a:xfrm>
            <a:off x="31630" y="1"/>
            <a:ext cx="9112370" cy="9807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28829" y="404664"/>
            <a:ext cx="7495499" cy="358105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alt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Оценка воздействия на окружающую </a:t>
            </a:r>
            <a:r>
              <a:rPr lang="ru-RU" alt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среду</a:t>
            </a:r>
            <a:endParaRPr lang="ru-RU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object 4"/>
          <p:cNvSpPr/>
          <p:nvPr/>
        </p:nvSpPr>
        <p:spPr>
          <a:xfrm>
            <a:off x="7819027" y="44624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7"/>
          <p:cNvSpPr txBox="1"/>
          <p:nvPr/>
        </p:nvSpPr>
        <p:spPr>
          <a:xfrm>
            <a:off x="5580112" y="139371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lang="ru-RU"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lang="ru-RU" sz="1400" dirty="0">
              <a:latin typeface="Arial Narrow" panose="020B0606020202030204" pitchFamily="34" charset="0"/>
              <a:cs typeface="Myriad Pro Cond"/>
            </a:endParaRPr>
          </a:p>
        </p:txBody>
      </p:sp>
      <p:pic>
        <p:nvPicPr>
          <p:cNvPr id="2" name="Picture 2" descr="https://pbs.twimg.com/profile_images/1007465923412987904/gntjbvr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69" y="1978343"/>
            <a:ext cx="1279442" cy="127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80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2"/>
          <p:cNvSpPr>
            <a:spLocks noChangeShapeType="1"/>
          </p:cNvSpPr>
          <p:nvPr/>
        </p:nvSpPr>
        <p:spPr bwMode="auto">
          <a:xfrm flipH="1">
            <a:off x="1822451" y="1852614"/>
            <a:ext cx="0" cy="8001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1884363" y="1879600"/>
            <a:ext cx="114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/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500">
                <a:solidFill>
                  <a:srgbClr val="FFFFFF"/>
                </a:solidFill>
                <a:latin typeface="Arial" panose="020B0604020202020204" pitchFamily="34" charset="0"/>
              </a:rPr>
              <a:t>С</a:t>
            </a: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51520" y="1341439"/>
            <a:ext cx="88924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</a:rPr>
              <a:t>Рассматриваемые вопросы:</a:t>
            </a:r>
          </a:p>
          <a:p>
            <a:pPr eaLnBrk="1" hangingPunct="1">
              <a:defRPr/>
            </a:pPr>
            <a:endParaRPr lang="ru-RU" altLang="ru-RU" sz="3200" dirty="0">
              <a:solidFill>
                <a:srgbClr val="000000"/>
              </a:solidFill>
            </a:endParaRPr>
          </a:p>
        </p:txBody>
      </p:sp>
      <p:sp>
        <p:nvSpPr>
          <p:cNvPr id="13" name="Line 32"/>
          <p:cNvSpPr>
            <a:spLocks noChangeShapeType="1"/>
          </p:cNvSpPr>
          <p:nvPr/>
        </p:nvSpPr>
        <p:spPr bwMode="auto">
          <a:xfrm flipH="1">
            <a:off x="1822451" y="1852614"/>
            <a:ext cx="0" cy="8001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 type="triangle" w="sm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1884363" y="1879600"/>
            <a:ext cx="114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/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500">
                <a:solidFill>
                  <a:srgbClr val="FFFFFF"/>
                </a:solidFill>
                <a:latin typeface="Arial" panose="020B0604020202020204" pitchFamily="34" charset="0"/>
              </a:rPr>
              <a:t>С</a:t>
            </a:r>
            <a:endParaRPr lang="ru-RU" altLang="ru-RU" sz="150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9536" y="2200796"/>
            <a:ext cx="8084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000" b="1" dirty="0" smtClean="0">
                <a:latin typeface="Arial Narrow" panose="020B0606020202030204" pitchFamily="34" charset="0"/>
                <a:sym typeface="Gill Sans" charset="0"/>
              </a:rPr>
              <a:t> Оценка </a:t>
            </a:r>
            <a:r>
              <a:rPr lang="ru-RU" sz="2000" b="1" dirty="0">
                <a:latin typeface="Arial Narrow" panose="020B0606020202030204" pitchFamily="34" charset="0"/>
                <a:sym typeface="Gill Sans" charset="0"/>
              </a:rPr>
              <a:t>воздействия на атмосферный воздух;</a:t>
            </a:r>
          </a:p>
          <a:p>
            <a:pPr>
              <a:buFontTx/>
              <a:buChar char="•"/>
            </a:pPr>
            <a:r>
              <a:rPr lang="ru-RU" sz="2000" b="1" dirty="0" smtClean="0">
                <a:latin typeface="Arial Narrow" panose="020B0606020202030204" pitchFamily="34" charset="0"/>
                <a:sym typeface="Gill Sans" charset="0"/>
              </a:rPr>
              <a:t> Оценка </a:t>
            </a:r>
            <a:r>
              <a:rPr lang="ru-RU" sz="2000" b="1" dirty="0">
                <a:latin typeface="Arial Narrow" panose="020B0606020202030204" pitchFamily="34" charset="0"/>
                <a:sym typeface="Gill Sans" charset="0"/>
              </a:rPr>
              <a:t>акустического воздействия;</a:t>
            </a:r>
          </a:p>
          <a:p>
            <a:pPr>
              <a:buFontTx/>
              <a:buChar char="•"/>
            </a:pPr>
            <a:r>
              <a:rPr lang="ru-RU" sz="2000" b="1" dirty="0" smtClean="0">
                <a:latin typeface="Arial Narrow" panose="020B0606020202030204" pitchFamily="34" charset="0"/>
                <a:sym typeface="Gill Sans" charset="0"/>
              </a:rPr>
              <a:t> Оценка </a:t>
            </a:r>
            <a:r>
              <a:rPr lang="ru-RU" sz="2000" b="1" dirty="0">
                <a:latin typeface="Arial Narrow" panose="020B0606020202030204" pitchFamily="34" charset="0"/>
                <a:sym typeface="Gill Sans" charset="0"/>
              </a:rPr>
              <a:t>воздействия на подземные и поверхностные воды;</a:t>
            </a:r>
          </a:p>
          <a:p>
            <a:pPr>
              <a:buFontTx/>
              <a:buChar char="•"/>
            </a:pPr>
            <a:r>
              <a:rPr lang="ru-RU" sz="2000" b="1" dirty="0" smtClean="0">
                <a:latin typeface="Arial Narrow" panose="020B0606020202030204" pitchFamily="34" charset="0"/>
                <a:sym typeface="Gill Sans" charset="0"/>
              </a:rPr>
              <a:t> Оценка </a:t>
            </a:r>
            <a:r>
              <a:rPr lang="ru-RU" sz="2000" b="1" dirty="0">
                <a:latin typeface="Arial Narrow" panose="020B0606020202030204" pitchFamily="34" charset="0"/>
                <a:sym typeface="Gill Sans" charset="0"/>
              </a:rPr>
              <a:t>воздействия на окружающую природную среду при обращении с отходами производства и потребления;</a:t>
            </a:r>
          </a:p>
          <a:p>
            <a:pPr>
              <a:buFontTx/>
              <a:buChar char="•"/>
            </a:pPr>
            <a:r>
              <a:rPr lang="ru-RU" sz="2000" b="1" dirty="0" smtClean="0">
                <a:latin typeface="Arial Narrow" panose="020B0606020202030204" pitchFamily="34" charset="0"/>
                <a:sym typeface="Gill Sans" charset="0"/>
              </a:rPr>
              <a:t> Оценка </a:t>
            </a:r>
            <a:r>
              <a:rPr lang="ru-RU" sz="2000" b="1" dirty="0">
                <a:latin typeface="Arial Narrow" panose="020B0606020202030204" pitchFamily="34" charset="0"/>
                <a:sym typeface="Gill Sans" charset="0"/>
              </a:rPr>
              <a:t>воздействия на растительный и животный мир;</a:t>
            </a:r>
          </a:p>
          <a:p>
            <a:pPr>
              <a:buFontTx/>
              <a:buChar char="•"/>
            </a:pPr>
            <a:r>
              <a:rPr lang="ru-RU" sz="2000" b="1" dirty="0" smtClean="0">
                <a:latin typeface="Arial Narrow" panose="020B0606020202030204" pitchFamily="34" charset="0"/>
                <a:sym typeface="Gill Sans" charset="0"/>
              </a:rPr>
              <a:t> Оценка </a:t>
            </a:r>
            <a:r>
              <a:rPr lang="ru-RU" sz="2000" b="1" dirty="0">
                <a:latin typeface="Arial Narrow" panose="020B0606020202030204" pitchFamily="34" charset="0"/>
                <a:sym typeface="Gill Sans" charset="0"/>
              </a:rPr>
              <a:t>воздействия на территорию, условия землепользования.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561" y="4801940"/>
            <a:ext cx="1788417" cy="1428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842" y="4801940"/>
            <a:ext cx="2139633" cy="1428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66" y="4830374"/>
            <a:ext cx="2085429" cy="1390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801940"/>
            <a:ext cx="2160240" cy="1435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object 2"/>
          <p:cNvSpPr/>
          <p:nvPr/>
        </p:nvSpPr>
        <p:spPr>
          <a:xfrm>
            <a:off x="31630" y="1"/>
            <a:ext cx="9112370" cy="98072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28829" y="404664"/>
            <a:ext cx="7495499" cy="358105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alt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Оценка воздействия на окружающую </a:t>
            </a:r>
            <a:r>
              <a:rPr lang="ru-RU" alt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среду</a:t>
            </a:r>
            <a:endParaRPr lang="ru-RU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object 4"/>
          <p:cNvSpPr/>
          <p:nvPr/>
        </p:nvSpPr>
        <p:spPr>
          <a:xfrm>
            <a:off x="7819027" y="44624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7"/>
          <p:cNvSpPr txBox="1"/>
          <p:nvPr/>
        </p:nvSpPr>
        <p:spPr>
          <a:xfrm>
            <a:off x="5580112" y="139371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lang="ru-RU"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lang="ru-RU" sz="1400" dirty="0">
              <a:latin typeface="Arial Narrow" panose="020B0606020202030204" pitchFamily="34" charset="0"/>
              <a:cs typeface="Myriad Pro Cond"/>
            </a:endParaRPr>
          </a:p>
        </p:txBody>
      </p:sp>
    </p:spTree>
    <p:extLst>
      <p:ext uri="{BB962C8B-B14F-4D97-AF65-F5344CB8AC3E}">
        <p14:creationId xmlns:p14="http://schemas.microsoft.com/office/powerpoint/2010/main" val="403169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499992" y="-32198"/>
            <a:ext cx="3672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Фактическое положение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90" y="72008"/>
            <a:ext cx="3180289" cy="67413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9" t="32150" r="20285" b="33201"/>
          <a:stretch/>
        </p:blipFill>
        <p:spPr>
          <a:xfrm>
            <a:off x="4499992" y="3939803"/>
            <a:ext cx="3168352" cy="290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1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339752" y="1052736"/>
            <a:ext cx="49685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>
                <a:solidFill>
                  <a:schemeClr val="accent2">
                    <a:lumMod val="75000"/>
                  </a:schemeClr>
                </a:solidFill>
              </a:rPr>
              <a:t>Метеорологические характеристики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208475"/>
              </p:ext>
            </p:extLst>
          </p:nvPr>
        </p:nvGraphicFramePr>
        <p:xfrm>
          <a:off x="395536" y="5191080"/>
          <a:ext cx="8229601" cy="14782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{073A0DAA-6AF3-43AB-8588-CEC1D06C72B9}</a:tableStyleId>
              </a:tblPr>
              <a:tblGrid>
                <a:gridCol w="3237525">
                  <a:extLst>
                    <a:ext uri="{9D8B030D-6E8A-4147-A177-3AD203B41FA5}">
                      <a16:colId xmlns:a16="http://schemas.microsoft.com/office/drawing/2014/main" val="1807729438"/>
                    </a:ext>
                  </a:extLst>
                </a:gridCol>
                <a:gridCol w="1484620">
                  <a:extLst>
                    <a:ext uri="{9D8B030D-6E8A-4147-A177-3AD203B41FA5}">
                      <a16:colId xmlns:a16="http://schemas.microsoft.com/office/drawing/2014/main" val="4175232193"/>
                    </a:ext>
                  </a:extLst>
                </a:gridCol>
                <a:gridCol w="1771010">
                  <a:extLst>
                    <a:ext uri="{9D8B030D-6E8A-4147-A177-3AD203B41FA5}">
                      <a16:colId xmlns:a16="http://schemas.microsoft.com/office/drawing/2014/main" val="929204563"/>
                    </a:ext>
                  </a:extLst>
                </a:gridCol>
                <a:gridCol w="1736446">
                  <a:extLst>
                    <a:ext uri="{9D8B030D-6E8A-4147-A177-3AD203B41FA5}">
                      <a16:colId xmlns:a16="http://schemas.microsoft.com/office/drawing/2014/main" val="3149993662"/>
                    </a:ext>
                  </a:extLst>
                </a:gridCol>
              </a:tblGrid>
              <a:tr h="288290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ингредиентов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 err="1">
                          <a:effectLst/>
                        </a:rPr>
                        <a:t>ПДКм.р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мг/м</a:t>
                      </a:r>
                      <a:r>
                        <a:rPr lang="ru-RU" sz="1200" baseline="30000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Значение фоновой концентрации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913476"/>
                  </a:ext>
                </a:extLst>
              </a:tr>
              <a:tr h="288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мг/м3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доли ПДК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47841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Диоксид азота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0,055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0,275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65547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Оксид азота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0,038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0,095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39715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Диоксид серы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0,018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0,036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534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Оксид углерода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5,0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1,8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0,36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16391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 err="1">
                          <a:effectLst/>
                        </a:rPr>
                        <a:t>Бенз</a:t>
                      </a:r>
                      <a:r>
                        <a:rPr lang="ru-RU" sz="1200" dirty="0">
                          <a:effectLst/>
                        </a:rPr>
                        <a:t>(а)</a:t>
                      </a:r>
                      <a:r>
                        <a:rPr lang="ru-RU" sz="1200" dirty="0" err="1">
                          <a:effectLst/>
                        </a:rPr>
                        <a:t>пирен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0,000021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936199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439652" y="4757082"/>
            <a:ext cx="67687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>
                <a:solidFill>
                  <a:schemeClr val="accent2">
                    <a:lumMod val="75000"/>
                  </a:schemeClr>
                </a:solidFill>
              </a:rPr>
              <a:t>Фоновые концентрации загрязняющих веществ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34349"/>
              </p:ext>
            </p:extLst>
          </p:nvPr>
        </p:nvGraphicFramePr>
        <p:xfrm>
          <a:off x="482030" y="1524854"/>
          <a:ext cx="8229600" cy="303784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7158106">
                  <a:extLst>
                    <a:ext uri="{9D8B030D-6E8A-4147-A177-3AD203B41FA5}">
                      <a16:colId xmlns:a16="http://schemas.microsoft.com/office/drawing/2014/main" val="3148072480"/>
                    </a:ext>
                  </a:extLst>
                </a:gridCol>
                <a:gridCol w="1071494">
                  <a:extLst>
                    <a:ext uri="{9D8B030D-6E8A-4147-A177-3AD203B41FA5}">
                      <a16:colId xmlns:a16="http://schemas.microsoft.com/office/drawing/2014/main" val="17149647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характеристик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Величина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2504153327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1199958760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Коэффициент, зависящий от стратификации атмосферы, 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2004098301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Коэффициент рельефа местности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1,48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53011931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Средняя максимальная температура наружного воздуха наиболее жаркого месяца года, °С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25,5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121345556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Средняя температура наружного воздуха наиболее холодного месяца, °С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-19,6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3688259104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Среднегодовая роза ветров,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286504915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8,0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7930418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2861449101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5,0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364032924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ЮВ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3494296674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Ю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374893776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ЮЗ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832290879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19,0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4259780374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9,0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56833654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Среднегодовая скорость ветра, м/с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2039652957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Скорость ветра, повторяемость превышения которой составляет 5 %, м/с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:a16="http://schemas.microsoft.com/office/drawing/2014/main" val="4145010786"/>
                  </a:ext>
                </a:extLst>
              </a:tr>
            </a:tbl>
          </a:graphicData>
        </a:graphic>
      </p:graphicFrame>
      <p:sp>
        <p:nvSpPr>
          <p:cNvPr id="8" name="object 2"/>
          <p:cNvSpPr/>
          <p:nvPr/>
        </p:nvSpPr>
        <p:spPr>
          <a:xfrm>
            <a:off x="31630" y="1"/>
            <a:ext cx="9112370" cy="9807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4"/>
          <p:cNvSpPr/>
          <p:nvPr/>
        </p:nvSpPr>
        <p:spPr>
          <a:xfrm>
            <a:off x="7819027" y="44624"/>
            <a:ext cx="735330" cy="934085"/>
          </a:xfrm>
          <a:custGeom>
            <a:avLst/>
            <a:gdLst/>
            <a:ahLst/>
            <a:cxnLst/>
            <a:rect l="l" t="t" r="r" b="b"/>
            <a:pathLst>
              <a:path w="735329" h="934085">
                <a:moveTo>
                  <a:pt x="524922" y="0"/>
                </a:moveTo>
                <a:lnTo>
                  <a:pt x="323354" y="358477"/>
                </a:lnTo>
                <a:lnTo>
                  <a:pt x="734810" y="354178"/>
                </a:lnTo>
                <a:lnTo>
                  <a:pt x="524922" y="0"/>
                </a:lnTo>
                <a:close/>
              </a:path>
              <a:path w="735329" h="934085">
                <a:moveTo>
                  <a:pt x="790728" y="448538"/>
                </a:moveTo>
                <a:lnTo>
                  <a:pt x="269654" y="453978"/>
                </a:lnTo>
                <a:lnTo>
                  <a:pt x="0" y="933533"/>
                </a:lnTo>
                <a:lnTo>
                  <a:pt x="1070923" y="921369"/>
                </a:lnTo>
                <a:lnTo>
                  <a:pt x="790728" y="448538"/>
                </a:lnTo>
                <a:close/>
              </a:path>
            </a:pathLst>
          </a:custGeom>
          <a:solidFill>
            <a:srgbClr val="4E4E4D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7"/>
          <p:cNvSpPr txBox="1"/>
          <p:nvPr/>
        </p:nvSpPr>
        <p:spPr>
          <a:xfrm>
            <a:off x="5580112" y="139371"/>
            <a:ext cx="2569210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</a:t>
            </a:r>
            <a:r>
              <a:rPr lang="ru-RU" sz="1400" b="1" spc="-1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Б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ЩЕ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С</a:t>
            </a:r>
            <a:r>
              <a:rPr lang="ru-RU" sz="1400" b="1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ТВЕННЫЕ </a:t>
            </a:r>
            <a:r>
              <a:rPr lang="ru-RU" sz="1400" b="1" spc="50" dirty="0">
                <a:solidFill>
                  <a:srgbClr val="4E4E4D"/>
                </a:solidFill>
                <a:latin typeface="Arial Narrow" panose="020B0606020202030204" pitchFamily="34" charset="0"/>
                <a:cs typeface="Myriad Pro Cond"/>
              </a:rPr>
              <a:t>ОБСУЖДЕНИЯ</a:t>
            </a:r>
            <a:endParaRPr lang="ru-RU" sz="1400" dirty="0">
              <a:latin typeface="Arial Narrow" panose="020B0606020202030204" pitchFamily="34" charset="0"/>
              <a:cs typeface="Myriad Pro Cond"/>
            </a:endParaRPr>
          </a:p>
        </p:txBody>
      </p:sp>
    </p:spTree>
    <p:extLst>
      <p:ext uri="{BB962C8B-B14F-4D97-AF65-F5344CB8AC3E}">
        <p14:creationId xmlns:p14="http://schemas.microsoft.com/office/powerpoint/2010/main" val="307844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499992" y="-32198"/>
            <a:ext cx="3672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Фактическое положение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0"/>
            <a:ext cx="3235311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9" t="32150" r="20285" b="33201"/>
          <a:stretch/>
        </p:blipFill>
        <p:spPr>
          <a:xfrm>
            <a:off x="4499992" y="3939803"/>
            <a:ext cx="3168352" cy="290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707904" y="-13692"/>
            <a:ext cx="51125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>
                <a:solidFill>
                  <a:schemeClr val="accent2">
                    <a:lumMod val="75000"/>
                  </a:schemeClr>
                </a:solidFill>
              </a:rPr>
              <a:t>Ситуационный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план (проектное положение)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6" t="5900" r="9886" b="3801"/>
          <a:stretch/>
        </p:blipFill>
        <p:spPr>
          <a:xfrm>
            <a:off x="5220430" y="608494"/>
            <a:ext cx="2087516" cy="3324562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497974"/>
              </p:ext>
            </p:extLst>
          </p:nvPr>
        </p:nvGraphicFramePr>
        <p:xfrm>
          <a:off x="3851920" y="4221088"/>
          <a:ext cx="5112568" cy="255333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692410">
                  <a:extLst>
                    <a:ext uri="{9D8B030D-6E8A-4147-A177-3AD203B41FA5}">
                      <a16:colId xmlns:a16="http://schemas.microsoft.com/office/drawing/2014/main" val="164279883"/>
                    </a:ext>
                  </a:extLst>
                </a:gridCol>
                <a:gridCol w="1420158">
                  <a:extLst>
                    <a:ext uri="{9D8B030D-6E8A-4147-A177-3AD203B41FA5}">
                      <a16:colId xmlns:a16="http://schemas.microsoft.com/office/drawing/2014/main" val="1270027088"/>
                    </a:ext>
                  </a:extLst>
                </a:gridCol>
              </a:tblGrid>
              <a:tr h="288290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объекта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14396"/>
                  </a:ext>
                </a:extLst>
              </a:tr>
              <a:tr h="288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га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198624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Карьерная выемка участка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650,6839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630885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Южный конвейерный породный отвал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347,2968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847575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Западный (</a:t>
                      </a:r>
                      <a:r>
                        <a:rPr lang="ru-RU" sz="1200" dirty="0" err="1">
                          <a:effectLst/>
                        </a:rPr>
                        <a:t>Сагарлыкский</a:t>
                      </a:r>
                      <a:r>
                        <a:rPr lang="ru-RU" sz="1200" dirty="0">
                          <a:effectLst/>
                        </a:rPr>
                        <a:t>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164,8843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831979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Восточный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409,7428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173608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Западный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193,7968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781028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Внешний породный отвал Северный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158,4886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844808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Нагорные канавы, водоводы, водосборники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41,9909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487248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Неиспользуемые земли, в </a:t>
                      </a:r>
                      <a:r>
                        <a:rPr lang="ru-RU" sz="1200" dirty="0" err="1">
                          <a:effectLst/>
                        </a:rPr>
                        <a:t>т.ч</a:t>
                      </a:r>
                      <a:r>
                        <a:rPr lang="ru-RU" sz="1200" dirty="0">
                          <a:effectLst/>
                        </a:rPr>
                        <a:t>.: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3731,8865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890698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- ранее нарушенные территории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2486,4406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259792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- ненарушенные земли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>
                          <a:effectLst/>
                        </a:rPr>
                        <a:t>1245,4459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952692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Итого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</a:rPr>
                        <a:t>5698,7706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18217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148064" y="3861048"/>
            <a:ext cx="30243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Gill Sans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Экспликация земель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6" r="10888"/>
          <a:stretch/>
        </p:blipFill>
        <p:spPr>
          <a:xfrm>
            <a:off x="0" y="0"/>
            <a:ext cx="3816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3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20536</TotalTime>
  <Words>1027</Words>
  <Application>Microsoft Office PowerPoint</Application>
  <PresentationFormat>Экран (4:3)</PresentationFormat>
  <Paragraphs>432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Arial Narrow</vt:lpstr>
      <vt:lpstr>Calibri</vt:lpstr>
      <vt:lpstr>Gill Sans</vt:lpstr>
      <vt:lpstr>Myriad Pro Cond</vt:lpstr>
      <vt:lpstr>Tahoma</vt:lpstr>
      <vt:lpstr>Times New Roman</vt:lpstr>
      <vt:lpstr>Тема Office</vt:lpstr>
      <vt:lpstr>Название презентации</vt:lpstr>
      <vt:lpstr>Оценка воздействия на окружающую среду</vt:lpstr>
      <vt:lpstr>Оценка воздействия на окружающую среду</vt:lpstr>
      <vt:lpstr>Оценка воздействия на окружающую среду</vt:lpstr>
      <vt:lpstr>Оценка воздействия на окружающую среду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Оценка воздействия на окружающую среду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baleskov</dc:creator>
  <cp:lastModifiedBy>kiselev</cp:lastModifiedBy>
  <cp:revision>133</cp:revision>
  <dcterms:created xsi:type="dcterms:W3CDTF">2014-05-22T15:27:15Z</dcterms:created>
  <dcterms:modified xsi:type="dcterms:W3CDTF">2020-07-27T10:41:42Z</dcterms:modified>
</cp:coreProperties>
</file>