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7"/>
  </p:handoutMasterIdLst>
  <p:sldIdLst>
    <p:sldId id="296" r:id="rId2"/>
    <p:sldId id="282" r:id="rId3"/>
    <p:sldId id="285" r:id="rId4"/>
    <p:sldId id="284" r:id="rId5"/>
    <p:sldId id="335" r:id="rId6"/>
    <p:sldId id="338" r:id="rId7"/>
    <p:sldId id="291" r:id="rId8"/>
    <p:sldId id="332" r:id="rId9"/>
    <p:sldId id="289" r:id="rId10"/>
    <p:sldId id="292" r:id="rId11"/>
    <p:sldId id="264" r:id="rId12"/>
    <p:sldId id="294" r:id="rId13"/>
    <p:sldId id="355" r:id="rId14"/>
    <p:sldId id="356" r:id="rId15"/>
    <p:sldId id="295" r:id="rId16"/>
    <p:sldId id="343" r:id="rId17"/>
    <p:sldId id="299" r:id="rId18"/>
    <p:sldId id="353" r:id="rId19"/>
    <p:sldId id="354" r:id="rId20"/>
    <p:sldId id="349" r:id="rId21"/>
    <p:sldId id="350" r:id="rId22"/>
    <p:sldId id="344" r:id="rId23"/>
    <p:sldId id="301" r:id="rId24"/>
    <p:sldId id="305" r:id="rId25"/>
    <p:sldId id="306" r:id="rId26"/>
    <p:sldId id="307" r:id="rId27"/>
    <p:sldId id="303" r:id="rId28"/>
    <p:sldId id="304" r:id="rId29"/>
    <p:sldId id="347" r:id="rId30"/>
    <p:sldId id="348" r:id="rId31"/>
    <p:sldId id="346" r:id="rId32"/>
    <p:sldId id="325" r:id="rId33"/>
    <p:sldId id="302" r:id="rId34"/>
    <p:sldId id="308" r:id="rId35"/>
    <p:sldId id="309" r:id="rId36"/>
    <p:sldId id="310" r:id="rId37"/>
    <p:sldId id="311" r:id="rId38"/>
    <p:sldId id="357" r:id="rId39"/>
    <p:sldId id="358" r:id="rId40"/>
    <p:sldId id="359" r:id="rId41"/>
    <p:sldId id="360" r:id="rId42"/>
    <p:sldId id="361" r:id="rId43"/>
    <p:sldId id="362" r:id="rId44"/>
    <p:sldId id="314" r:id="rId45"/>
    <p:sldId id="320" r:id="rId46"/>
    <p:sldId id="363" r:id="rId47"/>
    <p:sldId id="364" r:id="rId48"/>
    <p:sldId id="365" r:id="rId49"/>
    <p:sldId id="366" r:id="rId50"/>
    <p:sldId id="315" r:id="rId51"/>
    <p:sldId id="324" r:id="rId52"/>
    <p:sldId id="321" r:id="rId53"/>
    <p:sldId id="322" r:id="rId54"/>
    <p:sldId id="323" r:id="rId55"/>
    <p:sldId id="342" r:id="rId56"/>
    <p:sldId id="330" r:id="rId57"/>
    <p:sldId id="331" r:id="rId58"/>
    <p:sldId id="352" r:id="rId59"/>
    <p:sldId id="341" r:id="rId60"/>
    <p:sldId id="351" r:id="rId61"/>
    <p:sldId id="318" r:id="rId62"/>
    <p:sldId id="326" r:id="rId63"/>
    <p:sldId id="327" r:id="rId64"/>
    <p:sldId id="319" r:id="rId65"/>
    <p:sldId id="328" r:id="rId66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96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296" autoAdjust="0"/>
  </p:normalViewPr>
  <p:slideViewPr>
    <p:cSldViewPr>
      <p:cViewPr varScale="1">
        <p:scale>
          <a:sx n="99" d="100"/>
          <a:sy n="99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800" b="0"/>
            </a:pPr>
            <a:r>
              <a:rPr lang="ru-RU" sz="1600" b="1" dirty="0">
                <a:cs typeface="Aharoni" pitchFamily="2" charset="-79"/>
              </a:rPr>
              <a:t>Поступления в бюджет от угольной отрасли в общем </a:t>
            </a:r>
            <a:r>
              <a:rPr lang="ru-RU" sz="1600" b="1" dirty="0" smtClean="0">
                <a:cs typeface="Aharoni" pitchFamily="2" charset="-79"/>
              </a:rPr>
              <a:t>объеме собственных </a:t>
            </a:r>
            <a:r>
              <a:rPr lang="ru-RU" sz="1600" b="1" dirty="0">
                <a:cs typeface="Aharoni" pitchFamily="2" charset="-79"/>
              </a:rPr>
              <a:t>доходов, %</a:t>
            </a:r>
          </a:p>
        </c:rich>
      </c:tx>
      <c:layout>
        <c:manualLayout>
          <c:xMode val="edge"/>
          <c:yMode val="edge"/>
          <c:x val="3.6457177894708398E-2"/>
          <c:y val="1.446458597882373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4663752556629484E-2"/>
          <c:y val="0.12916640256274575"/>
          <c:w val="0.46917083960010619"/>
          <c:h val="0.866311301336295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Поступления в бюджет от угольной отрасли в общем объеме собственных доходов, %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prst="convex"/>
            </a:sp3d>
          </c:spPr>
          <c:explosion val="22"/>
          <c:dPt>
            <c:idx val="0"/>
            <c:bubble3D val="0"/>
            <c:explosion val="1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Поступления от угольной отрасли</c:v>
                </c:pt>
                <c:pt idx="1">
                  <c:v>Другие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44.7</c:v>
                </c:pt>
                <c:pt idx="1">
                  <c:v>55.3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183813778961095"/>
          <c:y val="0.3259759322393615"/>
          <c:w val="0.30720686789660656"/>
          <c:h val="0.3603270093204351"/>
        </c:manualLayout>
      </c:layout>
      <c:overlay val="0"/>
      <c:txPr>
        <a:bodyPr/>
        <a:lstStyle/>
        <a:p>
          <a:pPr>
            <a:defRPr sz="1400" b="1">
              <a:latin typeface="+mn-lt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</c:v>
                </c:pt>
                <c:pt idx="1">
                  <c:v>90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641728"/>
        <c:axId val="27643264"/>
        <c:axId val="0"/>
      </c:bar3DChart>
      <c:catAx>
        <c:axId val="27641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7643264"/>
        <c:crosses val="autoZero"/>
        <c:auto val="1"/>
        <c:lblAlgn val="ctr"/>
        <c:lblOffset val="100"/>
        <c:noMultiLvlLbl val="0"/>
      </c:catAx>
      <c:valAx>
        <c:axId val="27643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41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30584132303738E-2"/>
          <c:y val="9.8269858155744516E-2"/>
          <c:w val="0.96673883173539255"/>
          <c:h val="0.766518768262171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0237425695097703E-3"/>
                  <c:y val="-4.0663389581687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3886157984739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033169479084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118712847548852E-3"/>
                  <c:y val="-3.049754218626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35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5114624"/>
        <c:axId val="275799040"/>
        <c:axId val="0"/>
      </c:bar3DChart>
      <c:catAx>
        <c:axId val="275114624"/>
        <c:scaling>
          <c:orientation val="minMax"/>
        </c:scaling>
        <c:delete val="0"/>
        <c:axPos val="b"/>
        <c:majorTickMark val="out"/>
        <c:minorTickMark val="none"/>
        <c:tickLblPos val="nextTo"/>
        <c:crossAx val="275799040"/>
        <c:crosses val="autoZero"/>
        <c:auto val="1"/>
        <c:lblAlgn val="ctr"/>
        <c:lblOffset val="100"/>
        <c:noMultiLvlLbl val="0"/>
      </c:catAx>
      <c:valAx>
        <c:axId val="275799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5114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30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917440"/>
        <c:axId val="293919360"/>
        <c:axId val="0"/>
      </c:bar3DChart>
      <c:catAx>
        <c:axId val="293917440"/>
        <c:scaling>
          <c:orientation val="minMax"/>
        </c:scaling>
        <c:delete val="0"/>
        <c:axPos val="b"/>
        <c:majorTickMark val="out"/>
        <c:minorTickMark val="none"/>
        <c:tickLblPos val="nextTo"/>
        <c:crossAx val="293919360"/>
        <c:crosses val="autoZero"/>
        <c:auto val="1"/>
        <c:lblAlgn val="ctr"/>
        <c:lblOffset val="100"/>
        <c:noMultiLvlLbl val="0"/>
      </c:catAx>
      <c:valAx>
        <c:axId val="293919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3917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30584132303738E-2"/>
          <c:y val="0.14860365356545363"/>
          <c:w val="0.96673883173539255"/>
          <c:h val="0.713500265042956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75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4098048"/>
        <c:axId val="294197504"/>
        <c:axId val="0"/>
      </c:bar3DChart>
      <c:catAx>
        <c:axId val="294098048"/>
        <c:scaling>
          <c:orientation val="minMax"/>
        </c:scaling>
        <c:delete val="0"/>
        <c:axPos val="b"/>
        <c:majorTickMark val="out"/>
        <c:minorTickMark val="none"/>
        <c:tickLblPos val="nextTo"/>
        <c:crossAx val="294197504"/>
        <c:crosses val="autoZero"/>
        <c:auto val="1"/>
        <c:lblAlgn val="ctr"/>
        <c:lblOffset val="100"/>
        <c:noMultiLvlLbl val="0"/>
      </c:catAx>
      <c:valAx>
        <c:axId val="294197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4098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570560"/>
        <c:axId val="91572096"/>
        <c:axId val="0"/>
      </c:bar3DChart>
      <c:catAx>
        <c:axId val="91570560"/>
        <c:scaling>
          <c:orientation val="minMax"/>
        </c:scaling>
        <c:delete val="0"/>
        <c:axPos val="b"/>
        <c:majorTickMark val="out"/>
        <c:minorTickMark val="none"/>
        <c:tickLblPos val="nextTo"/>
        <c:crossAx val="91572096"/>
        <c:crosses val="autoZero"/>
        <c:auto val="1"/>
        <c:lblAlgn val="ctr"/>
        <c:lblOffset val="100"/>
        <c:noMultiLvlLbl val="0"/>
      </c:catAx>
      <c:valAx>
        <c:axId val="91572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1570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89-47DC-BF06-A553933CCA0E}"/>
              </c:ext>
            </c:extLst>
          </c:dPt>
          <c:dLbls>
            <c:dLbl>
              <c:idx val="0"/>
              <c:layout>
                <c:manualLayout>
                  <c:x val="1.6630584132303759E-2"/>
                  <c:y val="-1.59068455047004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89-47DC-BF06-A553933CCA0E}"/>
                </c:ext>
              </c:extLst>
            </c:dLbl>
            <c:dLbl>
              <c:idx val="1"/>
              <c:layout>
                <c:manualLayout>
                  <c:x val="1.9654326701813513E-2"/>
                  <c:y val="-6.362738201880166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89-47DC-BF06-A553933CCA0E}"/>
                </c:ext>
              </c:extLst>
            </c:dLbl>
            <c:dLbl>
              <c:idx val="2"/>
              <c:layout>
                <c:manualLayout>
                  <c:x val="1.3606841562793967E-2"/>
                  <c:y val="-1.59068455047004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89-47DC-BF06-A553933CCA0E}"/>
                </c:ext>
              </c:extLst>
            </c:dLbl>
            <c:dLbl>
              <c:idx val="3"/>
              <c:layout>
                <c:manualLayout>
                  <c:x val="1.6630584132303634E-2"/>
                  <c:y val="-1.90882146056405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89-47DC-BF06-A553933CCA0E}"/>
                </c:ext>
              </c:extLst>
            </c:dLbl>
            <c:dLbl>
              <c:idx val="4"/>
              <c:layout>
                <c:manualLayout>
                  <c:x val="2.116619798656829E-2"/>
                  <c:y val="-2.94965077734781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89-47DC-BF06-A553933CCA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к 2020 г.</c:v>
                </c:pt>
                <c:pt idx="3">
                  <c:v>к 2024 г.</c:v>
                </c:pt>
                <c:pt idx="4">
                  <c:v>к 2035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40.200000000000003</c:v>
                </c:pt>
                <c:pt idx="1">
                  <c:v>11.8</c:v>
                </c:pt>
                <c:pt idx="2">
                  <c:v>10.8</c:v>
                </c:pt>
                <c:pt idx="3">
                  <c:v>30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889-47DC-BF06-A553933CC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7694336"/>
        <c:axId val="147714432"/>
        <c:axId val="0"/>
      </c:bar3DChart>
      <c:catAx>
        <c:axId val="147694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714432"/>
        <c:crosses val="autoZero"/>
        <c:auto val="1"/>
        <c:lblAlgn val="ctr"/>
        <c:lblOffset val="100"/>
        <c:noMultiLvlLbl val="0"/>
      </c:catAx>
      <c:valAx>
        <c:axId val="14771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7694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30584132303741E-2"/>
          <c:y val="1.8749999999999999E-2"/>
          <c:w val="0.9727863168744123"/>
          <c:h val="0.856557332677165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D6-4BDC-9BFF-F26A8D8C44D6}"/>
              </c:ext>
            </c:extLst>
          </c:dPt>
          <c:dLbls>
            <c:dLbl>
              <c:idx val="0"/>
              <c:layout>
                <c:manualLayout>
                  <c:x val="1.9654386224305039E-2"/>
                  <c:y val="-2.2589936023622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1342058378231147"/>
                      <c:h val="0.12392371969253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2D6-4BDC-9BFF-F26A8D8C44D6}"/>
                </c:ext>
              </c:extLst>
            </c:dLbl>
            <c:dLbl>
              <c:idx val="1"/>
              <c:layout>
                <c:manualLayout>
                  <c:x val="2.2678069271323244E-2"/>
                  <c:y val="-3.2680364173228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D6-4BDC-9BFF-F26A8D8C44D6}"/>
                </c:ext>
              </c:extLst>
            </c:dLbl>
            <c:dLbl>
              <c:idx val="2"/>
              <c:layout>
                <c:manualLayout>
                  <c:x val="2.5701811840833051E-2"/>
                  <c:y val="-3.3156988188976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D6-4BDC-9BFF-F26A8D8C44D6}"/>
                </c:ext>
              </c:extLst>
            </c:dLbl>
            <c:dLbl>
              <c:idx val="3"/>
              <c:layout>
                <c:manualLayout>
                  <c:x val="2.4189940556078184E-2"/>
                  <c:y val="-2.9654035433070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D6-4BDC-9BFF-F26A8D8C4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549</c:v>
                </c:pt>
                <c:pt idx="1">
                  <c:v>244</c:v>
                </c:pt>
                <c:pt idx="2">
                  <c:v>677</c:v>
                </c:pt>
                <c:pt idx="3">
                  <c:v>740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D6-4BDC-9BFF-F26A8D8C4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916608"/>
        <c:axId val="229311616"/>
        <c:axId val="0"/>
      </c:bar3DChart>
      <c:catAx>
        <c:axId val="228916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9311616"/>
        <c:crosses val="autoZero"/>
        <c:auto val="1"/>
        <c:lblAlgn val="ctr"/>
        <c:lblOffset val="100"/>
        <c:noMultiLvlLbl val="0"/>
      </c:catAx>
      <c:valAx>
        <c:axId val="22931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916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942208"/>
        <c:axId val="100943744"/>
        <c:axId val="0"/>
      </c:bar3DChart>
      <c:catAx>
        <c:axId val="100942208"/>
        <c:scaling>
          <c:orientation val="minMax"/>
        </c:scaling>
        <c:delete val="0"/>
        <c:axPos val="b"/>
        <c:majorTickMark val="out"/>
        <c:minorTickMark val="none"/>
        <c:tickLblPos val="nextTo"/>
        <c:crossAx val="100943744"/>
        <c:crosses val="autoZero"/>
        <c:auto val="1"/>
        <c:lblAlgn val="ctr"/>
        <c:lblOffset val="100"/>
        <c:noMultiLvlLbl val="0"/>
      </c:catAx>
      <c:valAx>
        <c:axId val="100943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0942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99488"/>
        <c:axId val="107209472"/>
        <c:axId val="0"/>
      </c:bar3DChart>
      <c:catAx>
        <c:axId val="107199488"/>
        <c:scaling>
          <c:orientation val="minMax"/>
        </c:scaling>
        <c:delete val="0"/>
        <c:axPos val="b"/>
        <c:majorTickMark val="out"/>
        <c:minorTickMark val="none"/>
        <c:tickLblPos val="nextTo"/>
        <c:crossAx val="107209472"/>
        <c:crosses val="autoZero"/>
        <c:auto val="1"/>
        <c:lblAlgn val="ctr"/>
        <c:lblOffset val="100"/>
        <c:noMultiLvlLbl val="0"/>
      </c:catAx>
      <c:valAx>
        <c:axId val="107209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199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32648</c:v>
                </c:pt>
                <c:pt idx="1">
                  <c:v>43647</c:v>
                </c:pt>
                <c:pt idx="2">
                  <c:v>66174</c:v>
                </c:pt>
                <c:pt idx="3">
                  <c:v>181996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919104"/>
        <c:axId val="113921408"/>
        <c:axId val="0"/>
      </c:bar3DChart>
      <c:catAx>
        <c:axId val="113919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13921408"/>
        <c:crosses val="autoZero"/>
        <c:auto val="1"/>
        <c:lblAlgn val="ctr"/>
        <c:lblOffset val="100"/>
        <c:noMultiLvlLbl val="0"/>
      </c:catAx>
      <c:valAx>
        <c:axId val="113921408"/>
        <c:scaling>
          <c:orientation val="minMax"/>
          <c:min val="-5000"/>
        </c:scaling>
        <c:delete val="1"/>
        <c:axPos val="l"/>
        <c:numFmt formatCode="General" sourceLinked="1"/>
        <c:majorTickMark val="out"/>
        <c:minorTickMark val="none"/>
        <c:tickLblPos val="nextTo"/>
        <c:crossAx val="113919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</c:v>
                </c:pt>
                <c:pt idx="1">
                  <c:v>к 2020 г</c:v>
                </c:pt>
                <c:pt idx="2">
                  <c:v>к 2024 г</c:v>
                </c:pt>
                <c:pt idx="3">
                  <c:v>к 2035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102.9</c:v>
                </c:pt>
                <c:pt idx="1">
                  <c:v>114</c:v>
                </c:pt>
                <c:pt idx="2">
                  <c:v>125</c:v>
                </c:pt>
                <c:pt idx="3">
                  <c:v>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397824"/>
        <c:axId val="125650048"/>
        <c:axId val="0"/>
      </c:bar3DChart>
      <c:catAx>
        <c:axId val="124397824"/>
        <c:scaling>
          <c:orientation val="minMax"/>
        </c:scaling>
        <c:delete val="0"/>
        <c:axPos val="b"/>
        <c:majorTickMark val="out"/>
        <c:minorTickMark val="none"/>
        <c:tickLblPos val="nextTo"/>
        <c:crossAx val="125650048"/>
        <c:crosses val="autoZero"/>
        <c:auto val="1"/>
        <c:lblAlgn val="ctr"/>
        <c:lblOffset val="100"/>
        <c:noMultiLvlLbl val="0"/>
      </c:catAx>
      <c:valAx>
        <c:axId val="125650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397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1.7</c:v>
                </c:pt>
                <c:pt idx="1">
                  <c:v>1.5</c:v>
                </c:pt>
                <c:pt idx="2">
                  <c:v>1.2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638272"/>
        <c:axId val="117639808"/>
        <c:axId val="0"/>
      </c:bar3DChart>
      <c:catAx>
        <c:axId val="117638272"/>
        <c:scaling>
          <c:orientation val="minMax"/>
        </c:scaling>
        <c:delete val="0"/>
        <c:axPos val="b"/>
        <c:majorTickMark val="out"/>
        <c:minorTickMark val="none"/>
        <c:tickLblPos val="nextTo"/>
        <c:crossAx val="117639808"/>
        <c:crosses val="autoZero"/>
        <c:auto val="1"/>
        <c:lblAlgn val="ctr"/>
        <c:lblOffset val="100"/>
        <c:noMultiLvlLbl val="0"/>
      </c:catAx>
      <c:valAx>
        <c:axId val="117639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638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2112</c:v>
                </c:pt>
                <c:pt idx="1">
                  <c:v>1474</c:v>
                </c:pt>
                <c:pt idx="2">
                  <c:v>1408</c:v>
                </c:pt>
                <c:pt idx="3">
                  <c:v>1204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628672"/>
        <c:axId val="113630208"/>
        <c:axId val="0"/>
      </c:bar3DChart>
      <c:catAx>
        <c:axId val="113628672"/>
        <c:scaling>
          <c:orientation val="minMax"/>
        </c:scaling>
        <c:delete val="0"/>
        <c:axPos val="b"/>
        <c:majorTickMark val="out"/>
        <c:minorTickMark val="none"/>
        <c:tickLblPos val="nextTo"/>
        <c:crossAx val="113630208"/>
        <c:crosses val="autoZero"/>
        <c:auto val="1"/>
        <c:lblAlgn val="ctr"/>
        <c:lblOffset val="100"/>
        <c:noMultiLvlLbl val="0"/>
      </c:catAx>
      <c:valAx>
        <c:axId val="113630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628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897344"/>
        <c:axId val="81898880"/>
        <c:axId val="0"/>
      </c:bar3DChart>
      <c:catAx>
        <c:axId val="81897344"/>
        <c:scaling>
          <c:orientation val="minMax"/>
        </c:scaling>
        <c:delete val="0"/>
        <c:axPos val="b"/>
        <c:majorTickMark val="out"/>
        <c:minorTickMark val="none"/>
        <c:tickLblPos val="nextTo"/>
        <c:crossAx val="81898880"/>
        <c:crosses val="autoZero"/>
        <c:auto val="1"/>
        <c:lblAlgn val="ctr"/>
        <c:lblOffset val="100"/>
        <c:noMultiLvlLbl val="0"/>
      </c:catAx>
      <c:valAx>
        <c:axId val="81898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897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30584132303738E-2"/>
          <c:y val="0.11888923642162672"/>
          <c:w val="0.96673883173539255"/>
          <c:h val="0.741584965880606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5701811840833047E-2"/>
                  <c:y val="-4.1960906972338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30584132303738E-2"/>
                  <c:y val="-3.1470680229254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094970278039081E-2"/>
                  <c:y val="-4.1960906972338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094970278039081E-2"/>
                  <c:y val="-2.797393798155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</c:v>
                </c:pt>
                <c:pt idx="1">
                  <c:v>к 2020 г</c:v>
                </c:pt>
                <c:pt idx="2">
                  <c:v>к 2024 г</c:v>
                </c:pt>
                <c:pt idx="3">
                  <c:v>к 2035 г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9800</c:v>
                </c:pt>
                <c:pt idx="1">
                  <c:v>12000</c:v>
                </c:pt>
                <c:pt idx="2">
                  <c:v>19000</c:v>
                </c:pt>
                <c:pt idx="3">
                  <c:v>35000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885376"/>
        <c:axId val="28886912"/>
        <c:axId val="0"/>
      </c:bar3DChart>
      <c:catAx>
        <c:axId val="28885376"/>
        <c:scaling>
          <c:orientation val="minMax"/>
        </c:scaling>
        <c:delete val="0"/>
        <c:axPos val="b"/>
        <c:majorTickMark val="out"/>
        <c:minorTickMark val="none"/>
        <c:tickLblPos val="nextTo"/>
        <c:crossAx val="28886912"/>
        <c:crosses val="autoZero"/>
        <c:auto val="1"/>
        <c:lblAlgn val="ctr"/>
        <c:lblOffset val="100"/>
        <c:noMultiLvlLbl val="0"/>
      </c:catAx>
      <c:valAx>
        <c:axId val="288869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8885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 rot="0" anchor="t" anchorCtr="0"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7.5</c:v>
                </c:pt>
                <c:pt idx="1">
                  <c:v>8</c:v>
                </c:pt>
                <c:pt idx="2">
                  <c:v>12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64480"/>
        <c:axId val="22982656"/>
        <c:axId val="0"/>
      </c:bar3DChart>
      <c:catAx>
        <c:axId val="22964480"/>
        <c:scaling>
          <c:orientation val="minMax"/>
        </c:scaling>
        <c:delete val="0"/>
        <c:axPos val="b"/>
        <c:majorTickMark val="out"/>
        <c:minorTickMark val="none"/>
        <c:tickLblPos val="nextTo"/>
        <c:crossAx val="22982656"/>
        <c:crosses val="autoZero"/>
        <c:auto val="1"/>
        <c:lblAlgn val="ctr"/>
        <c:lblOffset val="100"/>
        <c:noMultiLvlLbl val="0"/>
      </c:catAx>
      <c:valAx>
        <c:axId val="22982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964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10.7</c:v>
                </c:pt>
                <c:pt idx="1">
                  <c:v>11.2</c:v>
                </c:pt>
                <c:pt idx="2">
                  <c:v>11.5</c:v>
                </c:pt>
                <c:pt idx="3">
                  <c:v>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800704"/>
        <c:axId val="27802240"/>
        <c:axId val="0"/>
      </c:bar3DChart>
      <c:catAx>
        <c:axId val="27800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7802240"/>
        <c:crosses val="autoZero"/>
        <c:auto val="1"/>
        <c:lblAlgn val="ctr"/>
        <c:lblOffset val="100"/>
        <c:noMultiLvlLbl val="0"/>
      </c:catAx>
      <c:valAx>
        <c:axId val="27802240"/>
        <c:scaling>
          <c:orientation val="minMax"/>
          <c:min val="5"/>
        </c:scaling>
        <c:delete val="1"/>
        <c:axPos val="l"/>
        <c:numFmt formatCode="General" sourceLinked="1"/>
        <c:majorTickMark val="out"/>
        <c:minorTickMark val="none"/>
        <c:tickLblPos val="nextTo"/>
        <c:crossAx val="27800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15.1</c:v>
                </c:pt>
                <c:pt idx="1">
                  <c:v>14.6</c:v>
                </c:pt>
                <c:pt idx="2">
                  <c:v>10.8</c:v>
                </c:pt>
                <c:pt idx="3">
                  <c:v>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731072"/>
        <c:axId val="27732608"/>
        <c:axId val="0"/>
      </c:bar3DChart>
      <c:catAx>
        <c:axId val="27731072"/>
        <c:scaling>
          <c:orientation val="minMax"/>
        </c:scaling>
        <c:delete val="0"/>
        <c:axPos val="b"/>
        <c:majorTickMark val="out"/>
        <c:minorTickMark val="none"/>
        <c:tickLblPos val="nextTo"/>
        <c:crossAx val="27732608"/>
        <c:crosses val="autoZero"/>
        <c:auto val="1"/>
        <c:lblAlgn val="ctr"/>
        <c:lblOffset val="100"/>
        <c:noMultiLvlLbl val="0"/>
      </c:catAx>
      <c:valAx>
        <c:axId val="27732608"/>
        <c:scaling>
          <c:orientation val="minMax"/>
          <c:min val="5"/>
        </c:scaling>
        <c:delete val="1"/>
        <c:axPos val="l"/>
        <c:numFmt formatCode="General" sourceLinked="1"/>
        <c:majorTickMark val="out"/>
        <c:minorTickMark val="none"/>
        <c:tickLblPos val="nextTo"/>
        <c:crossAx val="27731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127.8</c:v>
                </c:pt>
                <c:pt idx="1">
                  <c:v>128</c:v>
                </c:pt>
                <c:pt idx="2">
                  <c:v>128.1</c:v>
                </c:pt>
                <c:pt idx="3">
                  <c:v>129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772032"/>
        <c:axId val="27773568"/>
        <c:axId val="0"/>
      </c:bar3DChart>
      <c:catAx>
        <c:axId val="27772032"/>
        <c:scaling>
          <c:orientation val="minMax"/>
        </c:scaling>
        <c:delete val="0"/>
        <c:axPos val="b"/>
        <c:majorTickMark val="out"/>
        <c:minorTickMark val="none"/>
        <c:tickLblPos val="nextTo"/>
        <c:crossAx val="27773568"/>
        <c:crosses val="autoZero"/>
        <c:auto val="1"/>
        <c:lblAlgn val="ctr"/>
        <c:lblOffset val="100"/>
        <c:noMultiLvlLbl val="0"/>
      </c:catAx>
      <c:valAx>
        <c:axId val="2777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772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69.3</c:v>
                </c:pt>
                <c:pt idx="1">
                  <c:v>71.05</c:v>
                </c:pt>
                <c:pt idx="2">
                  <c:v>79</c:v>
                </c:pt>
                <c:pt idx="3">
                  <c:v>81.099999999999994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398720"/>
        <c:axId val="28400256"/>
        <c:axId val="0"/>
      </c:bar3DChart>
      <c:catAx>
        <c:axId val="28398720"/>
        <c:scaling>
          <c:orientation val="minMax"/>
        </c:scaling>
        <c:delete val="0"/>
        <c:axPos val="b"/>
        <c:majorTickMark val="out"/>
        <c:minorTickMark val="none"/>
        <c:tickLblPos val="nextTo"/>
        <c:crossAx val="28400256"/>
        <c:crosses val="autoZero"/>
        <c:auto val="1"/>
        <c:lblAlgn val="ctr"/>
        <c:lblOffset val="100"/>
        <c:noMultiLvlLbl val="0"/>
      </c:catAx>
      <c:valAx>
        <c:axId val="28400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39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30584132303738E-2"/>
          <c:y val="9.2259703927262376E-2"/>
          <c:w val="0.96673883173539255"/>
          <c:h val="0.780798408413644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2400">
                    <a:latin typeface="Arial Black" panose="020B0A040201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г.</c:v>
                </c:pt>
                <c:pt idx="1">
                  <c:v>к 2020 г.</c:v>
                </c:pt>
                <c:pt idx="2">
                  <c:v>к 2024 г.</c:v>
                </c:pt>
                <c:pt idx="3">
                  <c:v>к 2035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41.5</c:v>
                </c:pt>
                <c:pt idx="1">
                  <c:v>42.5</c:v>
                </c:pt>
                <c:pt idx="2">
                  <c:v>54</c:v>
                </c:pt>
                <c:pt idx="3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327744"/>
        <c:axId val="100992896"/>
        <c:axId val="0"/>
      </c:bar3DChart>
      <c:catAx>
        <c:axId val="95327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00992896"/>
        <c:crosses val="autoZero"/>
        <c:auto val="1"/>
        <c:lblAlgn val="ctr"/>
        <c:lblOffset val="100"/>
        <c:noMultiLvlLbl val="0"/>
      </c:catAx>
      <c:valAx>
        <c:axId val="100992896"/>
        <c:scaling>
          <c:orientation val="minMax"/>
          <c:min val="30"/>
        </c:scaling>
        <c:delete val="1"/>
        <c:axPos val="l"/>
        <c:numFmt formatCode="General" sourceLinked="1"/>
        <c:majorTickMark val="out"/>
        <c:minorTickMark val="none"/>
        <c:tickLblPos val="nextTo"/>
        <c:crossAx val="95327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BC1F5D-E87F-492D-882E-5A0169FD826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45826A-BE20-4EB4-ACB9-B28D8C06F7E3}">
      <dgm:prSet phldrT="[Текст]" custT="1"/>
      <dgm:spPr/>
      <dgm:t>
        <a:bodyPr/>
        <a:lstStyle/>
        <a:p>
          <a:r>
            <a:rPr lang="ru-RU" sz="1400" b="1" dirty="0" smtClean="0"/>
            <a:t>2017-2025 </a:t>
          </a:r>
          <a:r>
            <a:rPr lang="ru-RU" sz="1400" b="1" dirty="0" err="1" smtClean="0"/>
            <a:t>гг</a:t>
          </a:r>
          <a:r>
            <a:rPr lang="ru-RU" sz="1400" b="1" dirty="0" smtClean="0"/>
            <a:t> </a:t>
          </a:r>
          <a:r>
            <a:rPr lang="ru-RU" sz="1400" b="1" dirty="0" err="1" smtClean="0"/>
            <a:t>Либхерр</a:t>
          </a:r>
          <a:r>
            <a:rPr lang="ru-RU" sz="1400" b="1" dirty="0" smtClean="0"/>
            <a:t> – 300 рабочих мест, </a:t>
          </a:r>
        </a:p>
        <a:p>
          <a:r>
            <a:rPr lang="ru-RU" sz="1400" b="1" dirty="0" smtClean="0">
              <a:solidFill>
                <a:srgbClr val="FF0000"/>
              </a:solidFill>
            </a:rPr>
            <a:t>4 000 </a:t>
          </a:r>
          <a:r>
            <a:rPr lang="ru-RU" sz="1400" b="1" dirty="0" smtClean="0">
              <a:solidFill>
                <a:schemeClr val="bg1"/>
              </a:solidFill>
            </a:rPr>
            <a:t>млн рублей внебюджетные </a:t>
          </a:r>
          <a:r>
            <a:rPr lang="ru-RU" sz="1400" b="1" dirty="0" smtClean="0"/>
            <a:t>инвестиции </a:t>
          </a:r>
        </a:p>
        <a:p>
          <a:r>
            <a:rPr lang="ru-RU" sz="1400" b="1" dirty="0" smtClean="0"/>
            <a:t>2018-2020 </a:t>
          </a:r>
          <a:r>
            <a:rPr lang="ru-RU" sz="1400" b="1" dirty="0" err="1" smtClean="0"/>
            <a:t>гг</a:t>
          </a:r>
          <a:r>
            <a:rPr lang="ru-RU" sz="1400" b="1" dirty="0" smtClean="0"/>
            <a:t> </a:t>
          </a:r>
          <a:r>
            <a:rPr lang="ru-RU" sz="1400" b="1" dirty="0" err="1" smtClean="0"/>
            <a:t>Катерпиллер</a:t>
          </a:r>
          <a:r>
            <a:rPr lang="ru-RU" sz="1400" b="1" dirty="0" smtClean="0"/>
            <a:t> – 60 рабочих мест, </a:t>
          </a:r>
        </a:p>
        <a:p>
          <a:r>
            <a:rPr lang="ru-RU" sz="1400" b="1" dirty="0" smtClean="0">
              <a:solidFill>
                <a:srgbClr val="FF0000"/>
              </a:solidFill>
            </a:rPr>
            <a:t>160 </a:t>
          </a:r>
          <a:r>
            <a:rPr lang="ru-RU" sz="1400" b="1" dirty="0" smtClean="0">
              <a:solidFill>
                <a:schemeClr val="bg1"/>
              </a:solidFill>
            </a:rPr>
            <a:t>млн рублей внебюджетные </a:t>
          </a:r>
          <a:r>
            <a:rPr lang="ru-RU" sz="1400" b="1" dirty="0" smtClean="0"/>
            <a:t>инвестиции</a:t>
          </a:r>
          <a:endParaRPr lang="ru-RU" sz="1400" b="1" dirty="0"/>
        </a:p>
      </dgm:t>
    </dgm:pt>
    <dgm:pt modelId="{E35574F0-C8D5-48B6-90CA-A5133E4A7C38}" type="parTrans" cxnId="{2C401C60-A0F2-454B-A3AF-29F6A97ACFAC}">
      <dgm:prSet/>
      <dgm:spPr/>
      <dgm:t>
        <a:bodyPr/>
        <a:lstStyle/>
        <a:p>
          <a:endParaRPr lang="ru-RU"/>
        </a:p>
      </dgm:t>
    </dgm:pt>
    <dgm:pt modelId="{E9D41872-9BFC-4FBE-85A4-ECBB53AD4F07}" type="sibTrans" cxnId="{2C401C60-A0F2-454B-A3AF-29F6A97ACFAC}">
      <dgm:prSet/>
      <dgm:spPr/>
      <dgm:t>
        <a:bodyPr/>
        <a:lstStyle/>
        <a:p>
          <a:endParaRPr lang="ru-RU"/>
        </a:p>
      </dgm:t>
    </dgm:pt>
    <dgm:pt modelId="{434067D2-425A-4EFB-A065-7225C4A4C018}">
      <dgm:prSet phldrT="[Текст]" custT="1"/>
      <dgm:spPr/>
      <dgm:t>
        <a:bodyPr/>
        <a:lstStyle/>
        <a:p>
          <a:r>
            <a:rPr lang="ru-RU" sz="2000" dirty="0" smtClean="0"/>
            <a:t>2018-2019 </a:t>
          </a:r>
          <a:r>
            <a:rPr lang="ru-RU" sz="2000" dirty="0" err="1" smtClean="0"/>
            <a:t>гг</a:t>
          </a:r>
          <a:r>
            <a:rPr lang="ru-RU" sz="2000" dirty="0" smtClean="0"/>
            <a:t> 250 рабочих мест </a:t>
          </a:r>
          <a:r>
            <a:rPr lang="ru-RU" sz="2000" dirty="0" smtClean="0">
              <a:solidFill>
                <a:srgbClr val="FF0000"/>
              </a:solidFill>
            </a:rPr>
            <a:t>1 000  </a:t>
          </a:r>
          <a:r>
            <a:rPr lang="ru-RU" sz="2000" dirty="0" smtClean="0">
              <a:solidFill>
                <a:schemeClr val="bg1"/>
              </a:solidFill>
            </a:rPr>
            <a:t>млн рублей внебюджетные инвестиции </a:t>
          </a:r>
          <a:endParaRPr lang="ru-RU" sz="2000" dirty="0">
            <a:solidFill>
              <a:schemeClr val="bg1"/>
            </a:solidFill>
          </a:endParaRPr>
        </a:p>
      </dgm:t>
    </dgm:pt>
    <dgm:pt modelId="{2A246894-886F-40DF-9317-11654338D589}" type="parTrans" cxnId="{3FB990F8-FCDE-4A9E-9419-7F5B582CC44A}">
      <dgm:prSet/>
      <dgm:spPr/>
      <dgm:t>
        <a:bodyPr/>
        <a:lstStyle/>
        <a:p>
          <a:endParaRPr lang="ru-RU"/>
        </a:p>
      </dgm:t>
    </dgm:pt>
    <dgm:pt modelId="{C93BD469-8B8C-4082-AF27-3A74462ED0E4}" type="sibTrans" cxnId="{3FB990F8-FCDE-4A9E-9419-7F5B582CC44A}">
      <dgm:prSet/>
      <dgm:spPr/>
      <dgm:t>
        <a:bodyPr/>
        <a:lstStyle/>
        <a:p>
          <a:endParaRPr lang="ru-RU"/>
        </a:p>
      </dgm:t>
    </dgm:pt>
    <dgm:pt modelId="{12F3D50D-136B-4AFD-9A60-C26CCED0560A}" type="pres">
      <dgm:prSet presAssocID="{24BC1F5D-E87F-492D-882E-5A0169FD826E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D7025896-CE5A-494F-89E2-3435F8EF84FA}" type="pres">
      <dgm:prSet presAssocID="{8845826A-BE20-4EB4-ACB9-B28D8C06F7E3}" presName="composite" presStyleCnt="0"/>
      <dgm:spPr/>
    </dgm:pt>
    <dgm:pt modelId="{0F0CD4A0-28F0-4268-8406-BA69F402DAE2}" type="pres">
      <dgm:prSet presAssocID="{8845826A-BE20-4EB4-ACB9-B28D8C06F7E3}" presName="Image" presStyleLbl="bgShp" presStyleIdx="0" presStyleCnt="2" custLinFactNeighborX="7468" custLinFactNeighborY="932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A550A0-C087-4A5A-9082-7A2B38215131}" type="pres">
      <dgm:prSet presAssocID="{8845826A-BE20-4EB4-ACB9-B28D8C06F7E3}" presName="Parent" presStyleLbl="node0" presStyleIdx="0" presStyleCnt="2" custScaleX="115209" custScaleY="147977" custLinFactNeighborX="4071" custLinFactNeighborY="88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D5658-911B-4182-9B2D-8E65946A22F0}" type="pres">
      <dgm:prSet presAssocID="{E9D41872-9BFC-4FBE-85A4-ECBB53AD4F07}" presName="sibTrans" presStyleCnt="0"/>
      <dgm:spPr/>
    </dgm:pt>
    <dgm:pt modelId="{844E2CF0-A103-4304-B4D0-5248A09A66BA}" type="pres">
      <dgm:prSet presAssocID="{434067D2-425A-4EFB-A065-7225C4A4C018}" presName="composite" presStyleCnt="0"/>
      <dgm:spPr/>
    </dgm:pt>
    <dgm:pt modelId="{595DC081-E824-4730-B592-7219EFCE7379}" type="pres">
      <dgm:prSet presAssocID="{434067D2-425A-4EFB-A065-7225C4A4C018}" presName="Image" presStyleLbl="bgShp" presStyleIdx="1" presStyleCnt="2" custScaleY="113470" custLinFactNeighborX="612" custLinFactNeighborY="124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84B953-B5B7-4115-9BAF-8A301EF0EA85}" type="pres">
      <dgm:prSet presAssocID="{434067D2-425A-4EFB-A065-7225C4A4C018}" presName="Parent" presStyleLbl="node0" presStyleIdx="1" presStyleCnt="2" custScaleX="103683" custScaleY="144140" custLinFactNeighborX="130" custLinFactNeighborY="73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401C60-A0F2-454B-A3AF-29F6A97ACFAC}" srcId="{24BC1F5D-E87F-492D-882E-5A0169FD826E}" destId="{8845826A-BE20-4EB4-ACB9-B28D8C06F7E3}" srcOrd="0" destOrd="0" parTransId="{E35574F0-C8D5-48B6-90CA-A5133E4A7C38}" sibTransId="{E9D41872-9BFC-4FBE-85A4-ECBB53AD4F07}"/>
    <dgm:cxn modelId="{80824988-A18E-4ECD-8E46-9D809912A819}" type="presOf" srcId="{24BC1F5D-E87F-492D-882E-5A0169FD826E}" destId="{12F3D50D-136B-4AFD-9A60-C26CCED0560A}" srcOrd="0" destOrd="0" presId="urn:microsoft.com/office/officeart/2008/layout/BendingPictureCaption"/>
    <dgm:cxn modelId="{8096EAF1-58BA-47B2-A39F-5F14223B4C3A}" type="presOf" srcId="{434067D2-425A-4EFB-A065-7225C4A4C018}" destId="{B884B953-B5B7-4115-9BAF-8A301EF0EA85}" srcOrd="0" destOrd="0" presId="urn:microsoft.com/office/officeart/2008/layout/BendingPictureCaption"/>
    <dgm:cxn modelId="{3FB990F8-FCDE-4A9E-9419-7F5B582CC44A}" srcId="{24BC1F5D-E87F-492D-882E-5A0169FD826E}" destId="{434067D2-425A-4EFB-A065-7225C4A4C018}" srcOrd="1" destOrd="0" parTransId="{2A246894-886F-40DF-9317-11654338D589}" sibTransId="{C93BD469-8B8C-4082-AF27-3A74462ED0E4}"/>
    <dgm:cxn modelId="{67E35F9E-3337-4396-B4F8-6F3C69DBE2C4}" type="presOf" srcId="{8845826A-BE20-4EB4-ACB9-B28D8C06F7E3}" destId="{CCA550A0-C087-4A5A-9082-7A2B38215131}" srcOrd="0" destOrd="0" presId="urn:microsoft.com/office/officeart/2008/layout/BendingPictureCaption"/>
    <dgm:cxn modelId="{0C848C67-2084-43DD-A817-3DBF8DA8D410}" type="presParOf" srcId="{12F3D50D-136B-4AFD-9A60-C26CCED0560A}" destId="{D7025896-CE5A-494F-89E2-3435F8EF84FA}" srcOrd="0" destOrd="0" presId="urn:microsoft.com/office/officeart/2008/layout/BendingPictureCaption"/>
    <dgm:cxn modelId="{9C0F7DF6-CAC9-411A-9DFE-91C0B5E36BF3}" type="presParOf" srcId="{D7025896-CE5A-494F-89E2-3435F8EF84FA}" destId="{0F0CD4A0-28F0-4268-8406-BA69F402DAE2}" srcOrd="0" destOrd="0" presId="urn:microsoft.com/office/officeart/2008/layout/BendingPictureCaption"/>
    <dgm:cxn modelId="{2804A830-810C-453F-BC3C-5F6D5BF83C7F}" type="presParOf" srcId="{D7025896-CE5A-494F-89E2-3435F8EF84FA}" destId="{CCA550A0-C087-4A5A-9082-7A2B38215131}" srcOrd="1" destOrd="0" presId="urn:microsoft.com/office/officeart/2008/layout/BendingPictureCaption"/>
    <dgm:cxn modelId="{EC2984DB-BAD0-4F25-98D3-4868D392DC23}" type="presParOf" srcId="{12F3D50D-136B-4AFD-9A60-C26CCED0560A}" destId="{7BBD5658-911B-4182-9B2D-8E65946A22F0}" srcOrd="1" destOrd="0" presId="urn:microsoft.com/office/officeart/2008/layout/BendingPictureCaption"/>
    <dgm:cxn modelId="{C1131858-174A-4722-AA97-8E14AE210D61}" type="presParOf" srcId="{12F3D50D-136B-4AFD-9A60-C26CCED0560A}" destId="{844E2CF0-A103-4304-B4D0-5248A09A66BA}" srcOrd="2" destOrd="0" presId="urn:microsoft.com/office/officeart/2008/layout/BendingPictureCaption"/>
    <dgm:cxn modelId="{67058A08-5055-49BF-B93D-61E6E713EE42}" type="presParOf" srcId="{844E2CF0-A103-4304-B4D0-5248A09A66BA}" destId="{595DC081-E824-4730-B592-7219EFCE7379}" srcOrd="0" destOrd="0" presId="urn:microsoft.com/office/officeart/2008/layout/BendingPictureCaption"/>
    <dgm:cxn modelId="{E6D35CCB-5134-4CF5-A26B-439A750C63CA}" type="presParOf" srcId="{844E2CF0-A103-4304-B4D0-5248A09A66BA}" destId="{B884B953-B5B7-4115-9BAF-8A301EF0EA8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BC1F5D-E87F-492D-882E-5A0169FD826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4067D2-425A-4EFB-A065-7225C4A4C018}">
      <dgm:prSet phldrT="[Текст]"/>
      <dgm:spPr/>
      <dgm:t>
        <a:bodyPr/>
        <a:lstStyle/>
        <a:p>
          <a:pPr algn="ctr"/>
          <a:r>
            <a:rPr lang="ru-RU" dirty="0" smtClean="0"/>
            <a:t>2018 год</a:t>
          </a:r>
        </a:p>
        <a:p>
          <a:pPr algn="ctr"/>
          <a:r>
            <a:rPr lang="ru-RU" dirty="0" smtClean="0"/>
            <a:t>22 рабочих места, </a:t>
          </a:r>
          <a:r>
            <a:rPr lang="ru-RU" dirty="0" smtClean="0">
              <a:solidFill>
                <a:srgbClr val="FF0000"/>
              </a:solidFill>
            </a:rPr>
            <a:t>40 </a:t>
          </a:r>
          <a:r>
            <a:rPr lang="ru-RU" dirty="0" smtClean="0">
              <a:solidFill>
                <a:schemeClr val="bg1"/>
              </a:solidFill>
            </a:rPr>
            <a:t>млн рублей </a:t>
          </a:r>
        </a:p>
        <a:p>
          <a:pPr algn="ctr"/>
          <a:r>
            <a:rPr lang="ru-RU" dirty="0" smtClean="0">
              <a:solidFill>
                <a:schemeClr val="bg1"/>
              </a:solidFill>
            </a:rPr>
            <a:t>внебюджетные</a:t>
          </a:r>
          <a:r>
            <a:rPr lang="ru-RU" dirty="0" smtClean="0">
              <a:solidFill>
                <a:srgbClr val="FF0000"/>
              </a:solidFill>
            </a:rPr>
            <a:t> </a:t>
          </a:r>
          <a:r>
            <a:rPr lang="ru-RU" dirty="0" smtClean="0"/>
            <a:t>инвестиции</a:t>
          </a:r>
          <a:endParaRPr lang="ru-RU" dirty="0"/>
        </a:p>
      </dgm:t>
    </dgm:pt>
    <dgm:pt modelId="{2A246894-886F-40DF-9317-11654338D589}" type="parTrans" cxnId="{3FB990F8-FCDE-4A9E-9419-7F5B582CC44A}">
      <dgm:prSet/>
      <dgm:spPr/>
      <dgm:t>
        <a:bodyPr/>
        <a:lstStyle/>
        <a:p>
          <a:endParaRPr lang="ru-RU"/>
        </a:p>
      </dgm:t>
    </dgm:pt>
    <dgm:pt modelId="{C93BD469-8B8C-4082-AF27-3A74462ED0E4}" type="sibTrans" cxnId="{3FB990F8-FCDE-4A9E-9419-7F5B582CC44A}">
      <dgm:prSet/>
      <dgm:spPr/>
      <dgm:t>
        <a:bodyPr/>
        <a:lstStyle/>
        <a:p>
          <a:endParaRPr lang="ru-RU"/>
        </a:p>
      </dgm:t>
    </dgm:pt>
    <dgm:pt modelId="{12F3D50D-136B-4AFD-9A60-C26CCED0560A}" type="pres">
      <dgm:prSet presAssocID="{24BC1F5D-E87F-492D-882E-5A0169FD826E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844E2CF0-A103-4304-B4D0-5248A09A66BA}" type="pres">
      <dgm:prSet presAssocID="{434067D2-425A-4EFB-A065-7225C4A4C018}" presName="composite" presStyleCnt="0"/>
      <dgm:spPr/>
    </dgm:pt>
    <dgm:pt modelId="{595DC081-E824-4730-B592-7219EFCE7379}" type="pres">
      <dgm:prSet presAssocID="{434067D2-425A-4EFB-A065-7225C4A4C018}" presName="Image" presStyleLbl="bgShp" presStyleIdx="0" presStyleCnt="1" custScaleX="96970" custScaleY="85456" custLinFactNeighborX="3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84B953-B5B7-4115-9BAF-8A301EF0EA85}" type="pres">
      <dgm:prSet presAssocID="{434067D2-425A-4EFB-A065-7225C4A4C018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C3701B-6EA4-4749-92E0-8AAEFCB14F9B}" type="presOf" srcId="{24BC1F5D-E87F-492D-882E-5A0169FD826E}" destId="{12F3D50D-136B-4AFD-9A60-C26CCED0560A}" srcOrd="0" destOrd="0" presId="urn:microsoft.com/office/officeart/2008/layout/BendingPictureCaption"/>
    <dgm:cxn modelId="{3FB990F8-FCDE-4A9E-9419-7F5B582CC44A}" srcId="{24BC1F5D-E87F-492D-882E-5A0169FD826E}" destId="{434067D2-425A-4EFB-A065-7225C4A4C018}" srcOrd="0" destOrd="0" parTransId="{2A246894-886F-40DF-9317-11654338D589}" sibTransId="{C93BD469-8B8C-4082-AF27-3A74462ED0E4}"/>
    <dgm:cxn modelId="{391DD81A-8D23-45C8-A375-67D779060F87}" type="presOf" srcId="{434067D2-425A-4EFB-A065-7225C4A4C018}" destId="{B884B953-B5B7-4115-9BAF-8A301EF0EA85}" srcOrd="0" destOrd="0" presId="urn:microsoft.com/office/officeart/2008/layout/BendingPictureCaption"/>
    <dgm:cxn modelId="{573D202C-AC9F-42A2-B42C-3B14F8DD115B}" type="presParOf" srcId="{12F3D50D-136B-4AFD-9A60-C26CCED0560A}" destId="{844E2CF0-A103-4304-B4D0-5248A09A66BA}" srcOrd="0" destOrd="0" presId="urn:microsoft.com/office/officeart/2008/layout/BendingPictureCaption"/>
    <dgm:cxn modelId="{C4D2027B-7C36-4725-8CBF-CE65CEF59470}" type="presParOf" srcId="{844E2CF0-A103-4304-B4D0-5248A09A66BA}" destId="{595DC081-E824-4730-B592-7219EFCE7379}" srcOrd="0" destOrd="0" presId="urn:microsoft.com/office/officeart/2008/layout/BendingPictureCaption"/>
    <dgm:cxn modelId="{9151D524-B84B-4719-95FE-D42C064C1C0A}" type="presParOf" srcId="{844E2CF0-A103-4304-B4D0-5248A09A66BA}" destId="{B884B953-B5B7-4115-9BAF-8A301EF0EA8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79D52A-F3E3-4BE8-86D5-026A52DC9513}" type="doc">
      <dgm:prSet loTypeId="urn:microsoft.com/office/officeart/2009/3/layout/SubStep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61FBC93-E90B-4234-956E-B335FA06EF72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200" b="1" cap="all" dirty="0" smtClean="0">
              <a:ln w="6350"/>
              <a:latin typeface="+mn-lt"/>
              <a:cs typeface="Arial" pitchFamily="34" charset="0"/>
            </a:rPr>
            <a:t>СОХРАНЕНИЕ ПОТЕНЦИАЛА ДЕЙСТВУЮЩИХ ГРАДООБРАЗУЮЩИХ ОТРАСЛЕЙ</a:t>
          </a:r>
          <a:endParaRPr lang="ru-RU" sz="1200" b="1" dirty="0">
            <a:latin typeface="+mn-lt"/>
          </a:endParaRPr>
        </a:p>
      </dgm:t>
    </dgm:pt>
    <dgm:pt modelId="{CEB8861B-8590-49C7-BF7C-BB1C71E2B3E7}" type="parTrans" cxnId="{61A4CC1B-5BFE-4FCD-A8BB-C153A72F628A}">
      <dgm:prSet/>
      <dgm:spPr/>
      <dgm:t>
        <a:bodyPr/>
        <a:lstStyle/>
        <a:p>
          <a:endParaRPr lang="ru-RU" sz="800" b="1"/>
        </a:p>
      </dgm:t>
    </dgm:pt>
    <dgm:pt modelId="{90F4A9E4-60D1-4B8E-94C6-76513202E06D}" type="sibTrans" cxnId="{61A4CC1B-5BFE-4FCD-A8BB-C153A72F628A}">
      <dgm:prSet/>
      <dgm:spPr/>
      <dgm:t>
        <a:bodyPr/>
        <a:lstStyle/>
        <a:p>
          <a:endParaRPr lang="ru-RU" sz="800" b="1"/>
        </a:p>
      </dgm:t>
    </dgm:pt>
    <dgm:pt modelId="{938459DA-EB98-4A03-8318-AB34700DEC93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sz="1800" b="1" cap="all" dirty="0" smtClean="0">
              <a:ln w="6350"/>
              <a:latin typeface="+mn-lt"/>
              <a:cs typeface="Arial" pitchFamily="34" charset="0"/>
            </a:rPr>
            <a:t>ЭКОЛОГИЯ И БЕЗОПАСНОСТЬ</a:t>
          </a:r>
          <a:endParaRPr lang="ru-RU" sz="1800" b="1" dirty="0">
            <a:latin typeface="+mn-lt"/>
          </a:endParaRPr>
        </a:p>
      </dgm:t>
    </dgm:pt>
    <dgm:pt modelId="{BFBE8F52-4BED-425E-90D7-898E046A620C}" type="parTrans" cxnId="{8C73A474-F446-4686-A2CE-209E9B2F8486}">
      <dgm:prSet/>
      <dgm:spPr/>
      <dgm:t>
        <a:bodyPr/>
        <a:lstStyle/>
        <a:p>
          <a:endParaRPr lang="ru-RU" sz="800" b="1"/>
        </a:p>
      </dgm:t>
    </dgm:pt>
    <dgm:pt modelId="{E3A96CC2-0427-4C9E-A876-E7DDC17CD4A6}" type="sibTrans" cxnId="{8C73A474-F446-4686-A2CE-209E9B2F8486}">
      <dgm:prSet/>
      <dgm:spPr/>
      <dgm:t>
        <a:bodyPr/>
        <a:lstStyle/>
        <a:p>
          <a:endParaRPr lang="ru-RU" sz="800" b="1"/>
        </a:p>
      </dgm:t>
    </dgm:pt>
    <dgm:pt modelId="{5E4314A5-B115-4F96-A4A4-9AAB1F249D4B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r>
            <a:rPr lang="ru-RU" sz="1400" b="1" cap="all" dirty="0" smtClean="0">
              <a:ln w="6350"/>
              <a:solidFill>
                <a:schemeClr val="bg1"/>
              </a:solidFill>
              <a:latin typeface="+mn-lt"/>
              <a:cs typeface="Arial" pitchFamily="34" charset="0"/>
            </a:rPr>
            <a:t>КОМФОРТНАЯ ГОРОДСКАЯ СРЕДА</a:t>
          </a:r>
          <a:endParaRPr lang="ru-RU" sz="1400" b="1" dirty="0">
            <a:solidFill>
              <a:schemeClr val="bg1"/>
            </a:solidFill>
            <a:latin typeface="+mn-lt"/>
          </a:endParaRPr>
        </a:p>
      </dgm:t>
    </dgm:pt>
    <dgm:pt modelId="{849F261C-1FAA-4558-903C-AD3DBE300963}" type="parTrans" cxnId="{D4F0415F-DE82-4FF6-8427-372032EF2125}">
      <dgm:prSet/>
      <dgm:spPr/>
      <dgm:t>
        <a:bodyPr/>
        <a:lstStyle/>
        <a:p>
          <a:endParaRPr lang="ru-RU" sz="800" b="1"/>
        </a:p>
      </dgm:t>
    </dgm:pt>
    <dgm:pt modelId="{AAA9D694-7105-492A-84C2-9C2430D8F86A}" type="sibTrans" cxnId="{D4F0415F-DE82-4FF6-8427-372032EF2125}">
      <dgm:prSet/>
      <dgm:spPr/>
      <dgm:t>
        <a:bodyPr/>
        <a:lstStyle/>
        <a:p>
          <a:endParaRPr lang="ru-RU" sz="800" b="1"/>
        </a:p>
      </dgm:t>
    </dgm:pt>
    <dgm:pt modelId="{414D7062-BD34-4356-A2A0-BA8FE62D07DA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b="1" dirty="0">
            <a:latin typeface="+mn-lt"/>
          </a:endParaRPr>
        </a:p>
      </dgm:t>
    </dgm:pt>
    <dgm:pt modelId="{4477E87C-B418-410A-821C-0DAC13136EA8}" type="sibTrans" cxnId="{55F51C82-8C5D-4B98-830B-ED95015F6964}">
      <dgm:prSet/>
      <dgm:spPr/>
      <dgm:t>
        <a:bodyPr/>
        <a:lstStyle/>
        <a:p>
          <a:endParaRPr lang="ru-RU" sz="800" b="1"/>
        </a:p>
      </dgm:t>
    </dgm:pt>
    <dgm:pt modelId="{5029B5DF-EB9E-40FD-8F85-F94F4B7348AB}" type="parTrans" cxnId="{55F51C82-8C5D-4B98-830B-ED95015F6964}">
      <dgm:prSet/>
      <dgm:spPr/>
      <dgm:t>
        <a:bodyPr/>
        <a:lstStyle/>
        <a:p>
          <a:endParaRPr lang="ru-RU" sz="800" b="1"/>
        </a:p>
      </dgm:t>
    </dgm:pt>
    <dgm:pt modelId="{D7F66B4C-9A33-4D7D-B0AC-6C00ADFB9B85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ru-RU" sz="1400" b="1" cap="all" dirty="0" smtClean="0">
              <a:ln w="6350"/>
              <a:latin typeface="+mn-lt"/>
              <a:cs typeface="Arial" pitchFamily="34" charset="0"/>
            </a:rPr>
            <a:t>ДИВЕРСИФИКАЦИЯ ЭКОНОМИКИ И СНИЖЕНИЕ МОНОЗАВИСИМОСТИ</a:t>
          </a:r>
          <a:endParaRPr lang="ru-RU" sz="1400" b="1" dirty="0">
            <a:latin typeface="+mn-lt"/>
          </a:endParaRPr>
        </a:p>
      </dgm:t>
    </dgm:pt>
    <dgm:pt modelId="{4849A6B9-080A-48F9-90C6-7EF304C988BD}" type="sibTrans" cxnId="{4E89EB7F-C501-4BC8-9283-6A4971E6758F}">
      <dgm:prSet/>
      <dgm:spPr/>
      <dgm:t>
        <a:bodyPr/>
        <a:lstStyle/>
        <a:p>
          <a:endParaRPr lang="ru-RU" sz="800" b="1"/>
        </a:p>
      </dgm:t>
    </dgm:pt>
    <dgm:pt modelId="{068436DF-2B67-49ED-9961-DCB6302FF00E}" type="parTrans" cxnId="{4E89EB7F-C501-4BC8-9283-6A4971E6758F}">
      <dgm:prSet/>
      <dgm:spPr/>
      <dgm:t>
        <a:bodyPr/>
        <a:lstStyle/>
        <a:p>
          <a:endParaRPr lang="ru-RU" sz="800" b="1"/>
        </a:p>
      </dgm:t>
    </dgm:pt>
    <dgm:pt modelId="{65F5D072-3DC7-4049-94B7-7DDD6B47B64F}" type="pres">
      <dgm:prSet presAssocID="{2B79D52A-F3E3-4BE8-86D5-026A52DC9513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ru-RU"/>
        </a:p>
      </dgm:t>
    </dgm:pt>
    <dgm:pt modelId="{A30AF90F-F417-4AD9-8BCA-16444AF1AB32}" type="pres">
      <dgm:prSet presAssocID="{161FBC93-E90B-4234-956E-B335FA06EF72}" presName="parTx1" presStyleLbl="node1" presStyleIdx="0" presStyleCnt="5" custLinFactNeighborY="-4494"/>
      <dgm:spPr/>
      <dgm:t>
        <a:bodyPr/>
        <a:lstStyle/>
        <a:p>
          <a:endParaRPr lang="ru-RU"/>
        </a:p>
      </dgm:t>
    </dgm:pt>
    <dgm:pt modelId="{7B0F728F-F251-4383-BC16-6DCE080798DF}" type="pres">
      <dgm:prSet presAssocID="{D7F66B4C-9A33-4D7D-B0AC-6C00ADFB9B85}" presName="parTx2" presStyleLbl="node1" presStyleIdx="1" presStyleCnt="5" custLinFactNeighborY="-4494"/>
      <dgm:spPr/>
      <dgm:t>
        <a:bodyPr/>
        <a:lstStyle/>
        <a:p>
          <a:endParaRPr lang="ru-RU"/>
        </a:p>
      </dgm:t>
    </dgm:pt>
    <dgm:pt modelId="{37040E5E-4F08-40DE-8EF9-57355DD2B5C1}" type="pres">
      <dgm:prSet presAssocID="{938459DA-EB98-4A03-8318-AB34700DEC93}" presName="parTx3" presStyleLbl="node1" presStyleIdx="2" presStyleCnt="5" custLinFactNeighborY="-4494"/>
      <dgm:spPr/>
      <dgm:t>
        <a:bodyPr/>
        <a:lstStyle/>
        <a:p>
          <a:endParaRPr lang="ru-RU"/>
        </a:p>
      </dgm:t>
    </dgm:pt>
    <dgm:pt modelId="{812550F5-800A-4DE9-A346-8F2EE7B4211C}" type="pres">
      <dgm:prSet presAssocID="{414D7062-BD34-4356-A2A0-BA8FE62D07DA}" presName="parTx4" presStyleLbl="node1" presStyleIdx="3" presStyleCnt="5" custLinFactNeighborY="-4494"/>
      <dgm:spPr/>
      <dgm:t>
        <a:bodyPr/>
        <a:lstStyle/>
        <a:p>
          <a:endParaRPr lang="ru-RU"/>
        </a:p>
      </dgm:t>
    </dgm:pt>
    <dgm:pt modelId="{FBDAEBD7-02C4-4C6C-8A39-A8B978B57528}" type="pres">
      <dgm:prSet presAssocID="{5E4314A5-B115-4F96-A4A4-9AAB1F249D4B}" presName="parTx5" presStyleLbl="node1" presStyleIdx="4" presStyleCnt="5" custLinFactNeighborX="-1151" custLinFactNeighborY="-7486"/>
      <dgm:spPr/>
      <dgm:t>
        <a:bodyPr/>
        <a:lstStyle/>
        <a:p>
          <a:endParaRPr lang="ru-RU"/>
        </a:p>
      </dgm:t>
    </dgm:pt>
  </dgm:ptLst>
  <dgm:cxnLst>
    <dgm:cxn modelId="{C8D2D498-F21A-4F8E-9BC2-2FC6B59B178B}" type="presOf" srcId="{161FBC93-E90B-4234-956E-B335FA06EF72}" destId="{A30AF90F-F417-4AD9-8BCA-16444AF1AB32}" srcOrd="0" destOrd="0" presId="urn:microsoft.com/office/officeart/2009/3/layout/SubStepProcess"/>
    <dgm:cxn modelId="{D4F0415F-DE82-4FF6-8427-372032EF2125}" srcId="{2B79D52A-F3E3-4BE8-86D5-026A52DC9513}" destId="{5E4314A5-B115-4F96-A4A4-9AAB1F249D4B}" srcOrd="4" destOrd="0" parTransId="{849F261C-1FAA-4558-903C-AD3DBE300963}" sibTransId="{AAA9D694-7105-492A-84C2-9C2430D8F86A}"/>
    <dgm:cxn modelId="{E9A8929D-07E2-4298-966E-15591F8CFDDA}" type="presOf" srcId="{2B79D52A-F3E3-4BE8-86D5-026A52DC9513}" destId="{65F5D072-3DC7-4049-94B7-7DDD6B47B64F}" srcOrd="0" destOrd="0" presId="urn:microsoft.com/office/officeart/2009/3/layout/SubStepProcess"/>
    <dgm:cxn modelId="{4E89EB7F-C501-4BC8-9283-6A4971E6758F}" srcId="{2B79D52A-F3E3-4BE8-86D5-026A52DC9513}" destId="{D7F66B4C-9A33-4D7D-B0AC-6C00ADFB9B85}" srcOrd="1" destOrd="0" parTransId="{068436DF-2B67-49ED-9961-DCB6302FF00E}" sibTransId="{4849A6B9-080A-48F9-90C6-7EF304C988BD}"/>
    <dgm:cxn modelId="{5968D152-C747-4CBE-866A-98308384C3CE}" type="presOf" srcId="{938459DA-EB98-4A03-8318-AB34700DEC93}" destId="{37040E5E-4F08-40DE-8EF9-57355DD2B5C1}" srcOrd="0" destOrd="0" presId="urn:microsoft.com/office/officeart/2009/3/layout/SubStepProcess"/>
    <dgm:cxn modelId="{61A4CC1B-5BFE-4FCD-A8BB-C153A72F628A}" srcId="{2B79D52A-F3E3-4BE8-86D5-026A52DC9513}" destId="{161FBC93-E90B-4234-956E-B335FA06EF72}" srcOrd="0" destOrd="0" parTransId="{CEB8861B-8590-49C7-BF7C-BB1C71E2B3E7}" sibTransId="{90F4A9E4-60D1-4B8E-94C6-76513202E06D}"/>
    <dgm:cxn modelId="{25C25E4C-7441-418D-99B8-71BEEF6708A9}" type="presOf" srcId="{414D7062-BD34-4356-A2A0-BA8FE62D07DA}" destId="{812550F5-800A-4DE9-A346-8F2EE7B4211C}" srcOrd="0" destOrd="0" presId="urn:microsoft.com/office/officeart/2009/3/layout/SubStepProcess"/>
    <dgm:cxn modelId="{68A8CA4A-D259-4A7F-9F2B-41DBB5F79E38}" type="presOf" srcId="{5E4314A5-B115-4F96-A4A4-9AAB1F249D4B}" destId="{FBDAEBD7-02C4-4C6C-8A39-A8B978B57528}" srcOrd="0" destOrd="0" presId="urn:microsoft.com/office/officeart/2009/3/layout/SubStepProcess"/>
    <dgm:cxn modelId="{55F51C82-8C5D-4B98-830B-ED95015F6964}" srcId="{2B79D52A-F3E3-4BE8-86D5-026A52DC9513}" destId="{414D7062-BD34-4356-A2A0-BA8FE62D07DA}" srcOrd="3" destOrd="0" parTransId="{5029B5DF-EB9E-40FD-8F85-F94F4B7348AB}" sibTransId="{4477E87C-B418-410A-821C-0DAC13136EA8}"/>
    <dgm:cxn modelId="{8C73A474-F446-4686-A2CE-209E9B2F8486}" srcId="{2B79D52A-F3E3-4BE8-86D5-026A52DC9513}" destId="{938459DA-EB98-4A03-8318-AB34700DEC93}" srcOrd="2" destOrd="0" parTransId="{BFBE8F52-4BED-425E-90D7-898E046A620C}" sibTransId="{E3A96CC2-0427-4C9E-A876-E7DDC17CD4A6}"/>
    <dgm:cxn modelId="{C62274A6-023F-466A-856E-6A80CC6A7AB3}" type="presOf" srcId="{D7F66B4C-9A33-4D7D-B0AC-6C00ADFB9B85}" destId="{7B0F728F-F251-4383-BC16-6DCE080798DF}" srcOrd="0" destOrd="0" presId="urn:microsoft.com/office/officeart/2009/3/layout/SubStepProcess"/>
    <dgm:cxn modelId="{B2CC66A9-F80F-43BE-AAB5-31AC9AFE99AA}" type="presParOf" srcId="{65F5D072-3DC7-4049-94B7-7DDD6B47B64F}" destId="{A30AF90F-F417-4AD9-8BCA-16444AF1AB32}" srcOrd="0" destOrd="0" presId="urn:microsoft.com/office/officeart/2009/3/layout/SubStepProcess"/>
    <dgm:cxn modelId="{AF98D942-BF98-4C94-8C61-C3F2A0636A77}" type="presParOf" srcId="{65F5D072-3DC7-4049-94B7-7DDD6B47B64F}" destId="{7B0F728F-F251-4383-BC16-6DCE080798DF}" srcOrd="1" destOrd="0" presId="urn:microsoft.com/office/officeart/2009/3/layout/SubStepProcess"/>
    <dgm:cxn modelId="{C7A6DC79-AE63-4F80-B8D3-B9D470BBAA18}" type="presParOf" srcId="{65F5D072-3DC7-4049-94B7-7DDD6B47B64F}" destId="{37040E5E-4F08-40DE-8EF9-57355DD2B5C1}" srcOrd="2" destOrd="0" presId="urn:microsoft.com/office/officeart/2009/3/layout/SubStepProcess"/>
    <dgm:cxn modelId="{7F6AB2A7-4E9A-4711-8555-CD5F45CC39FB}" type="presParOf" srcId="{65F5D072-3DC7-4049-94B7-7DDD6B47B64F}" destId="{812550F5-800A-4DE9-A346-8F2EE7B4211C}" srcOrd="3" destOrd="0" presId="urn:microsoft.com/office/officeart/2009/3/layout/SubStepProcess"/>
    <dgm:cxn modelId="{54259C72-3FC7-42EE-AB22-14C38E7DB993}" type="presParOf" srcId="{65F5D072-3DC7-4049-94B7-7DDD6B47B64F}" destId="{FBDAEBD7-02C4-4C6C-8A39-A8B978B57528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CD4A0-28F0-4268-8406-BA69F402DAE2}">
      <dsp:nvSpPr>
        <dsp:cNvPr id="0" name=""/>
        <dsp:cNvSpPr/>
      </dsp:nvSpPr>
      <dsp:spPr>
        <a:xfrm>
          <a:off x="286859" y="1046944"/>
          <a:ext cx="3783896" cy="279628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550A0-C087-4A5A-9082-7A2B38215131}">
      <dsp:nvSpPr>
        <dsp:cNvPr id="0" name=""/>
        <dsp:cNvSpPr/>
      </dsp:nvSpPr>
      <dsp:spPr>
        <a:xfrm>
          <a:off x="653895" y="3579228"/>
          <a:ext cx="3756495" cy="11595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400" b="1" kern="1200" dirty="0" smtClean="0"/>
            <a:t>2017-2025 </a:t>
          </a:r>
          <a:r>
            <a:rPr lang="ru-RU" sz="1400" b="1" kern="1200" dirty="0" err="1" smtClean="0"/>
            <a:t>гг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Либхерр</a:t>
          </a:r>
          <a:r>
            <a:rPr lang="ru-RU" sz="1400" b="1" kern="1200" dirty="0" smtClean="0"/>
            <a:t> – 300 рабочих мест,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4 000 </a:t>
          </a:r>
          <a:r>
            <a:rPr lang="ru-RU" sz="1400" b="1" kern="1200" dirty="0" smtClean="0">
              <a:solidFill>
                <a:schemeClr val="bg1"/>
              </a:solidFill>
            </a:rPr>
            <a:t>млн рублей внебюджетные </a:t>
          </a:r>
          <a:r>
            <a:rPr lang="ru-RU" sz="1400" b="1" kern="1200" dirty="0" smtClean="0"/>
            <a:t>инвестиции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400" b="1" kern="1200" dirty="0" smtClean="0"/>
            <a:t>2018-2020 </a:t>
          </a:r>
          <a:r>
            <a:rPr lang="ru-RU" sz="1400" b="1" kern="1200" dirty="0" err="1" smtClean="0"/>
            <a:t>гг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Катерпиллер</a:t>
          </a:r>
          <a:r>
            <a:rPr lang="ru-RU" sz="1400" b="1" kern="1200" dirty="0" smtClean="0"/>
            <a:t> – 60 рабочих мест,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160 </a:t>
          </a:r>
          <a:r>
            <a:rPr lang="ru-RU" sz="1400" b="1" kern="1200" dirty="0" smtClean="0">
              <a:solidFill>
                <a:schemeClr val="bg1"/>
              </a:solidFill>
            </a:rPr>
            <a:t>млн рублей внебюджетные </a:t>
          </a:r>
          <a:r>
            <a:rPr lang="ru-RU" sz="1400" b="1" kern="1200" dirty="0" smtClean="0"/>
            <a:t>инвестиции</a:t>
          </a:r>
          <a:endParaRPr lang="ru-RU" sz="1400" b="1" kern="1200" dirty="0"/>
        </a:p>
      </dsp:txBody>
      <dsp:txXfrm>
        <a:off x="653895" y="3579228"/>
        <a:ext cx="3756495" cy="1159510"/>
      </dsp:txXfrm>
    </dsp:sp>
    <dsp:sp modelId="{595DC081-E824-4730-B592-7219EFCE7379}">
      <dsp:nvSpPr>
        <dsp:cNvPr id="0" name=""/>
        <dsp:cNvSpPr/>
      </dsp:nvSpPr>
      <dsp:spPr>
        <a:xfrm>
          <a:off x="4868874" y="1047037"/>
          <a:ext cx="3783896" cy="317294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4B953-B5B7-4115-9BAF-8A301EF0EA85}">
      <dsp:nvSpPr>
        <dsp:cNvPr id="0" name=""/>
        <dsp:cNvSpPr/>
      </dsp:nvSpPr>
      <dsp:spPr>
        <a:xfrm>
          <a:off x="5554742" y="3581235"/>
          <a:ext cx="3380679" cy="112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000" kern="1200" dirty="0" smtClean="0"/>
            <a:t>2018-2019 </a:t>
          </a:r>
          <a:r>
            <a:rPr lang="ru-RU" sz="2000" kern="1200" dirty="0" err="1" smtClean="0"/>
            <a:t>гг</a:t>
          </a:r>
          <a:r>
            <a:rPr lang="ru-RU" sz="2000" kern="1200" dirty="0" smtClean="0"/>
            <a:t> 250 рабочих мест </a:t>
          </a:r>
          <a:r>
            <a:rPr lang="ru-RU" sz="2000" kern="1200" dirty="0" smtClean="0">
              <a:solidFill>
                <a:srgbClr val="FF0000"/>
              </a:solidFill>
            </a:rPr>
            <a:t>1 000  </a:t>
          </a:r>
          <a:r>
            <a:rPr lang="ru-RU" sz="2000" kern="1200" dirty="0" smtClean="0">
              <a:solidFill>
                <a:schemeClr val="bg1"/>
              </a:solidFill>
            </a:rPr>
            <a:t>млн рублей внебюджетные инвестиции 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5554742" y="3581235"/>
        <a:ext cx="3380679" cy="1129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DC081-E824-4730-B592-7219EFCE7379}">
      <dsp:nvSpPr>
        <dsp:cNvPr id="0" name=""/>
        <dsp:cNvSpPr/>
      </dsp:nvSpPr>
      <dsp:spPr>
        <a:xfrm>
          <a:off x="1358474" y="162014"/>
          <a:ext cx="5846906" cy="38077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4B953-B5B7-4115-9BAF-8A301EF0EA85}">
      <dsp:nvSpPr>
        <dsp:cNvPr id="0" name=""/>
        <dsp:cNvSpPr/>
      </dsp:nvSpPr>
      <dsp:spPr>
        <a:xfrm>
          <a:off x="2466339" y="3485909"/>
          <a:ext cx="5195721" cy="1248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600" kern="1200" dirty="0" smtClean="0"/>
            <a:t>2018 год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600" kern="1200" dirty="0" smtClean="0"/>
            <a:t>22 рабочих места, </a:t>
          </a:r>
          <a:r>
            <a:rPr lang="ru-RU" sz="2600" kern="1200" dirty="0" smtClean="0">
              <a:solidFill>
                <a:srgbClr val="FF0000"/>
              </a:solidFill>
            </a:rPr>
            <a:t>40 </a:t>
          </a:r>
          <a:r>
            <a:rPr lang="ru-RU" sz="2600" kern="1200" dirty="0" smtClean="0">
              <a:solidFill>
                <a:schemeClr val="bg1"/>
              </a:solidFill>
            </a:rPr>
            <a:t>млн рублей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600" kern="1200" dirty="0" smtClean="0">
              <a:solidFill>
                <a:schemeClr val="bg1"/>
              </a:solidFill>
            </a:rPr>
            <a:t>внебюджетные</a:t>
          </a:r>
          <a:r>
            <a:rPr lang="ru-RU" sz="2600" kern="1200" dirty="0" smtClean="0">
              <a:solidFill>
                <a:srgbClr val="FF0000"/>
              </a:solidFill>
            </a:rPr>
            <a:t> </a:t>
          </a:r>
          <a:r>
            <a:rPr lang="ru-RU" sz="2600" kern="1200" dirty="0" smtClean="0"/>
            <a:t>инвестиции</a:t>
          </a:r>
          <a:endParaRPr lang="ru-RU" sz="2600" kern="1200" dirty="0"/>
        </a:p>
      </dsp:txBody>
      <dsp:txXfrm>
        <a:off x="2466339" y="3485909"/>
        <a:ext cx="5195721" cy="12486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AF90F-F417-4AD9-8BCA-16444AF1AB32}">
      <dsp:nvSpPr>
        <dsp:cNvPr id="0" name=""/>
        <dsp:cNvSpPr/>
      </dsp:nvSpPr>
      <dsp:spPr>
        <a:xfrm>
          <a:off x="1090" y="250528"/>
          <a:ext cx="1786632" cy="17866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all" dirty="0" smtClean="0">
              <a:ln w="6350"/>
              <a:latin typeface="+mn-lt"/>
              <a:cs typeface="Arial" pitchFamily="34" charset="0"/>
            </a:rPr>
            <a:t>СОХРАНЕНИЕ ПОТЕНЦИАЛА ДЕЙСТВУЮЩИХ ГРАДООБРАЗУЮЩИХ ОТРАСЛЕЙ</a:t>
          </a:r>
          <a:endParaRPr lang="ru-RU" sz="1200" b="1" kern="1200" dirty="0">
            <a:latin typeface="+mn-lt"/>
          </a:endParaRPr>
        </a:p>
      </dsp:txBody>
      <dsp:txXfrm>
        <a:off x="262736" y="512174"/>
        <a:ext cx="1263340" cy="1263340"/>
      </dsp:txXfrm>
    </dsp:sp>
    <dsp:sp modelId="{7B0F728F-F251-4383-BC16-6DCE080798DF}">
      <dsp:nvSpPr>
        <dsp:cNvPr id="0" name=""/>
        <dsp:cNvSpPr/>
      </dsp:nvSpPr>
      <dsp:spPr>
        <a:xfrm>
          <a:off x="1787722" y="250528"/>
          <a:ext cx="1786632" cy="178663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dirty="0" smtClean="0">
              <a:ln w="6350"/>
              <a:latin typeface="+mn-lt"/>
              <a:cs typeface="Arial" pitchFamily="34" charset="0"/>
            </a:rPr>
            <a:t>ДИВЕРСИФИКАЦИЯ ЭКОНОМИКИ И СНИЖЕНИЕ МОНОЗАВИСИМОСТИ</a:t>
          </a:r>
          <a:endParaRPr lang="ru-RU" sz="1400" b="1" kern="1200" dirty="0">
            <a:latin typeface="+mn-lt"/>
          </a:endParaRPr>
        </a:p>
      </dsp:txBody>
      <dsp:txXfrm>
        <a:off x="2049368" y="512174"/>
        <a:ext cx="1263340" cy="1263340"/>
      </dsp:txXfrm>
    </dsp:sp>
    <dsp:sp modelId="{37040E5E-4F08-40DE-8EF9-57355DD2B5C1}">
      <dsp:nvSpPr>
        <dsp:cNvPr id="0" name=""/>
        <dsp:cNvSpPr/>
      </dsp:nvSpPr>
      <dsp:spPr>
        <a:xfrm>
          <a:off x="3574354" y="250528"/>
          <a:ext cx="1786632" cy="178663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dirty="0" smtClean="0">
              <a:ln w="6350"/>
              <a:latin typeface="+mn-lt"/>
              <a:cs typeface="Arial" pitchFamily="34" charset="0"/>
            </a:rPr>
            <a:t>ЭКОЛОГИЯ И БЕЗОПАСНОСТЬ</a:t>
          </a:r>
          <a:endParaRPr lang="ru-RU" sz="1800" b="1" kern="1200" dirty="0">
            <a:latin typeface="+mn-lt"/>
          </a:endParaRPr>
        </a:p>
      </dsp:txBody>
      <dsp:txXfrm>
        <a:off x="3836000" y="512174"/>
        <a:ext cx="1263340" cy="1263340"/>
      </dsp:txXfrm>
    </dsp:sp>
    <dsp:sp modelId="{812550F5-800A-4DE9-A346-8F2EE7B4211C}">
      <dsp:nvSpPr>
        <dsp:cNvPr id="0" name=""/>
        <dsp:cNvSpPr/>
      </dsp:nvSpPr>
      <dsp:spPr>
        <a:xfrm>
          <a:off x="5360987" y="250528"/>
          <a:ext cx="1786632" cy="178663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+mn-lt"/>
          </a:endParaRPr>
        </a:p>
      </dsp:txBody>
      <dsp:txXfrm>
        <a:off x="5622633" y="512174"/>
        <a:ext cx="1263340" cy="1263340"/>
      </dsp:txXfrm>
    </dsp:sp>
    <dsp:sp modelId="{FBDAEBD7-02C4-4C6C-8A39-A8B978B57528}">
      <dsp:nvSpPr>
        <dsp:cNvPr id="0" name=""/>
        <dsp:cNvSpPr/>
      </dsp:nvSpPr>
      <dsp:spPr>
        <a:xfrm>
          <a:off x="7127055" y="197072"/>
          <a:ext cx="1786632" cy="178663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bg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dirty="0" smtClean="0">
              <a:ln w="6350"/>
              <a:solidFill>
                <a:schemeClr val="bg1"/>
              </a:solidFill>
              <a:latin typeface="+mn-lt"/>
              <a:cs typeface="Arial" pitchFamily="34" charset="0"/>
            </a:rPr>
            <a:t>КОМФОРТНАЯ ГОРОДСКАЯ СРЕДА</a:t>
          </a:r>
          <a:endParaRPr lang="ru-RU" sz="1400" b="1" kern="1200" dirty="0">
            <a:solidFill>
              <a:schemeClr val="bg1"/>
            </a:solidFill>
            <a:latin typeface="+mn-lt"/>
          </a:endParaRPr>
        </a:p>
      </dsp:txBody>
      <dsp:txXfrm>
        <a:off x="7388701" y="458718"/>
        <a:ext cx="1263340" cy="1263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12" cy="495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921" y="0"/>
            <a:ext cx="2890611" cy="495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05B54-68DC-4FED-9827-5A181BA2D3F4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851"/>
            <a:ext cx="2890612" cy="4957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921" y="9430851"/>
            <a:ext cx="2890611" cy="4957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07BBC-8AA1-4F8F-9DAB-BAC416C3A8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8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0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12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3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90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2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5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9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6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8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3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4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68E9D-273B-46EE-8E75-E360252D4782}" type="datetimeFigureOut">
              <a:rPr lang="ru-RU" smtClean="0"/>
              <a:pPr/>
              <a:t>26.07.2018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ED9F-C415-476C-9626-148D501FC0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4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3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diagramColors" Target="../diagrams/colors3.xml"/><Relationship Id="rId5" Type="http://schemas.microsoft.com/office/2007/relationships/hdphoto" Target="../media/hdphoto1.wdp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1.png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42.jpe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4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6.jpe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jpeg"/><Relationship Id="rId4" Type="http://schemas.openxmlformats.org/officeDocument/2006/relationships/image" Target="../media/image21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21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5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6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7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8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0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4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2.pn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7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7.xml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0.jpe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_____Microsoft_Excel2.xls"/><Relationship Id="rId5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0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_____Microsoft_Excel3.xls"/><Relationship Id="rId5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8.xml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oleObject" Target="../embeddings/_____Microsoft_Excel_97-20031.xls"/><Relationship Id="rId4" Type="http://schemas.openxmlformats.org/officeDocument/2006/relationships/image" Target="../media/image20.png"/><Relationship Id="rId9" Type="http://schemas.openxmlformats.org/officeDocument/2006/relationships/chart" Target="../charts/chart1.xml"/><Relationship Id="rId1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19.xml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20.xml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21.xml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22.xml"/><Relationship Id="rId7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32.jpeg"/><Relationship Id="rId10" Type="http://schemas.microsoft.com/office/2007/relationships/diagramDrawing" Target="../diagrams/drawing1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34.jpeg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Shamgunov\2,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8760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100754" y="6329536"/>
            <a:ext cx="3043246" cy="528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 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- 2018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785818" cy="78581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5720" y="1073826"/>
            <a:ext cx="7772400" cy="264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КЛЮЧЕВЫЕ ПОЛОЖЕНИЯ СТРАТЕГИИ СОЦИАЛЬНО-ЭКОНОМИЧЕСКОГО РАЗВИТИЯ БЕЛОВСКОГО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ГОРОДСКОГО  ОКРУГА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ПЕРИОД ДО 2035 ГОДА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58059" y="116632"/>
            <a:ext cx="2585941" cy="1255856"/>
            <a:chOff x="6814076" y="5877272"/>
            <a:chExt cx="2329956" cy="1008112"/>
          </a:xfrm>
        </p:grpSpPr>
        <p:pic>
          <p:nvPicPr>
            <p:cNvPr id="11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0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15" y="188640"/>
            <a:ext cx="549897" cy="81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4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851280503"/>
              </p:ext>
            </p:extLst>
          </p:nvPr>
        </p:nvGraphicFramePr>
        <p:xfrm>
          <a:off x="378087" y="2715684"/>
          <a:ext cx="8400186" cy="36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348278" y="1700808"/>
            <a:ext cx="84598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</a:rPr>
              <a:t>Объем инвестиций (млн рублей) 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4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4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56592" y="1844824"/>
            <a:ext cx="82799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Количество субъектов </a:t>
            </a:r>
          </a:p>
          <a:p>
            <a:r>
              <a:rPr lang="ru-RU" sz="2000" dirty="0">
                <a:latin typeface="Calibri" pitchFamily="34" charset="0"/>
              </a:rPr>
              <a:t>малого и среднего предпринимательства – 3145, из них:</a:t>
            </a:r>
          </a:p>
          <a:p>
            <a:endParaRPr lang="ru-RU" sz="2000" dirty="0">
              <a:latin typeface="Calibri" pitchFamily="34" charset="0"/>
            </a:endParaRPr>
          </a:p>
          <a:p>
            <a:pPr lvl="1"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  1407 - оптовая и розничная торговля, ремонт автотранспортных средств, </a:t>
            </a:r>
            <a:r>
              <a:rPr lang="ru-RU" sz="2000" dirty="0" smtClean="0">
                <a:latin typeface="Calibri" pitchFamily="34" charset="0"/>
              </a:rPr>
              <a:t>     </a:t>
            </a:r>
          </a:p>
          <a:p>
            <a:pPr lvl="1"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79 </a:t>
            </a:r>
            <a:r>
              <a:rPr lang="ru-RU" sz="2000" dirty="0">
                <a:latin typeface="Calibri" pitchFamily="34" charset="0"/>
              </a:rPr>
              <a:t>- операции с недвижимым имуществом,</a:t>
            </a:r>
          </a:p>
          <a:p>
            <a:pPr lvl="1"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  192 - строительство, </a:t>
            </a:r>
          </a:p>
          <a:p>
            <a:pPr lvl="1"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  201 - обрабатывающие производства,</a:t>
            </a:r>
          </a:p>
          <a:p>
            <a:pPr lvl="1"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  193 - транспортировка и хранение</a:t>
            </a:r>
          </a:p>
          <a:p>
            <a:pPr>
              <a:buFont typeface="Wingdings" pitchFamily="2" charset="2"/>
              <a:buNone/>
            </a:pPr>
            <a:endParaRPr lang="ru-RU" sz="2000" dirty="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Численность занятых в малом и среднем предпринимательстве </a:t>
            </a:r>
          </a:p>
          <a:p>
            <a:pPr algn="ctr">
              <a:buFont typeface="Wingdings" pitchFamily="2" charset="2"/>
              <a:buNone/>
            </a:pPr>
            <a:r>
              <a:rPr lang="ru-RU" sz="2000" dirty="0">
                <a:latin typeface="Calibri" pitchFamily="34" charset="0"/>
              </a:rPr>
              <a:t>9 853 человек</a:t>
            </a:r>
          </a:p>
        </p:txBody>
      </p:sp>
      <p:pic>
        <p:nvPicPr>
          <p:cNvPr id="2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871" y="5037910"/>
            <a:ext cx="2159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544" y="1959242"/>
            <a:ext cx="2159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8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756022" y="1124744"/>
            <a:ext cx="828047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Сохранение инфраструктуры поддержки предпринимательства:</a:t>
            </a:r>
          </a:p>
          <a:p>
            <a:pPr marL="342900" indent="-342900"/>
            <a:r>
              <a:rPr lang="ru-RU" dirty="0"/>
              <a:t>- Муниципальный «Фонд поддержки малого предпринимательства» г. Белово</a:t>
            </a:r>
          </a:p>
          <a:p>
            <a:pPr marL="342900" indent="-342900"/>
            <a:r>
              <a:rPr lang="ru-RU" dirty="0"/>
              <a:t>- Отдел содействия бизнесу на базе МАУ МФЦ «Мои Документы»</a:t>
            </a:r>
          </a:p>
          <a:p>
            <a:pPr marL="342900" indent="-342900"/>
            <a:r>
              <a:rPr lang="ru-RU" b="1" dirty="0" smtClean="0"/>
              <a:t>Сохранение </a:t>
            </a:r>
            <a:r>
              <a:rPr lang="ru-RU" b="1" dirty="0"/>
              <a:t>мероприятий муниципальной программы:</a:t>
            </a:r>
          </a:p>
          <a:p>
            <a:pPr marL="342900" indent="-342900"/>
            <a:r>
              <a:rPr lang="ru-RU" dirty="0"/>
              <a:t>Субсидии:</a:t>
            </a:r>
          </a:p>
          <a:p>
            <a:pPr marL="722313" lvl="1" indent="-96838"/>
            <a:r>
              <a:rPr lang="ru-RU" dirty="0"/>
              <a:t>- для выдачи льготных займов; </a:t>
            </a:r>
          </a:p>
          <a:p>
            <a:pPr marL="722313" lvl="1" indent="-96838"/>
            <a:r>
              <a:rPr lang="ru-RU" dirty="0"/>
              <a:t>- на развитие  производственных и инновационных малых и средних предприятий; </a:t>
            </a:r>
          </a:p>
          <a:p>
            <a:pPr marL="722313" lvl="1" indent="-96838"/>
            <a:r>
              <a:rPr lang="ru-RU" dirty="0"/>
              <a:t>- для возмещения части затрат, связанных с приобретением оборудования;</a:t>
            </a:r>
          </a:p>
          <a:p>
            <a:pPr marL="722313" lvl="1" indent="-96838"/>
            <a:r>
              <a:rPr lang="ru-RU" dirty="0"/>
              <a:t>- части арендной платы за выставочные площади в связи с участием в выставках-ярмарках;</a:t>
            </a:r>
          </a:p>
          <a:p>
            <a:pPr marL="722313" lvl="1" indent="-96838"/>
            <a:r>
              <a:rPr lang="ru-RU" dirty="0"/>
              <a:t> - на проведение городских, областных, региональных, международных выставок-ярмарок,       конкурсов профессионального мастерства;</a:t>
            </a:r>
          </a:p>
          <a:p>
            <a:pPr marL="722313" lvl="1" indent="-96838"/>
            <a:r>
              <a:rPr lang="ru-RU" dirty="0" smtClean="0"/>
              <a:t>- </a:t>
            </a:r>
            <a:r>
              <a:rPr lang="ru-RU" dirty="0" smtClean="0"/>
              <a:t>организация </a:t>
            </a:r>
            <a:r>
              <a:rPr lang="ru-RU" dirty="0"/>
              <a:t>обучения, проведение образовательных программ, курсов, семинаров</a:t>
            </a:r>
          </a:p>
          <a:p>
            <a:pPr marL="342900" indent="-342900"/>
            <a:r>
              <a:rPr lang="ru-RU" b="1" dirty="0" smtClean="0"/>
              <a:t>Сопровождение </a:t>
            </a:r>
            <a:r>
              <a:rPr lang="ru-RU" b="1" dirty="0"/>
              <a:t>инвестиционных проектов по принципу «Одного окна</a:t>
            </a:r>
            <a:r>
              <a:rPr lang="ru-RU" b="1" dirty="0" smtClean="0"/>
              <a:t>»</a:t>
            </a:r>
          </a:p>
          <a:p>
            <a:pPr marL="342900" indent="-342900"/>
            <a:endParaRPr lang="ru-RU" b="1" dirty="0"/>
          </a:p>
          <a:p>
            <a:r>
              <a:rPr lang="ru-RU" b="1" dirty="0" smtClean="0"/>
              <a:t>Региональный </a:t>
            </a:r>
            <a:r>
              <a:rPr lang="ru-RU" b="1" dirty="0"/>
              <a:t>бизнес-акселератор по поддержке проектов на ранней </a:t>
            </a:r>
            <a:r>
              <a:rPr lang="ru-RU" b="1" dirty="0" smtClean="0"/>
              <a:t>стадии (инвестиционная </a:t>
            </a:r>
            <a:r>
              <a:rPr lang="ru-RU" b="1" dirty="0"/>
              <a:t>ниша)</a:t>
            </a:r>
            <a:r>
              <a:rPr lang="ru-RU" dirty="0"/>
              <a:t> </a:t>
            </a:r>
          </a:p>
          <a:p>
            <a:pPr marL="342900" indent="-342900"/>
            <a:endParaRPr lang="ru-RU" b="1" dirty="0"/>
          </a:p>
        </p:txBody>
      </p:sp>
      <p:pic>
        <p:nvPicPr>
          <p:cNvPr id="1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2866" y="1134479"/>
            <a:ext cx="515690" cy="494321"/>
          </a:xfrm>
          <a:prstGeom prst="rect">
            <a:avLst/>
          </a:prstGeom>
          <a:noFill/>
        </p:spPr>
      </p:pic>
      <p:pic>
        <p:nvPicPr>
          <p:cNvPr id="20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9585" y="1988840"/>
            <a:ext cx="515690" cy="494321"/>
          </a:xfrm>
          <a:prstGeom prst="rect">
            <a:avLst/>
          </a:prstGeom>
          <a:noFill/>
        </p:spPr>
      </p:pic>
      <p:pic>
        <p:nvPicPr>
          <p:cNvPr id="2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2866" y="5157192"/>
            <a:ext cx="515690" cy="494321"/>
          </a:xfrm>
          <a:prstGeom prst="rect">
            <a:avLst/>
          </a:prstGeom>
          <a:noFill/>
        </p:spPr>
      </p:pic>
      <p:pic>
        <p:nvPicPr>
          <p:cNvPr id="2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2866" y="5832729"/>
            <a:ext cx="515690" cy="494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9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58750" y="150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42988" y="2522513"/>
            <a:ext cx="73025" cy="2952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843213" y="3027338"/>
            <a:ext cx="71437" cy="284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2666975"/>
            <a:ext cx="71438" cy="284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300788" y="2809850"/>
            <a:ext cx="71437" cy="2736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11"/>
          <p:cNvSpPr/>
          <p:nvPr/>
        </p:nvSpPr>
        <p:spPr>
          <a:xfrm>
            <a:off x="8027988" y="2738413"/>
            <a:ext cx="73025" cy="2736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9388" y="5475263"/>
            <a:ext cx="8856662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cs typeface="Arial" charset="0"/>
              </a:rPr>
              <a:t>Улучшение качества жизни населения вследствие увеличения количества МСП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484438" y="4251300"/>
            <a:ext cx="4176712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cs typeface="Arial" charset="0"/>
              </a:rPr>
              <a:t>Аутсорсинговые услуги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019925" y="4178275"/>
            <a:ext cx="1873250" cy="1081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cs typeface="Arial" charset="0"/>
              </a:rPr>
              <a:t>Объекты торговли, питания, потребительские услуги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483768" y="4754538"/>
            <a:ext cx="4176713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cs typeface="Arial" charset="0"/>
              </a:rPr>
              <a:t>Реклама, охрана,  вывоз мусора, грузовые и пассажирские перевозки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95363" y="3650996"/>
            <a:ext cx="7224712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bg1"/>
                </a:solidFill>
                <a:cs typeface="Arial" charset="0"/>
              </a:rPr>
              <a:t>Шлейфовый</a:t>
            </a:r>
            <a:r>
              <a:rPr lang="ru-RU" sz="1600" b="1" dirty="0">
                <a:solidFill>
                  <a:schemeClr val="bg1"/>
                </a:solidFill>
                <a:cs typeface="Arial" charset="0"/>
              </a:rPr>
              <a:t> бизнес</a:t>
            </a:r>
          </a:p>
        </p:txBody>
      </p:sp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4053014857"/>
              </p:ext>
            </p:extLst>
          </p:nvPr>
        </p:nvGraphicFramePr>
        <p:xfrm>
          <a:off x="158751" y="1418630"/>
          <a:ext cx="893534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98150" y="1298365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5A9E"/>
                </a:solidFill>
                <a:latin typeface="Arial Black" panose="020B0A04020102020204" pitchFamily="34" charset="0"/>
              </a:rPr>
              <a:t>БОЛЬШОЙ БИЗНЕС-МАЛОМУ</a:t>
            </a:r>
            <a:endParaRPr lang="ru-RU" dirty="0">
              <a:solidFill>
                <a:srgbClr val="005A9E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61918" y="2060848"/>
            <a:ext cx="1907382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lang="ru-RU" b="1" cap="all" dirty="0">
                <a:ln w="6350"/>
                <a:cs typeface="Arial" pitchFamily="34" charset="0"/>
              </a:rPr>
              <a:t>РАЗВИТИЕ </a:t>
            </a:r>
            <a:endParaRPr lang="ru-RU" b="1" cap="all" dirty="0" smtClean="0">
              <a:ln w="6350"/>
              <a:cs typeface="Arial" pitchFamily="34" charset="0"/>
            </a:endParaRPr>
          </a:p>
          <a:p>
            <a:pPr lvl="0" algn="ctr"/>
            <a:r>
              <a:rPr lang="ru-RU" b="1" cap="all" dirty="0" smtClean="0">
                <a:ln w="6350"/>
                <a:cs typeface="Arial" pitchFamily="34" charset="0"/>
              </a:rPr>
              <a:t>ЧЕЛОВЕЧЕСКОГО </a:t>
            </a:r>
          </a:p>
          <a:p>
            <a:pPr lvl="0" algn="ctr"/>
            <a:r>
              <a:rPr lang="ru-RU" b="1" cap="all" dirty="0" smtClean="0">
                <a:ln w="6350"/>
                <a:cs typeface="Arial" pitchFamily="34" charset="0"/>
              </a:rPr>
              <a:t>КАПИТАЛА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265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2123728" y="1700808"/>
            <a:ext cx="61926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/>
              <a:t>Производство товарной рыбы. </a:t>
            </a:r>
          </a:p>
          <a:p>
            <a:r>
              <a:rPr lang="ru-RU" sz="2000" dirty="0"/>
              <a:t>Цех по </a:t>
            </a:r>
            <a:r>
              <a:rPr lang="ru-RU" sz="2000" dirty="0" smtClean="0"/>
              <a:t>переработке и хранению </a:t>
            </a:r>
            <a:r>
              <a:rPr lang="ru-RU" sz="2000" dirty="0"/>
              <a:t>рыбы</a:t>
            </a:r>
          </a:p>
        </p:txBody>
      </p:sp>
      <p:pic>
        <p:nvPicPr>
          <p:cNvPr id="23" name="Picture 19" descr="12103424026384661_879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96" y="2564904"/>
            <a:ext cx="1674129" cy="1004873"/>
          </a:xfrm>
          <a:prstGeom prst="rect">
            <a:avLst/>
          </a:prstGeom>
          <a:noFill/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2123728" y="2793122"/>
            <a:ext cx="61926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/>
              <a:t>Строительство реабилитационного центра «Клиники Калашникова»</a:t>
            </a:r>
          </a:p>
        </p:txBody>
      </p:sp>
      <p:pic>
        <p:nvPicPr>
          <p:cNvPr id="25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96" y="4725144"/>
            <a:ext cx="1664808" cy="102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915816" y="4509120"/>
            <a:ext cx="4176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 smtClean="0"/>
              <a:t>Инвестиционные ниши</a:t>
            </a:r>
            <a:endParaRPr lang="ru-RU" sz="2000" b="1" dirty="0"/>
          </a:p>
        </p:txBody>
      </p:sp>
      <p:pic>
        <p:nvPicPr>
          <p:cNvPr id="27" name="Picture 14" descr="Михайлова фото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6" y="3645024"/>
            <a:ext cx="1674129" cy="102756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827584" y="1124744"/>
            <a:ext cx="7848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Инвестиционные проекты на </a:t>
            </a:r>
            <a:r>
              <a:rPr lang="ru-RU" sz="2000" b="1" dirty="0"/>
              <a:t>сумму </a:t>
            </a:r>
            <a:r>
              <a:rPr lang="ru-RU" sz="2000" b="1" dirty="0" smtClean="0"/>
              <a:t>200,0 млн руб</a:t>
            </a:r>
            <a:r>
              <a:rPr lang="ru-RU" sz="2000" b="1" dirty="0" smtClean="0"/>
              <a:t>лей (</a:t>
            </a:r>
            <a:r>
              <a:rPr lang="ru-RU" sz="2000" b="1" dirty="0"/>
              <a:t>2018 -</a:t>
            </a:r>
            <a:r>
              <a:rPr lang="ru-RU" sz="2000" b="1" dirty="0" smtClean="0"/>
              <a:t>2024 </a:t>
            </a:r>
            <a:r>
              <a:rPr lang="ru-RU" sz="2000" b="1" dirty="0" err="1" smtClean="0"/>
              <a:t>гг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123728" y="3717032"/>
            <a:ext cx="6258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/>
              <a:t>Расширение хлебобулочного и кондитерского </a:t>
            </a:r>
            <a:r>
              <a:rPr lang="ru-RU" sz="2000" dirty="0" smtClean="0"/>
              <a:t>производства</a:t>
            </a:r>
            <a:endParaRPr lang="ru-RU" sz="2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33575" y="1556792"/>
            <a:ext cx="1674129" cy="939343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1" name="Picture 2" descr="Картинки по запросу Коворкинг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753" y="5822148"/>
            <a:ext cx="1665951" cy="102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86932" y="5117122"/>
            <a:ext cx="2553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Логистический центр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86932" y="6093296"/>
            <a:ext cx="65175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Региональный центр «БИЗНЕС-АКСЕЛЕРАЦИИ</a:t>
            </a:r>
            <a:r>
              <a:rPr lang="ru-RU" sz="20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728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27103852"/>
              </p:ext>
            </p:extLst>
          </p:nvPr>
        </p:nvGraphicFramePr>
        <p:xfrm>
          <a:off x="348278" y="2564904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42134" y="1991162"/>
            <a:ext cx="6234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ЧИСЛЕННОСТЬ ЗАНЯТЫХ В СФЕРЕ МАЛОГО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И СРЕДНЕГО ПРЕДПРИНИМАТЕЛЬСТВА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% от численности населения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Малый бизнес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3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7" y="-27384"/>
            <a:ext cx="915147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647826"/>
            <a:ext cx="7881884" cy="113310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Детских садов – 40 </a:t>
            </a:r>
            <a:r>
              <a:rPr lang="ru-RU" sz="2000" i="1" dirty="0" smtClean="0"/>
              <a:t>(воспитанников – 7 </a:t>
            </a:r>
            <a:r>
              <a:rPr lang="ru-RU" sz="2000" i="1" dirty="0" smtClean="0"/>
              <a:t>922 чел)</a:t>
            </a:r>
            <a:r>
              <a:rPr lang="ru-RU" sz="2000" dirty="0" smtClean="0"/>
              <a:t> </a:t>
            </a:r>
            <a:r>
              <a:rPr lang="ru-RU" sz="2000" dirty="0" smtClean="0"/>
              <a:t>;</a:t>
            </a:r>
            <a:br>
              <a:rPr lang="ru-RU" sz="2000" dirty="0" smtClean="0"/>
            </a:br>
            <a:r>
              <a:rPr lang="ru-RU" sz="2000" dirty="0" smtClean="0"/>
              <a:t>Школ </a:t>
            </a:r>
            <a:r>
              <a:rPr lang="ru-RU" sz="2000" dirty="0"/>
              <a:t>– 23 </a:t>
            </a:r>
            <a:r>
              <a:rPr lang="ru-RU" sz="2000" i="1" dirty="0"/>
              <a:t>(учащихся – 16 177 </a:t>
            </a:r>
            <a:r>
              <a:rPr lang="ru-RU" sz="2000" i="1" dirty="0" smtClean="0"/>
              <a:t>чел) </a:t>
            </a:r>
            <a:r>
              <a:rPr lang="ru-RU" sz="2000" i="1" dirty="0" smtClean="0"/>
              <a:t>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Учреждений </a:t>
            </a:r>
            <a:r>
              <a:rPr lang="ru-RU" sz="2000" dirty="0" err="1" smtClean="0"/>
              <a:t>доп.образования</a:t>
            </a:r>
            <a:r>
              <a:rPr lang="ru-RU" sz="2000" dirty="0" smtClean="0"/>
              <a:t> – 2 </a:t>
            </a:r>
            <a:r>
              <a:rPr lang="ru-RU" sz="2000" i="1" dirty="0" smtClean="0"/>
              <a:t>(обучающихся – 5 437 </a:t>
            </a:r>
            <a:r>
              <a:rPr lang="ru-RU" sz="2000" i="1" dirty="0" smtClean="0"/>
              <a:t>чел)</a:t>
            </a:r>
            <a:r>
              <a:rPr lang="ru-RU" sz="2000" dirty="0" smtClean="0"/>
              <a:t> </a:t>
            </a:r>
            <a:r>
              <a:rPr lang="ru-RU" sz="2000" dirty="0" smtClean="0"/>
              <a:t>;</a:t>
            </a:r>
            <a:br>
              <a:rPr lang="ru-RU" sz="2000" dirty="0" smtClean="0"/>
            </a:br>
            <a:r>
              <a:rPr lang="ru-RU" sz="2000" dirty="0" smtClean="0"/>
              <a:t>Детских </a:t>
            </a:r>
            <a:r>
              <a:rPr lang="ru-RU" sz="2000" dirty="0"/>
              <a:t>домов – 2 </a:t>
            </a:r>
            <a:r>
              <a:rPr lang="ru-RU" sz="2000" i="1" dirty="0"/>
              <a:t>(воспитанников – 104 </a:t>
            </a:r>
            <a:r>
              <a:rPr lang="ru-RU" sz="2000" i="1" dirty="0" smtClean="0"/>
              <a:t>чел).</a:t>
            </a:r>
            <a:endParaRPr lang="ru-RU" sz="2000" i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249453" y="1278494"/>
            <a:ext cx="21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9453" y="2843644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КУЛЬТУРА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1715" y="4221088"/>
            <a:ext cx="4926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 И МОЛОДЕЖНАЯ ПОЛИТИКА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6657" y="1749003"/>
            <a:ext cx="214903" cy="180610"/>
          </a:xfrm>
          <a:prstGeom prst="rect">
            <a:avLst/>
          </a:prstGeom>
          <a:noFill/>
        </p:spPr>
      </p:pic>
      <p:pic>
        <p:nvPicPr>
          <p:cNvPr id="2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6657" y="1988840"/>
            <a:ext cx="214903" cy="180610"/>
          </a:xfrm>
          <a:prstGeom prst="rect">
            <a:avLst/>
          </a:prstGeom>
          <a:noFill/>
        </p:spPr>
      </p:pic>
      <p:pic>
        <p:nvPicPr>
          <p:cNvPr id="2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14903" cy="180610"/>
          </a:xfrm>
          <a:prstGeom prst="rect">
            <a:avLst/>
          </a:prstGeom>
          <a:noFill/>
        </p:spPr>
      </p:pic>
      <p:pic>
        <p:nvPicPr>
          <p:cNvPr id="29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14903" cy="180610"/>
          </a:xfrm>
          <a:prstGeom prst="rect">
            <a:avLst/>
          </a:prstGeom>
          <a:noFill/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754629" y="3284984"/>
            <a:ext cx="810578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latin typeface="Arial" pitchFamily="34" charset="0"/>
                <a:cs typeface="Arial" pitchFamily="34" charset="0"/>
              </a:rPr>
              <a:t>Учреждений культуры – 18;</a:t>
            </a:r>
          </a:p>
          <a:p>
            <a:pPr algn="l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dirty="0" smtClean="0">
                <a:latin typeface="Arial" pitchFamily="34" charset="0"/>
                <a:cs typeface="Arial" pitchFamily="34" charset="0"/>
              </a:rPr>
              <a:t>Ежегодно проводят более 4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тыс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мероприятий, участвует порядка 1 млн человек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8380" y="3248390"/>
            <a:ext cx="214903" cy="180610"/>
          </a:xfrm>
          <a:prstGeom prst="rect">
            <a:avLst/>
          </a:prstGeom>
          <a:noFill/>
        </p:spPr>
      </p:pic>
      <p:pic>
        <p:nvPicPr>
          <p:cNvPr id="3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4893" y="3717032"/>
            <a:ext cx="214903" cy="180610"/>
          </a:xfrm>
          <a:prstGeom prst="rect">
            <a:avLst/>
          </a:prstGeom>
          <a:noFill/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866580" y="4734436"/>
            <a:ext cx="7881884" cy="1771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latin typeface="+mn-lt"/>
              </a:rPr>
              <a:t>Доля граждан, систематически занимающихся физической культурой и спортом </a:t>
            </a:r>
            <a:r>
              <a:rPr lang="ru-RU" sz="1800" dirty="0" smtClean="0">
                <a:latin typeface="+mn-lt"/>
              </a:rPr>
              <a:t>- 39,6%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С</a:t>
            </a:r>
            <a:r>
              <a:rPr lang="ru-RU" sz="1800" dirty="0" smtClean="0">
                <a:latin typeface="+mn-lt"/>
              </a:rPr>
              <a:t>портивных сооружения 462:</a:t>
            </a:r>
          </a:p>
          <a:p>
            <a:pPr algn="l"/>
            <a:r>
              <a:rPr lang="ru-RU" sz="1800" dirty="0">
                <a:latin typeface="+mn-lt"/>
              </a:rPr>
              <a:t>плавательных бассейнов - 5; легкоатлетический манеж; лыжная </a:t>
            </a:r>
            <a:r>
              <a:rPr lang="ru-RU" sz="1800" dirty="0" smtClean="0">
                <a:latin typeface="+mn-lt"/>
              </a:rPr>
              <a:t>база;</a:t>
            </a:r>
          </a:p>
          <a:p>
            <a:pPr algn="l"/>
            <a:r>
              <a:rPr lang="ru-RU" sz="1800" dirty="0">
                <a:latin typeface="+mn-lt"/>
              </a:rPr>
              <a:t>плоскостных сооружений - 277, из них футбольных полей - 35;</a:t>
            </a:r>
          </a:p>
          <a:p>
            <a:pPr algn="l"/>
            <a:r>
              <a:rPr lang="ru-RU" sz="1800" dirty="0" smtClean="0">
                <a:latin typeface="+mn-lt"/>
              </a:rPr>
              <a:t>спортивных комплексов </a:t>
            </a:r>
            <a:r>
              <a:rPr lang="ru-RU" sz="1800" dirty="0">
                <a:latin typeface="+mn-lt"/>
              </a:rPr>
              <a:t>-</a:t>
            </a:r>
            <a:r>
              <a:rPr lang="ru-RU" sz="1800" dirty="0" smtClean="0">
                <a:latin typeface="+mn-lt"/>
              </a:rPr>
              <a:t>5; стадионов </a:t>
            </a:r>
            <a:r>
              <a:rPr lang="ru-RU" sz="1800" dirty="0">
                <a:latin typeface="+mn-lt"/>
              </a:rPr>
              <a:t>- </a:t>
            </a:r>
            <a:r>
              <a:rPr lang="ru-RU" sz="1800" dirty="0" smtClean="0">
                <a:latin typeface="+mn-lt"/>
              </a:rPr>
              <a:t>6.</a:t>
            </a:r>
          </a:p>
          <a:p>
            <a:pPr algn="l"/>
            <a:r>
              <a:rPr lang="ru-RU" sz="1800" dirty="0">
                <a:latin typeface="+mn-lt"/>
              </a:rPr>
              <a:t>Количество мероприятий, проведенных в 2017 году </a:t>
            </a:r>
            <a:r>
              <a:rPr lang="ru-RU" sz="1800" dirty="0" smtClean="0">
                <a:latin typeface="+mn-lt"/>
              </a:rPr>
              <a:t>– 335;</a:t>
            </a:r>
            <a:endParaRPr lang="ru-RU" sz="1800" dirty="0">
              <a:latin typeface="+mn-lt"/>
            </a:endParaRPr>
          </a:p>
          <a:p>
            <a:pPr algn="l"/>
            <a:r>
              <a:rPr lang="ru-RU" sz="1800" dirty="0">
                <a:latin typeface="+mn-lt"/>
              </a:rPr>
              <a:t>к</a:t>
            </a:r>
            <a:r>
              <a:rPr lang="ru-RU" sz="1800" dirty="0" smtClean="0">
                <a:latin typeface="+mn-lt"/>
              </a:rPr>
              <a:t>оличество </a:t>
            </a:r>
            <a:r>
              <a:rPr lang="ru-RU" sz="1800" dirty="0">
                <a:latin typeface="+mn-lt"/>
              </a:rPr>
              <a:t>молодежных объединений – </a:t>
            </a:r>
            <a:r>
              <a:rPr lang="ru-RU" sz="1800" dirty="0" smtClean="0">
                <a:latin typeface="+mn-lt"/>
              </a:rPr>
              <a:t>8 (490 </a:t>
            </a:r>
            <a:r>
              <a:rPr lang="ru-RU" sz="1800" dirty="0">
                <a:latin typeface="+mn-lt"/>
              </a:rPr>
              <a:t>человек</a:t>
            </a:r>
            <a:r>
              <a:rPr lang="ru-RU" sz="1800" dirty="0" smtClean="0">
                <a:latin typeface="+mn-lt"/>
              </a:rPr>
              <a:t>)</a:t>
            </a:r>
            <a:endParaRPr lang="ru-RU" sz="1800" dirty="0">
              <a:latin typeface="+mn-lt"/>
            </a:endParaRPr>
          </a:p>
        </p:txBody>
      </p:sp>
      <p:pic>
        <p:nvPicPr>
          <p:cNvPr id="3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5" y="4750738"/>
            <a:ext cx="214903" cy="180610"/>
          </a:xfrm>
          <a:prstGeom prst="rect">
            <a:avLst/>
          </a:prstGeom>
          <a:noFill/>
        </p:spPr>
      </p:pic>
      <p:pic>
        <p:nvPicPr>
          <p:cNvPr id="3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7258" y="5589240"/>
            <a:ext cx="214903" cy="180610"/>
          </a:xfrm>
          <a:prstGeom prst="rect">
            <a:avLst/>
          </a:prstGeom>
          <a:noFill/>
        </p:spPr>
      </p:pic>
      <p:pic>
        <p:nvPicPr>
          <p:cNvPr id="4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4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pic>
        <p:nvPicPr>
          <p:cNvPr id="4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3170" y="6325558"/>
            <a:ext cx="214903" cy="180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01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7" y="-27384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9453" y="1556792"/>
            <a:ext cx="21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6010" y="3028236"/>
            <a:ext cx="7861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+mj-lt"/>
              </a:rPr>
              <a:t>Строительство детского сада на 140 мест </a:t>
            </a:r>
            <a:r>
              <a:rPr lang="ru-RU" sz="2000" dirty="0" smtClean="0">
                <a:latin typeface="+mj-lt"/>
              </a:rPr>
              <a:t>(квартал </a:t>
            </a:r>
            <a:r>
              <a:rPr lang="ru-RU" sz="2000" dirty="0" smtClean="0">
                <a:latin typeface="+mj-lt"/>
              </a:rPr>
              <a:t>«Сосновый», </a:t>
            </a:r>
            <a:r>
              <a:rPr lang="ru-RU" sz="2000" dirty="0" smtClean="0">
                <a:latin typeface="+mj-lt"/>
              </a:rPr>
              <a:t>2019г)</a:t>
            </a:r>
            <a:endParaRPr lang="ru-RU" sz="2000" dirty="0" smtClean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6010" y="3456864"/>
            <a:ext cx="728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b="0" dirty="0" smtClean="0">
                <a:effectLst/>
                <a:latin typeface="+mj-lt"/>
              </a:rPr>
              <a:t>Строительство школы на </a:t>
            </a:r>
            <a:r>
              <a:rPr lang="ru-RU" b="0" dirty="0" smtClean="0">
                <a:effectLst/>
                <a:latin typeface="+mj-lt"/>
              </a:rPr>
              <a:t>1 200 </a:t>
            </a:r>
            <a:r>
              <a:rPr lang="ru-RU" b="0" dirty="0" smtClean="0">
                <a:effectLst/>
                <a:latin typeface="+mj-lt"/>
              </a:rPr>
              <a:t>мест </a:t>
            </a:r>
            <a:r>
              <a:rPr lang="ru-RU" b="0" dirty="0" smtClean="0">
                <a:effectLst/>
                <a:latin typeface="+mj-lt"/>
              </a:rPr>
              <a:t>(квартал </a:t>
            </a:r>
            <a:r>
              <a:rPr lang="ru-RU" b="0" dirty="0" smtClean="0">
                <a:effectLst/>
                <a:latin typeface="+mj-lt"/>
              </a:rPr>
              <a:t>«Сосновый», </a:t>
            </a:r>
            <a:r>
              <a:rPr lang="ru-RU" b="0" dirty="0" smtClean="0">
                <a:effectLst/>
                <a:latin typeface="+mj-lt"/>
              </a:rPr>
              <a:t>2020г)</a:t>
            </a:r>
            <a:endParaRPr lang="ru-RU" b="0" dirty="0">
              <a:effectLst/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6010" y="3885492"/>
            <a:ext cx="685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b="0" dirty="0" smtClean="0">
                <a:effectLst/>
                <a:latin typeface="+mj-lt"/>
              </a:rPr>
              <a:t>Капитальный ремонт школы №19 (</a:t>
            </a:r>
            <a:r>
              <a:rPr lang="ru-RU" b="0" dirty="0" err="1" smtClean="0">
                <a:effectLst/>
                <a:latin typeface="+mj-lt"/>
              </a:rPr>
              <a:t>пгт</a:t>
            </a:r>
            <a:r>
              <a:rPr lang="ru-RU" b="0" dirty="0" smtClean="0">
                <a:effectLst/>
                <a:latin typeface="+mj-lt"/>
              </a:rPr>
              <a:t> Новый Городок, </a:t>
            </a:r>
            <a:r>
              <a:rPr lang="ru-RU" b="0" dirty="0" smtClean="0">
                <a:effectLst/>
                <a:latin typeface="+mj-lt"/>
              </a:rPr>
              <a:t>2019г)</a:t>
            </a:r>
            <a:endParaRPr lang="ru-RU" b="0" dirty="0">
              <a:effectLst/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6010" y="4314120"/>
            <a:ext cx="6491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b="0" dirty="0">
                <a:effectLst/>
                <a:latin typeface="+mj-lt"/>
              </a:rPr>
              <a:t>Капитальный ремонт школы </a:t>
            </a:r>
            <a:r>
              <a:rPr lang="ru-RU" b="0" dirty="0" smtClean="0">
                <a:effectLst/>
                <a:latin typeface="+mj-lt"/>
              </a:rPr>
              <a:t>№37 </a:t>
            </a:r>
            <a:r>
              <a:rPr lang="ru-RU" b="0" dirty="0">
                <a:effectLst/>
                <a:latin typeface="+mj-lt"/>
              </a:rPr>
              <a:t>(</a:t>
            </a:r>
            <a:r>
              <a:rPr lang="ru-RU" b="0" dirty="0" err="1">
                <a:effectLst/>
                <a:latin typeface="+mj-lt"/>
              </a:rPr>
              <a:t>пгт</a:t>
            </a:r>
            <a:r>
              <a:rPr lang="ru-RU" b="0" dirty="0">
                <a:effectLst/>
                <a:latin typeface="+mj-lt"/>
              </a:rPr>
              <a:t> </a:t>
            </a:r>
            <a:r>
              <a:rPr lang="ru-RU" b="0" dirty="0" err="1" smtClean="0">
                <a:effectLst/>
                <a:latin typeface="+mj-lt"/>
              </a:rPr>
              <a:t>Грамотеино</a:t>
            </a:r>
            <a:r>
              <a:rPr lang="ru-RU" b="0" dirty="0" smtClean="0">
                <a:effectLst/>
                <a:latin typeface="+mj-lt"/>
              </a:rPr>
              <a:t>, </a:t>
            </a:r>
            <a:r>
              <a:rPr lang="ru-RU" b="0" dirty="0" smtClean="0">
                <a:effectLst/>
                <a:latin typeface="+mj-lt"/>
              </a:rPr>
              <a:t>2020г)</a:t>
            </a:r>
            <a:endParaRPr lang="ru-RU" b="0" dirty="0">
              <a:effectLst/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010" y="4742748"/>
            <a:ext cx="5434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b="0" dirty="0">
                <a:effectLst/>
                <a:latin typeface="+mj-lt"/>
              </a:rPr>
              <a:t>Капитальный ремонт школы </a:t>
            </a:r>
            <a:r>
              <a:rPr lang="ru-RU" b="0" dirty="0" smtClean="0">
                <a:effectLst/>
                <a:latin typeface="+mj-lt"/>
              </a:rPr>
              <a:t>№32 </a:t>
            </a:r>
            <a:r>
              <a:rPr lang="ru-RU" b="0" dirty="0" smtClean="0">
                <a:effectLst/>
                <a:latin typeface="+mj-lt"/>
              </a:rPr>
              <a:t>(3 </a:t>
            </a:r>
            <a:r>
              <a:rPr lang="ru-RU" b="0" dirty="0" err="1" smtClean="0">
                <a:effectLst/>
                <a:latin typeface="+mj-lt"/>
              </a:rPr>
              <a:t>мкр</a:t>
            </a:r>
            <a:r>
              <a:rPr lang="ru-RU" b="0" dirty="0" smtClean="0">
                <a:effectLst/>
                <a:latin typeface="+mj-lt"/>
              </a:rPr>
              <a:t>, 2021г)</a:t>
            </a:r>
            <a:endParaRPr lang="ru-RU" b="0" dirty="0">
              <a:effectLst/>
              <a:latin typeface="+mj-lt"/>
            </a:endParaRPr>
          </a:p>
        </p:txBody>
      </p:sp>
      <p:pic>
        <p:nvPicPr>
          <p:cNvPr id="25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4947" y="6131966"/>
            <a:ext cx="6410325" cy="33338"/>
          </a:xfrm>
          <a:prstGeom prst="rect">
            <a:avLst/>
          </a:prstGeom>
          <a:noFill/>
        </p:spPr>
      </p:pic>
      <p:pic>
        <p:nvPicPr>
          <p:cNvPr id="26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8440" y="2780928"/>
            <a:ext cx="6410325" cy="33338"/>
          </a:xfrm>
          <a:prstGeom prst="rect">
            <a:avLst/>
          </a:prstGeom>
          <a:noFill/>
        </p:spPr>
      </p:pic>
      <p:pic>
        <p:nvPicPr>
          <p:cNvPr id="2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3016266"/>
            <a:ext cx="447676" cy="376238"/>
          </a:xfrm>
          <a:prstGeom prst="rect">
            <a:avLst/>
          </a:prstGeom>
          <a:noFill/>
        </p:spPr>
      </p:pic>
      <p:pic>
        <p:nvPicPr>
          <p:cNvPr id="2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3504124"/>
            <a:ext cx="447676" cy="376238"/>
          </a:xfrm>
          <a:prstGeom prst="rect">
            <a:avLst/>
          </a:prstGeom>
          <a:noFill/>
        </p:spPr>
      </p:pic>
      <p:pic>
        <p:nvPicPr>
          <p:cNvPr id="29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2" y="3952370"/>
            <a:ext cx="447676" cy="376238"/>
          </a:xfrm>
          <a:prstGeom prst="rect">
            <a:avLst/>
          </a:prstGeom>
          <a:noFill/>
        </p:spPr>
      </p:pic>
      <p:pic>
        <p:nvPicPr>
          <p:cNvPr id="3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2" y="4368220"/>
            <a:ext cx="447676" cy="376238"/>
          </a:xfrm>
          <a:prstGeom prst="rect">
            <a:avLst/>
          </a:prstGeom>
          <a:noFill/>
        </p:spPr>
      </p:pic>
      <p:pic>
        <p:nvPicPr>
          <p:cNvPr id="3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2" y="4800268"/>
            <a:ext cx="447676" cy="37623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111638" y="5157192"/>
            <a:ext cx="773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b="0" dirty="0" smtClean="0">
                <a:effectLst/>
                <a:latin typeface="+mj-lt"/>
              </a:rPr>
              <a:t>Строительство спортивных площадок при школах (13 </a:t>
            </a:r>
            <a:r>
              <a:rPr lang="ru-RU" b="0" dirty="0" err="1" smtClean="0">
                <a:effectLst/>
                <a:latin typeface="+mj-lt"/>
              </a:rPr>
              <a:t>шт</a:t>
            </a:r>
            <a:r>
              <a:rPr lang="ru-RU" b="0" dirty="0" smtClean="0">
                <a:effectLst/>
                <a:latin typeface="+mj-lt"/>
              </a:rPr>
              <a:t>, 2019-2035г)</a:t>
            </a:r>
            <a:endParaRPr lang="ru-RU" b="0" dirty="0">
              <a:effectLst/>
              <a:latin typeface="+mj-lt"/>
            </a:endParaRPr>
          </a:p>
        </p:txBody>
      </p:sp>
      <p:pic>
        <p:nvPicPr>
          <p:cNvPr id="3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5214712"/>
            <a:ext cx="447676" cy="376238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111638" y="5587530"/>
            <a:ext cx="6624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b="0" dirty="0" smtClean="0">
                <a:effectLst/>
                <a:latin typeface="+mj-lt"/>
              </a:rPr>
              <a:t>Строительство </a:t>
            </a:r>
            <a:r>
              <a:rPr lang="ru-RU" b="0" dirty="0" err="1" smtClean="0">
                <a:effectLst/>
                <a:latin typeface="+mj-lt"/>
              </a:rPr>
              <a:t>автогородков</a:t>
            </a:r>
            <a:r>
              <a:rPr lang="ru-RU" b="0" dirty="0" smtClean="0">
                <a:effectLst/>
                <a:latin typeface="+mj-lt"/>
              </a:rPr>
              <a:t> при школах (3 </a:t>
            </a:r>
            <a:r>
              <a:rPr lang="ru-RU" b="0" dirty="0" err="1" smtClean="0">
                <a:effectLst/>
                <a:latin typeface="+mj-lt"/>
              </a:rPr>
              <a:t>шт</a:t>
            </a:r>
            <a:r>
              <a:rPr lang="ru-RU" b="0" dirty="0" smtClean="0">
                <a:effectLst/>
                <a:latin typeface="+mj-lt"/>
              </a:rPr>
              <a:t>, 2019-2035г)</a:t>
            </a:r>
            <a:endParaRPr lang="ru-RU" b="0" dirty="0">
              <a:effectLst/>
              <a:latin typeface="+mj-lt"/>
            </a:endParaRPr>
          </a:p>
        </p:txBody>
      </p:sp>
      <p:pic>
        <p:nvPicPr>
          <p:cNvPr id="3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5645050"/>
            <a:ext cx="447676" cy="376238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6760343" y="1278495"/>
            <a:ext cx="2060129" cy="1337444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Прямоугольник 38"/>
          <p:cNvSpPr/>
          <p:nvPr/>
        </p:nvSpPr>
        <p:spPr>
          <a:xfrm>
            <a:off x="2413828" y="1278494"/>
            <a:ext cx="2142330" cy="1337445"/>
          </a:xfrm>
          <a:prstGeom prst="rect">
            <a:avLst/>
          </a:prstGeom>
          <a:blipFill rotWithShape="1">
            <a:blip r:embed="rId12" cstate="print"/>
            <a:srcRect/>
            <a:stretch>
              <a:fillRect l="-2991" r="-4827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Прямоугольник 39"/>
          <p:cNvSpPr/>
          <p:nvPr/>
        </p:nvSpPr>
        <p:spPr>
          <a:xfrm>
            <a:off x="4604774" y="1277240"/>
            <a:ext cx="2036284" cy="1338699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40034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7" y="-27384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1238" y="1052736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КУЛЬТУРА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45562" y="1466554"/>
            <a:ext cx="2210214" cy="114655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2915816" y="1412776"/>
            <a:ext cx="56125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Строительство Культурного центра в селе </a:t>
            </a:r>
            <a:r>
              <a:rPr lang="ru-RU" dirty="0" smtClean="0"/>
              <a:t>Заречное.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Село Заречное -  место компактного проживания коренного малочисленного народа - </a:t>
            </a:r>
            <a:r>
              <a:rPr lang="ru-RU" dirty="0" err="1" smtClean="0"/>
              <a:t>телеутов</a:t>
            </a:r>
            <a:endParaRPr lang="ru-RU" dirty="0" smtClean="0"/>
          </a:p>
          <a:p>
            <a:pPr algn="just"/>
            <a:r>
              <a:rPr lang="ru-RU" dirty="0" smtClean="0"/>
              <a:t>Ф/Б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94,7 </a:t>
            </a:r>
            <a:r>
              <a:rPr lang="ru-RU" dirty="0"/>
              <a:t>млн </a:t>
            </a:r>
            <a:r>
              <a:rPr lang="ru-RU" dirty="0" smtClean="0"/>
              <a:t>рублей (</a:t>
            </a:r>
            <a:r>
              <a:rPr lang="ru-RU" dirty="0"/>
              <a:t>2018-2019 </a:t>
            </a:r>
            <a:r>
              <a:rPr lang="ru-RU" dirty="0" err="1" smtClean="0"/>
              <a:t>гг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45" name="Группа 44"/>
          <p:cNvGrpSpPr/>
          <p:nvPr/>
        </p:nvGrpSpPr>
        <p:grpSpPr>
          <a:xfrm>
            <a:off x="3555868" y="3300199"/>
            <a:ext cx="2032263" cy="1996413"/>
            <a:chOff x="596556" y="2296949"/>
            <a:chExt cx="2032263" cy="1996413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596556" y="2296949"/>
              <a:ext cx="2032263" cy="19964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Прямоугольник 46"/>
            <p:cNvSpPr/>
            <p:nvPr/>
          </p:nvSpPr>
          <p:spPr>
            <a:xfrm>
              <a:off x="596556" y="2296949"/>
              <a:ext cx="2032263" cy="1996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0" tIns="55880" rIns="55880" bIns="55880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700" kern="1200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843808" y="3380858"/>
            <a:ext cx="587353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755650">
              <a:lnSpc>
                <a:spcPct val="90000"/>
              </a:lnSpc>
            </a:pPr>
            <a:r>
              <a:rPr lang="ru-RU" dirty="0" smtClean="0"/>
              <a:t>ЦДК</a:t>
            </a:r>
          </a:p>
          <a:p>
            <a:pPr marL="0" lvl="1" defTabSz="755650">
              <a:lnSpc>
                <a:spcPct val="90000"/>
              </a:lnSpc>
            </a:pPr>
            <a:r>
              <a:rPr lang="ru-RU" dirty="0" smtClean="0"/>
              <a:t>М/Б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7</a:t>
            </a:r>
            <a:r>
              <a:rPr lang="ru-RU" dirty="0"/>
              <a:t> млн </a:t>
            </a:r>
            <a:r>
              <a:rPr lang="ru-RU" dirty="0" smtClean="0"/>
              <a:t>рублей, </a:t>
            </a:r>
            <a:r>
              <a:rPr lang="ru-RU" dirty="0"/>
              <a:t>О/Б – </a:t>
            </a:r>
            <a:r>
              <a:rPr lang="ru-RU" dirty="0">
                <a:solidFill>
                  <a:srgbClr val="FF0000"/>
                </a:solidFill>
              </a:rPr>
              <a:t>39,9</a:t>
            </a:r>
            <a:r>
              <a:rPr lang="ru-RU" dirty="0"/>
              <a:t> млн </a:t>
            </a:r>
            <a:r>
              <a:rPr lang="ru-RU" dirty="0" smtClean="0"/>
              <a:t>рублей (</a:t>
            </a:r>
            <a:r>
              <a:rPr lang="ru-RU" dirty="0"/>
              <a:t>2018-2019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)</a:t>
            </a:r>
            <a:endParaRPr lang="ru-RU" dirty="0"/>
          </a:p>
          <a:p>
            <a:pPr marL="0" lvl="1" defTabSz="755650">
              <a:lnSpc>
                <a:spcPct val="90000"/>
              </a:lnSpc>
            </a:pPr>
            <a:r>
              <a:rPr lang="ru-RU" dirty="0" smtClean="0"/>
              <a:t>Ф/Б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172</a:t>
            </a:r>
            <a:r>
              <a:rPr lang="ru-RU" dirty="0"/>
              <a:t> млн </a:t>
            </a:r>
            <a:r>
              <a:rPr lang="ru-RU" dirty="0" smtClean="0"/>
              <a:t>рублей (</a:t>
            </a:r>
            <a:r>
              <a:rPr lang="ru-RU" dirty="0"/>
              <a:t>2020-2024 </a:t>
            </a:r>
            <a:r>
              <a:rPr lang="ru-RU" dirty="0" err="1"/>
              <a:t>гг</a:t>
            </a:r>
            <a:r>
              <a:rPr lang="ru-RU" dirty="0"/>
              <a:t> 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45563" y="4292546"/>
            <a:ext cx="2210213" cy="122468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9" name="Группа 48"/>
          <p:cNvGrpSpPr/>
          <p:nvPr/>
        </p:nvGrpSpPr>
        <p:grpSpPr>
          <a:xfrm>
            <a:off x="3708268" y="3452599"/>
            <a:ext cx="2032263" cy="1996413"/>
            <a:chOff x="3155375" y="2296949"/>
            <a:chExt cx="2032263" cy="1996413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3155375" y="2296949"/>
              <a:ext cx="2032263" cy="19964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Прямоугольник 50"/>
            <p:cNvSpPr/>
            <p:nvPr/>
          </p:nvSpPr>
          <p:spPr>
            <a:xfrm>
              <a:off x="3155375" y="2296949"/>
              <a:ext cx="2032263" cy="1996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180" tIns="43180" rIns="43180" bIns="43180" numCol="1" spcCol="1270" anchor="t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915816" y="4604994"/>
            <a:ext cx="576064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55650">
              <a:lnSpc>
                <a:spcPct val="90000"/>
              </a:lnSpc>
            </a:pPr>
            <a:r>
              <a:rPr lang="ru-RU" dirty="0"/>
              <a:t>ДК «Шахтер</a:t>
            </a:r>
            <a:r>
              <a:rPr lang="ru-RU" dirty="0" smtClean="0"/>
              <a:t>»</a:t>
            </a:r>
          </a:p>
          <a:p>
            <a:pPr lvl="0" defTabSz="755650">
              <a:lnSpc>
                <a:spcPct val="90000"/>
              </a:lnSpc>
            </a:pPr>
            <a:r>
              <a:rPr lang="ru-RU" dirty="0" smtClean="0"/>
              <a:t>В/Б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40 </a:t>
            </a:r>
            <a:r>
              <a:rPr lang="ru-RU" dirty="0" smtClean="0"/>
              <a:t>млн рублей, Ф/Б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40</a:t>
            </a:r>
            <a:r>
              <a:rPr lang="ru-RU" dirty="0"/>
              <a:t> </a:t>
            </a:r>
            <a:r>
              <a:rPr lang="ru-RU" dirty="0" smtClean="0"/>
              <a:t>млн рублей</a:t>
            </a:r>
          </a:p>
          <a:p>
            <a:pPr defTabSz="755650">
              <a:lnSpc>
                <a:spcPct val="90000"/>
              </a:lnSpc>
            </a:pPr>
            <a:r>
              <a:rPr lang="ru-RU" dirty="0" smtClean="0"/>
              <a:t>(2020-2024 </a:t>
            </a:r>
            <a:r>
              <a:rPr lang="ru-RU" dirty="0" err="1" smtClean="0"/>
              <a:t>гг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45563" y="5517232"/>
            <a:ext cx="2210213" cy="1222637"/>
          </a:xfrm>
          <a:prstGeom prst="rect">
            <a:avLst/>
          </a:prstGeom>
          <a:blipFill rotWithShape="1">
            <a:blip r:embed="rId10"/>
            <a:srcRect/>
            <a:stretch>
              <a:fillRect t="-14147" b="776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3" name="Группа 52"/>
          <p:cNvGrpSpPr/>
          <p:nvPr/>
        </p:nvGrpSpPr>
        <p:grpSpPr>
          <a:xfrm>
            <a:off x="3555869" y="3300199"/>
            <a:ext cx="2032263" cy="1996413"/>
            <a:chOff x="5714195" y="2296949"/>
            <a:chExt cx="2032263" cy="1996413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5714195" y="2296949"/>
              <a:ext cx="2032263" cy="19964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Прямоугольник 54"/>
            <p:cNvSpPr/>
            <p:nvPr/>
          </p:nvSpPr>
          <p:spPr>
            <a:xfrm>
              <a:off x="5714195" y="2296949"/>
              <a:ext cx="2032263" cy="1996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180" tIns="43180" rIns="43180" bIns="43180" numCol="1" spcCol="1270" anchor="t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883086" y="5805264"/>
            <a:ext cx="505830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ДК «Угольщиков»</a:t>
            </a:r>
          </a:p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Ф/Б </a:t>
            </a:r>
            <a:r>
              <a:rPr lang="ru-RU" dirty="0"/>
              <a:t>– </a:t>
            </a:r>
            <a:r>
              <a:rPr lang="ru-RU" dirty="0">
                <a:solidFill>
                  <a:srgbClr val="FF0000"/>
                </a:solidFill>
              </a:rPr>
              <a:t>90 </a:t>
            </a:r>
            <a:r>
              <a:rPr lang="ru-RU" dirty="0" smtClean="0"/>
              <a:t>млн рублей (</a:t>
            </a:r>
            <a:r>
              <a:rPr lang="ru-RU" dirty="0"/>
              <a:t>2020-2024 </a:t>
            </a:r>
            <a:r>
              <a:rPr lang="ru-RU" dirty="0" err="1" smtClean="0"/>
              <a:t>гг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30535" y="3069510"/>
            <a:ext cx="2225241" cy="1295594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3419872" y="2987660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РЕМОНТ УЧРЕЖДЕНИЙ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6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2807217"/>
            <a:ext cx="8790979" cy="45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402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7" y="-27384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39486" y="1201061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latin typeface="Arial Black" panose="020B0A04020102020204" pitchFamily="34" charset="0"/>
              </a:rPr>
              <a:t>ЦЕЛЕВЫЕ ПОКАЗАТЕЛИ</a:t>
            </a:r>
            <a:endParaRPr lang="ru-RU" dirty="0">
              <a:solidFill>
                <a:srgbClr val="005A9E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583050" y="1948770"/>
            <a:ext cx="8381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>
                <a:latin typeface="+mn-lt"/>
              </a:rPr>
              <a:t>Увеличение к 2027 году (в сравнении с 2017 годом) в </a:t>
            </a:r>
            <a:r>
              <a:rPr lang="ru-RU" sz="2000" dirty="0" smtClean="0">
                <a:latin typeface="+mn-lt"/>
              </a:rPr>
              <a:t>школах искусств</a:t>
            </a:r>
            <a:r>
              <a:rPr lang="ru-RU" sz="2000" dirty="0">
                <a:latin typeface="+mn-lt"/>
              </a:rPr>
              <a:t>:</a:t>
            </a: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1322330" y="2492896"/>
            <a:ext cx="761104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>
                <a:latin typeface="+mn-lt"/>
              </a:rPr>
              <a:t>д</a:t>
            </a:r>
            <a:r>
              <a:rPr lang="ru-RU" sz="2000" dirty="0" smtClean="0">
                <a:latin typeface="+mn-lt"/>
              </a:rPr>
              <a:t>оли </a:t>
            </a:r>
            <a:r>
              <a:rPr lang="ru-RU" sz="2000" dirty="0">
                <a:latin typeface="+mn-lt"/>
              </a:rPr>
              <a:t>обучающихся по 				3% до 5% в год</a:t>
            </a:r>
          </a:p>
          <a:p>
            <a:pPr eaLnBrk="1" hangingPunct="1"/>
            <a:r>
              <a:rPr lang="ru-RU" sz="2000" dirty="0">
                <a:latin typeface="+mn-lt"/>
              </a:rPr>
              <a:t>предпрофессиональным программам</a:t>
            </a:r>
          </a:p>
          <a:p>
            <a:pPr eaLnBrk="1" hangingPunct="1"/>
            <a:endParaRPr lang="ru-RU" sz="2000" dirty="0">
              <a:latin typeface="+mn-lt"/>
            </a:endParaRPr>
          </a:p>
          <a:p>
            <a:pPr eaLnBrk="1" hangingPunct="1"/>
            <a:r>
              <a:rPr lang="ru-RU" sz="2000" dirty="0">
                <a:latin typeface="+mn-lt"/>
              </a:rPr>
              <a:t>д</a:t>
            </a:r>
            <a:r>
              <a:rPr lang="ru-RU" sz="2000" dirty="0" smtClean="0">
                <a:latin typeface="+mn-lt"/>
              </a:rPr>
              <a:t>оли </a:t>
            </a:r>
            <a:r>
              <a:rPr lang="ru-RU" sz="2000" dirty="0">
                <a:latin typeface="+mn-lt"/>
              </a:rPr>
              <a:t>выпускников школ, поступивших 		11% до 13%</a:t>
            </a:r>
          </a:p>
          <a:p>
            <a:pPr eaLnBrk="1" hangingPunct="1"/>
            <a:r>
              <a:rPr lang="ru-RU" sz="2000" dirty="0">
                <a:latin typeface="+mn-lt"/>
              </a:rPr>
              <a:t>в профессиональные учреждения </a:t>
            </a:r>
          </a:p>
          <a:p>
            <a:pPr eaLnBrk="1" hangingPunct="1"/>
            <a:endParaRPr lang="ru-RU" sz="2000" dirty="0">
              <a:latin typeface="+mn-lt"/>
            </a:endParaRPr>
          </a:p>
          <a:p>
            <a:pPr eaLnBrk="1" hangingPunct="1"/>
            <a:r>
              <a:rPr lang="ru-RU" sz="2000" dirty="0">
                <a:latin typeface="+mn-lt"/>
              </a:rPr>
              <a:t>д</a:t>
            </a:r>
            <a:r>
              <a:rPr lang="ru-RU" sz="2000" dirty="0" smtClean="0">
                <a:latin typeface="+mn-lt"/>
              </a:rPr>
              <a:t>оли </a:t>
            </a:r>
            <a:r>
              <a:rPr lang="ru-RU" sz="2000" dirty="0">
                <a:latin typeface="+mn-lt"/>
              </a:rPr>
              <a:t>призёров конкурсов разных 		</a:t>
            </a:r>
            <a:r>
              <a:rPr lang="ru-RU" sz="2000" dirty="0" smtClean="0">
                <a:latin typeface="+mn-lt"/>
              </a:rPr>
              <a:t>70</a:t>
            </a:r>
            <a:r>
              <a:rPr lang="ru-RU" sz="2000" dirty="0">
                <a:latin typeface="+mn-lt"/>
              </a:rPr>
              <a:t>% до 80%</a:t>
            </a:r>
          </a:p>
          <a:p>
            <a:pPr eaLnBrk="1" hangingPunct="1"/>
            <a:r>
              <a:rPr lang="ru-RU" sz="2000" dirty="0">
                <a:latin typeface="+mn-lt"/>
              </a:rPr>
              <a:t>уровней </a:t>
            </a:r>
          </a:p>
          <a:p>
            <a:pPr eaLnBrk="1" hangingPunct="1"/>
            <a:endParaRPr lang="ru-RU" sz="2000" dirty="0">
              <a:latin typeface="+mn-lt"/>
            </a:endParaRPr>
          </a:p>
          <a:p>
            <a:pPr eaLnBrk="1" hangingPunct="1"/>
            <a:r>
              <a:rPr lang="ru-RU" sz="2000" dirty="0" smtClean="0">
                <a:latin typeface="+mn-lt"/>
              </a:rPr>
              <a:t>увеличение </a:t>
            </a:r>
            <a:r>
              <a:rPr lang="ru-RU" sz="2000" dirty="0">
                <a:latin typeface="+mn-lt"/>
              </a:rPr>
              <a:t>доли пользователей </a:t>
            </a:r>
            <a:r>
              <a:rPr lang="ru-RU" sz="2000" dirty="0" smtClean="0">
                <a:latin typeface="+mn-lt"/>
              </a:rPr>
              <a:t>			</a:t>
            </a:r>
            <a:r>
              <a:rPr lang="ru-RU" sz="2000" dirty="0"/>
              <a:t> на 5% в год</a:t>
            </a:r>
            <a:endParaRPr lang="ru-RU" sz="2000" dirty="0" smtClean="0">
              <a:latin typeface="+mn-lt"/>
            </a:endParaRPr>
          </a:p>
          <a:p>
            <a:pPr eaLnBrk="1" hangingPunct="1"/>
            <a:r>
              <a:rPr lang="ru-RU" sz="2000" dirty="0">
                <a:latin typeface="+mn-lt"/>
              </a:rPr>
              <a:t>э</a:t>
            </a:r>
            <a:r>
              <a:rPr lang="ru-RU" sz="2000" dirty="0" smtClean="0">
                <a:latin typeface="+mn-lt"/>
              </a:rPr>
              <a:t>лектронных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услуг </a:t>
            </a:r>
            <a:r>
              <a:rPr lang="ru-RU" sz="2000" dirty="0">
                <a:latin typeface="+mn-lt"/>
              </a:rPr>
              <a:t>библиотек</a:t>
            </a:r>
          </a:p>
        </p:txBody>
      </p:sp>
      <p:pic>
        <p:nvPicPr>
          <p:cNvPr id="3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918" y="2702904"/>
            <a:ext cx="349880" cy="294048"/>
          </a:xfrm>
          <a:prstGeom prst="rect">
            <a:avLst/>
          </a:prstGeom>
          <a:noFill/>
        </p:spPr>
      </p:pic>
      <p:pic>
        <p:nvPicPr>
          <p:cNvPr id="3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918" y="3645024"/>
            <a:ext cx="349880" cy="294048"/>
          </a:xfrm>
          <a:prstGeom prst="rect">
            <a:avLst/>
          </a:prstGeom>
          <a:noFill/>
        </p:spPr>
      </p:pic>
      <p:pic>
        <p:nvPicPr>
          <p:cNvPr id="3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1238" y="4509120"/>
            <a:ext cx="349880" cy="294048"/>
          </a:xfrm>
          <a:prstGeom prst="rect">
            <a:avLst/>
          </a:prstGeom>
          <a:noFill/>
        </p:spPr>
      </p:pic>
      <p:pic>
        <p:nvPicPr>
          <p:cNvPr id="3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9712" y="5367200"/>
            <a:ext cx="349880" cy="294048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551927" y="1547500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latin typeface="Arial Black" panose="020B0A04020102020204" pitchFamily="34" charset="0"/>
              </a:rPr>
              <a:t>КУЛЬТУРА</a:t>
            </a:r>
            <a:endParaRPr lang="ru-RU" dirty="0">
              <a:solidFill>
                <a:srgbClr val="005A9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Shamgunov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443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1412776"/>
            <a:ext cx="692948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Стратегическая цель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Беловского городского округа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2035 года –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Предложить людям достойную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работу и сделать местный бюджет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достаточным, чтобы перейти от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обслуживания города к его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развитию и создать комфортную среду для горожан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2852"/>
            <a:ext cx="785818" cy="785818"/>
          </a:xfrm>
          <a:prstGeom prst="rect">
            <a:avLst/>
          </a:prstGeom>
          <a:noFill/>
        </p:spPr>
      </p:pic>
      <p:pic>
        <p:nvPicPr>
          <p:cNvPr id="11" name="Picture 2" descr="C:\Users\Администратор\Desktop\Shamgunov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3144619" y="858586"/>
            <a:ext cx="6858000" cy="5140825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6814076" y="5877272"/>
            <a:ext cx="2329956" cy="1008112"/>
            <a:chOff x="6814076" y="5877272"/>
            <a:chExt cx="2329956" cy="1008112"/>
          </a:xfrm>
        </p:grpSpPr>
        <p:pic>
          <p:nvPicPr>
            <p:cNvPr id="1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4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31" y="117075"/>
            <a:ext cx="549897" cy="81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968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395536" y="1191013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4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9"/>
          <p:cNvSpPr txBox="1"/>
          <p:nvPr/>
        </p:nvSpPr>
        <p:spPr>
          <a:xfrm>
            <a:off x="3060601" y="1891206"/>
            <a:ext cx="571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2018-2019гг,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строительство здания стадиона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«Шахтер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» </a:t>
            </a:r>
            <a:r>
              <a:rPr lang="ru-RU" sz="2000" dirty="0" smtClean="0">
                <a:solidFill>
                  <a:srgbClr val="FF0000"/>
                </a:solidFill>
              </a:rPr>
              <a:t>36 </a:t>
            </a:r>
            <a:r>
              <a:rPr lang="ru-RU" sz="2000" dirty="0" smtClean="0">
                <a:solidFill>
                  <a:srgbClr val="FF0000"/>
                </a:solidFill>
              </a:rPr>
              <a:t>млн рублей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внебюджетные средства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3059832" y="3327400"/>
            <a:ext cx="571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2018-2019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гг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капитальный ремонт СК «Электрон»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96,8 </a:t>
            </a:r>
            <a:r>
              <a:rPr lang="ru-RU" sz="2000" dirty="0" smtClean="0">
                <a:solidFill>
                  <a:srgbClr val="FF0000"/>
                </a:solidFill>
              </a:rPr>
              <a:t>млн рублей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областной и местный бюджеты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TextBox 29"/>
          <p:cNvSpPr txBox="1"/>
          <p:nvPr/>
        </p:nvSpPr>
        <p:spPr>
          <a:xfrm>
            <a:off x="2915816" y="4514344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2018-2019гг,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2020 –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2024гг,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строительство ФОК «Металлург»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1 очередь – </a:t>
            </a:r>
            <a:r>
              <a:rPr lang="ru-RU" sz="2000" dirty="0" smtClean="0">
                <a:solidFill>
                  <a:srgbClr val="FF0000"/>
                </a:solidFill>
              </a:rPr>
              <a:t>179,5 </a:t>
            </a:r>
            <a:r>
              <a:rPr lang="ru-RU" sz="2000" dirty="0" smtClean="0">
                <a:solidFill>
                  <a:srgbClr val="FF0000"/>
                </a:solidFill>
              </a:rPr>
              <a:t>млн </a:t>
            </a:r>
            <a:r>
              <a:rPr lang="ru-RU" sz="2000" dirty="0" smtClean="0">
                <a:solidFill>
                  <a:srgbClr val="FF0000"/>
                </a:solidFill>
              </a:rPr>
              <a:t>рублей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областной и местный бюджеты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очередь – </a:t>
            </a:r>
            <a:r>
              <a:rPr lang="ru-RU" sz="2000" dirty="0" smtClean="0">
                <a:solidFill>
                  <a:srgbClr val="FF0000"/>
                </a:solidFill>
              </a:rPr>
              <a:t>444,7 </a:t>
            </a:r>
            <a:r>
              <a:rPr lang="ru-RU" sz="2000" dirty="0" smtClean="0">
                <a:solidFill>
                  <a:srgbClr val="FF0000"/>
                </a:solidFill>
              </a:rPr>
              <a:t>млн </a:t>
            </a:r>
            <a:r>
              <a:rPr lang="ru-RU" sz="2000" dirty="0">
                <a:solidFill>
                  <a:srgbClr val="FF0000"/>
                </a:solidFill>
              </a:rPr>
              <a:t>рублей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федеральный, областной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и местный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бюджеты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5537" y="1625028"/>
            <a:ext cx="2448272" cy="1296550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95537" y="3140968"/>
            <a:ext cx="2448272" cy="1190441"/>
          </a:xfrm>
          <a:prstGeom prst="rect">
            <a:avLst/>
          </a:prstGeom>
          <a:blipFill rotWithShape="1">
            <a:blip r:embed="rId9"/>
            <a:srcRect/>
            <a:stretch>
              <a:fillRect l="-5234" t="-6953" r="-6918" b="-8201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95537" y="4629440"/>
            <a:ext cx="2448272" cy="1604402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pic>
        <p:nvPicPr>
          <p:cNvPr id="46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2337" y="3019810"/>
            <a:ext cx="8790979" cy="45719"/>
          </a:xfrm>
          <a:prstGeom prst="rect">
            <a:avLst/>
          </a:prstGeom>
          <a:noFill/>
        </p:spPr>
      </p:pic>
      <p:pic>
        <p:nvPicPr>
          <p:cNvPr id="48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517" y="4468625"/>
            <a:ext cx="8790979" cy="45719"/>
          </a:xfrm>
          <a:prstGeom prst="rect">
            <a:avLst/>
          </a:prstGeom>
          <a:noFill/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7555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968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245517" y="1278494"/>
            <a:ext cx="3876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МОЛОДЕЖДНАЯ ПОЛИТИКА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4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390" y="4221088"/>
            <a:ext cx="8790979" cy="45719"/>
          </a:xfrm>
          <a:prstGeom prst="rect">
            <a:avLst/>
          </a:prstGeom>
          <a:noFill/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3392" y="2411449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2018-2019 гг.,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капитальный ремонт ДОЛ «Алые паруса» </a:t>
            </a:r>
            <a:r>
              <a:rPr lang="ru-RU" sz="2000" dirty="0" smtClean="0">
                <a:solidFill>
                  <a:srgbClr val="FF0000"/>
                </a:solidFill>
              </a:rPr>
              <a:t>31,2 </a:t>
            </a:r>
            <a:r>
              <a:rPr lang="ru-RU" sz="2000" dirty="0" smtClean="0">
                <a:solidFill>
                  <a:srgbClr val="FF0000"/>
                </a:solidFill>
              </a:rPr>
              <a:t>млн рублей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областной бюджет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3" y="4707479"/>
            <a:ext cx="5698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2018-2019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</a:rPr>
              <a:t>гг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присвоение регионального уровня молодежному форуму «Территория молодых»</a:t>
            </a:r>
          </a:p>
          <a:p>
            <a:r>
              <a:rPr lang="ru-RU" sz="2000" dirty="0">
                <a:solidFill>
                  <a:srgbClr val="FF0000"/>
                </a:solidFill>
              </a:rPr>
              <a:t>250 </a:t>
            </a:r>
            <a:r>
              <a:rPr lang="ru-RU" sz="2000" dirty="0" err="1" smtClean="0">
                <a:solidFill>
                  <a:srgbClr val="FF0000"/>
                </a:solidFill>
              </a:rPr>
              <a:t>тыс</a:t>
            </a:r>
            <a:r>
              <a:rPr lang="ru-RU" sz="2000" dirty="0" smtClean="0">
                <a:solidFill>
                  <a:srgbClr val="FF0000"/>
                </a:solidFill>
              </a:rPr>
              <a:t> рублей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местный бюджет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внебюджетные средства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5517" y="1984305"/>
            <a:ext cx="3030339" cy="180473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43284" r="66402" b="4075"/>
          <a:stretch/>
        </p:blipFill>
        <p:spPr bwMode="auto">
          <a:xfrm>
            <a:off x="230873" y="4509119"/>
            <a:ext cx="3055669" cy="178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37" y="-27384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71600" y="2289066"/>
            <a:ext cx="82721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dirty="0" smtClean="0">
                <a:latin typeface="+mj-lt"/>
              </a:rPr>
              <a:t>Строительство детского сада и открытие ясельных групп в действующих</a:t>
            </a:r>
          </a:p>
          <a:p>
            <a:pPr algn="just"/>
            <a:r>
              <a:rPr lang="ru-RU" sz="2000" dirty="0" smtClean="0">
                <a:latin typeface="+mj-lt"/>
              </a:rPr>
              <a:t>детских задах, для 100% доступности дошкольного образования</a:t>
            </a:r>
          </a:p>
          <a:p>
            <a:pPr algn="just"/>
            <a:r>
              <a:rPr lang="ru-RU" sz="2000" dirty="0" smtClean="0">
                <a:latin typeface="+mj-lt"/>
              </a:rPr>
              <a:t>детей в возрасте до 3-х 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600" y="3429000"/>
            <a:ext cx="8135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ru-RU" b="0" dirty="0" smtClean="0">
                <a:effectLst/>
                <a:latin typeface="+mj-lt"/>
              </a:rPr>
              <a:t>Организация консультативной помощи родителям детей, получающих</a:t>
            </a:r>
          </a:p>
          <a:p>
            <a:pPr algn="just"/>
            <a:r>
              <a:rPr lang="ru-RU" b="0" dirty="0" smtClean="0">
                <a:effectLst/>
                <a:latin typeface="+mj-lt"/>
              </a:rPr>
              <a:t>дошкольное образование в семье</a:t>
            </a:r>
            <a:endParaRPr lang="ru-RU" b="0" dirty="0">
              <a:effectLst/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1600" y="4221088"/>
            <a:ext cx="7837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ru-RU" b="0" dirty="0" smtClean="0">
                <a:effectLst/>
                <a:latin typeface="+mj-lt"/>
              </a:rPr>
              <a:t>Создание современной и безопасной цифровой образовательной среды </a:t>
            </a:r>
            <a:r>
              <a:rPr lang="ru-RU" b="0" dirty="0" smtClean="0">
                <a:effectLst/>
                <a:latin typeface="+mj-lt"/>
              </a:rPr>
              <a:t>в </a:t>
            </a:r>
            <a:r>
              <a:rPr lang="ru-RU" b="0" dirty="0" smtClean="0">
                <a:effectLst/>
                <a:latin typeface="+mj-lt"/>
              </a:rPr>
              <a:t>образовательных организациях города</a:t>
            </a:r>
            <a:endParaRPr lang="ru-RU" b="0" dirty="0">
              <a:effectLst/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1600" y="5117122"/>
            <a:ext cx="7090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ru-RU" b="0" dirty="0" smtClean="0">
                <a:effectLst/>
                <a:latin typeface="+mj-lt"/>
              </a:rPr>
              <a:t>Внедрение национальной системы профессионального роста</a:t>
            </a:r>
          </a:p>
          <a:p>
            <a:pPr algn="just"/>
            <a:r>
              <a:rPr lang="ru-RU" b="0" dirty="0" smtClean="0">
                <a:effectLst/>
                <a:latin typeface="+mj-lt"/>
              </a:rPr>
              <a:t>педагогических работников, наставничества</a:t>
            </a:r>
            <a:endParaRPr lang="ru-RU" b="0" dirty="0">
              <a:effectLst/>
              <a:latin typeface="+mj-lt"/>
            </a:endParaRPr>
          </a:p>
        </p:txBody>
      </p:sp>
      <p:pic>
        <p:nvPicPr>
          <p:cNvPr id="43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8019" y="5949280"/>
            <a:ext cx="6410325" cy="33338"/>
          </a:xfrm>
          <a:prstGeom prst="rect">
            <a:avLst/>
          </a:prstGeom>
          <a:noFill/>
        </p:spPr>
      </p:pic>
      <p:pic>
        <p:nvPicPr>
          <p:cNvPr id="44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8440" y="2204864"/>
            <a:ext cx="6410325" cy="33338"/>
          </a:xfrm>
          <a:prstGeom prst="rect">
            <a:avLst/>
          </a:prstGeom>
          <a:noFill/>
        </p:spPr>
      </p:pic>
      <p:pic>
        <p:nvPicPr>
          <p:cNvPr id="4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2476698"/>
            <a:ext cx="447676" cy="376238"/>
          </a:xfrm>
          <a:prstGeom prst="rect">
            <a:avLst/>
          </a:prstGeom>
          <a:noFill/>
        </p:spPr>
      </p:pic>
      <p:pic>
        <p:nvPicPr>
          <p:cNvPr id="4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47676" cy="376238"/>
          </a:xfrm>
          <a:prstGeom prst="rect">
            <a:avLst/>
          </a:prstGeom>
          <a:noFill/>
        </p:spPr>
      </p:pic>
      <p:pic>
        <p:nvPicPr>
          <p:cNvPr id="4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4420914"/>
            <a:ext cx="447676" cy="376238"/>
          </a:xfrm>
          <a:prstGeom prst="rect">
            <a:avLst/>
          </a:prstGeom>
          <a:noFill/>
        </p:spPr>
      </p:pic>
      <p:pic>
        <p:nvPicPr>
          <p:cNvPr id="4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5285010"/>
            <a:ext cx="447676" cy="376238"/>
          </a:xfrm>
          <a:prstGeom prst="rect">
            <a:avLst/>
          </a:prstGeom>
          <a:noFill/>
        </p:spPr>
      </p:pic>
      <p:sp>
        <p:nvSpPr>
          <p:cNvPr id="49" name="Прямоугольник 48"/>
          <p:cNvSpPr/>
          <p:nvPr/>
        </p:nvSpPr>
        <p:spPr>
          <a:xfrm>
            <a:off x="249453" y="1556792"/>
            <a:ext cx="21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7903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45599177"/>
              </p:ext>
            </p:extLst>
          </p:nvPr>
        </p:nvGraphicFramePr>
        <p:xfrm>
          <a:off x="348278" y="2564904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69045" y="1980129"/>
            <a:ext cx="3980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РОЖДАЕМОСТЬ НАСЕЛЕНИЯ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на 1 тыс. человек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6510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72820952"/>
              </p:ext>
            </p:extLst>
          </p:nvPr>
        </p:nvGraphicFramePr>
        <p:xfrm>
          <a:off x="348278" y="2564904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07708" y="1980129"/>
            <a:ext cx="3703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СМЕРТНОСТЬ НАСЕЛЕНИЯ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на 1 тыс. человек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0542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93982243"/>
              </p:ext>
            </p:extLst>
          </p:nvPr>
        </p:nvGraphicFramePr>
        <p:xfrm>
          <a:off x="348278" y="2564904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05119" y="1908121"/>
            <a:ext cx="3908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ЧИСЛЕННОСТЬ НАСЕЛЕНИЯ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тыс. человек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7675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86207489"/>
              </p:ext>
            </p:extLst>
          </p:nvPr>
        </p:nvGraphicFramePr>
        <p:xfrm>
          <a:off x="348278" y="2564904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96460" y="1916832"/>
            <a:ext cx="6325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ОЖИДАЕМАЯ ПРОДОЛЖИТЕЛЬНОСТЬ ЖИЗНИ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лет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Демография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40900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2509" y="1991162"/>
            <a:ext cx="75536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ДОЛЯ ГРАЖДАН, СИСТЕМАТИЧЕСКИ ЗАНИМАЮЩИХСЯ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ФИЗИЧЕСКОЙ КУЛЬТУРОЙ И СПОРТОМ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% от численности населения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210544989"/>
              </p:ext>
            </p:extLst>
          </p:nvPr>
        </p:nvGraphicFramePr>
        <p:xfrm>
          <a:off x="0" y="2489729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49291" y="1653510"/>
            <a:ext cx="1082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83" y="-203557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8072046"/>
              </p:ext>
            </p:extLst>
          </p:nvPr>
        </p:nvGraphicFramePr>
        <p:xfrm>
          <a:off x="359261" y="2580520"/>
          <a:ext cx="8400186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11511" y="1847146"/>
            <a:ext cx="64956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ДОСТУПНОСТЬ ДОШКОЛЬНОГО ОБРАЗОВАНИЯ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ДЛЯ ДЕТЕЙ В ВОЗРАСТЕ ДО ТРЁХ ЛЕТ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%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96752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1527756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sz="1800" dirty="0" smtClean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3" y="-102071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15616" y="1991162"/>
            <a:ext cx="72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СОЗДАНИЕ СОВРЕМЕННОЙ И БЕЗОПАСНОЙ ЦИФРОВОЙ ОБРАЗОВАТЕЛЬНОЙ СРЕДЫ В ШКОЛАХ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(% ШКОЛ)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718144292"/>
              </p:ext>
            </p:extLst>
          </p:nvPr>
        </p:nvGraphicFramePr>
        <p:xfrm>
          <a:off x="31498" y="2703043"/>
          <a:ext cx="8400186" cy="374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79512" y="1628800"/>
            <a:ext cx="21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8890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3108" y="3345022"/>
            <a:ext cx="895350" cy="752475"/>
          </a:xfrm>
          <a:prstGeom prst="rect">
            <a:avLst/>
          </a:prstGeom>
          <a:noFill/>
        </p:spPr>
      </p:pic>
      <p:pic>
        <p:nvPicPr>
          <p:cNvPr id="717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7224" y="1844824"/>
            <a:ext cx="831850" cy="1411288"/>
          </a:xfrm>
          <a:prstGeom prst="rect">
            <a:avLst/>
          </a:prstGeom>
          <a:noFill/>
        </p:spPr>
      </p:pic>
      <p:pic>
        <p:nvPicPr>
          <p:cNvPr id="7172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773518"/>
            <a:ext cx="6410325" cy="33338"/>
          </a:xfrm>
          <a:prstGeom prst="rect">
            <a:avLst/>
          </a:prstGeom>
          <a:noFill/>
        </p:spPr>
      </p:pic>
      <p:pic>
        <p:nvPicPr>
          <p:cNvPr id="7173" name="Picture 5" descr="C:\Users\Администратор\Desktop\Shamgunov\поин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987700"/>
            <a:ext cx="1298575" cy="390525"/>
          </a:xfrm>
          <a:prstGeom prst="rect">
            <a:avLst/>
          </a:prstGeom>
          <a:noFill/>
        </p:spPr>
      </p:pic>
      <p:pic>
        <p:nvPicPr>
          <p:cNvPr id="7174" name="Picture 6" descr="C:\Users\Администратор\Desktop\Shamgunov\ворнинг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130708"/>
            <a:ext cx="1069975" cy="1239838"/>
          </a:xfrm>
          <a:prstGeom prst="rect">
            <a:avLst/>
          </a:prstGeom>
          <a:noFill/>
        </p:spPr>
      </p:pic>
      <p:pic>
        <p:nvPicPr>
          <p:cNvPr id="7175" name="Picture 7" descr="C:\Users\Администратор\Desktop\Shamgunov\чек2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77744" y="3126854"/>
            <a:ext cx="1182688" cy="1238250"/>
          </a:xfrm>
          <a:prstGeom prst="rect">
            <a:avLst/>
          </a:prstGeom>
          <a:noFill/>
        </p:spPr>
      </p:pic>
      <p:pic>
        <p:nvPicPr>
          <p:cNvPr id="7176" name="Picture 8" descr="C:\Users\Администратор\Desktop\Shamgunov\лайн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62" y="4702344"/>
            <a:ext cx="6291263" cy="741362"/>
          </a:xfrm>
          <a:prstGeom prst="rect">
            <a:avLst/>
          </a:prstGeom>
          <a:noFill/>
        </p:spPr>
      </p:pic>
      <p:pic>
        <p:nvPicPr>
          <p:cNvPr id="7177" name="Picture 9" descr="C:\Users\Администратор\Desktop\Shamgunov\атентион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14" y="3429000"/>
            <a:ext cx="204779" cy="74294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92801" y="478413"/>
            <a:ext cx="616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Элементы для оформления текста на слайде</a:t>
            </a: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814076" y="5877272"/>
            <a:ext cx="2329956" cy="1008112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3" y="-102071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88310" y="1988840"/>
            <a:ext cx="720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ВНЕДРЕНИЕ НАЦИОНАЛЬНОЙ СИСТЕМЫ ПРОФЕССИОНАЛЬНОГО РОСТА ПЕДАГОГИЧЕСКИХ РАБОТНИКОВ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(% ОХВАТА ПЕДАГОГОВ)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726031602"/>
              </p:ext>
            </p:extLst>
          </p:nvPr>
        </p:nvGraphicFramePr>
        <p:xfrm>
          <a:off x="243161" y="2776010"/>
          <a:ext cx="8400186" cy="367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87613" y="1692254"/>
            <a:ext cx="21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8479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3" y="-102071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2639" y="2060848"/>
            <a:ext cx="86818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РЕАЛИЗАЦИЯ ПРОГРАММ ПСИХОЛОГО_ПЕДАГОГИЧЕСКОЙ, МЕТОДИЧЕСКОЙ И КОНСУЛЬТАТИВНОЙ ПОМОЩИ РОДИТЕЛЯМ, ПОЛУЧАЮЩИХ ДОШКОЛЬНОЕ ОБРАЗОВАНИЕ В СЕМЬЕ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(% СЕМЕЙ)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7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1402" y="1700808"/>
            <a:ext cx="216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</a:t>
            </a:r>
            <a:endParaRPr lang="ru-RU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743227684"/>
              </p:ext>
            </p:extLst>
          </p:nvPr>
        </p:nvGraphicFramePr>
        <p:xfrm>
          <a:off x="36317" y="2779505"/>
          <a:ext cx="8400186" cy="367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9269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83296" y="2206605"/>
            <a:ext cx="816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ОХВАТ ЖИТЕЛЕЙ ПРОФИЛАКТИЧЕСКИМИ МЕДИЦИНСКИМИ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ОСМОТРАМИ НЕ РЕЖЕ ОДНОГО РАЗА В ГОД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1136" y="2277430"/>
            <a:ext cx="479774" cy="514524"/>
          </a:xfrm>
          <a:prstGeom prst="rect">
            <a:avLst/>
          </a:prstGeom>
          <a:noFill/>
        </p:spPr>
      </p:pic>
      <p:sp>
        <p:nvSpPr>
          <p:cNvPr id="19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7146362" y="1331476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4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13102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566582161"/>
              </p:ext>
            </p:extLst>
          </p:nvPr>
        </p:nvGraphicFramePr>
        <p:xfrm>
          <a:off x="375643" y="2996952"/>
          <a:ext cx="8400186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916832"/>
            <a:ext cx="84598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</a:rPr>
              <a:t>Целевой ориентир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en-US" sz="2400" dirty="0" smtClean="0">
                <a:latin typeface="Arial Black" panose="020B0A04020102020204" pitchFamily="34" charset="0"/>
              </a:rPr>
              <a:t>&lt;</a:t>
            </a:r>
            <a:r>
              <a:rPr lang="ru-RU" sz="2400" dirty="0" smtClean="0">
                <a:latin typeface="Arial Black" panose="020B0A04020102020204" pitchFamily="34" charset="0"/>
              </a:rPr>
              <a:t>формулировка;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числовые значения по годам - в диаграмме</a:t>
            </a:r>
            <a:r>
              <a:rPr lang="en-US" sz="2400" dirty="0" smtClean="0">
                <a:latin typeface="Arial Black" panose="020B0A04020102020204" pitchFamily="34" charset="0"/>
              </a:rPr>
              <a:t>&gt;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Социальная сфера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2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42890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8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pic>
        <p:nvPicPr>
          <p:cNvPr id="19" name="Picture 2" descr="C:\Users\Администратор\Desktop\Shamgunov\чек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84264F81-96FF-4E54-AFF4-D7294C74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5660" y="2348880"/>
            <a:ext cx="447676" cy="376238"/>
          </a:xfrm>
          <a:prstGeom prst="rect">
            <a:avLst/>
          </a:prstGeom>
          <a:noFill/>
        </p:spPr>
      </p:pic>
      <p:pic>
        <p:nvPicPr>
          <p:cNvPr id="21" name="Picture 4" descr="C:\Users\Администратор\Desktop\Shamgunov\лайн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FABB57F3-39CB-4159-BEFB-EBDFEE40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6708" y="1988840"/>
            <a:ext cx="6410325" cy="33338"/>
          </a:xfrm>
          <a:prstGeom prst="rect">
            <a:avLst/>
          </a:prstGeom>
          <a:noFill/>
        </p:spPr>
      </p:pic>
      <p:sp>
        <p:nvSpPr>
          <p:cNvPr id="22" name="TextBox 20">
            <a:extLst>
              <a:ext uri="{FF2B5EF4-FFF2-40B4-BE49-F238E27FC236}">
                <a16:creationId xmlns="" xmlns:a16="http://schemas.microsoft.com/office/drawing/2014/main" xmlns:lc="http://schemas.openxmlformats.org/drawingml/2006/lockedCanvas" id="{3239FC7A-B84F-484D-817B-E921945897F3}"/>
              </a:ext>
            </a:extLst>
          </p:cNvPr>
          <p:cNvSpPr txBox="1"/>
          <p:nvPr/>
        </p:nvSpPr>
        <p:spPr>
          <a:xfrm>
            <a:off x="1208580" y="2397240"/>
            <a:ext cx="3575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Введено 40,2 тыс. </a:t>
            </a:r>
            <a:r>
              <a:rPr lang="ru-RU" sz="2000" dirty="0" err="1"/>
              <a:t>кв.м</a:t>
            </a:r>
            <a:r>
              <a:rPr lang="ru-RU" sz="2000" dirty="0"/>
              <a:t>. жилья</a:t>
            </a:r>
          </a:p>
        </p:txBody>
      </p:sp>
      <p:pic>
        <p:nvPicPr>
          <p:cNvPr id="23" name="Picture 4" descr="C:\Users\Администратор\Desktop\Shamgunov\лайн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D7226E4D-FDCB-4886-AB8B-189A28E7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27001" y="5707202"/>
            <a:ext cx="6410325" cy="33338"/>
          </a:xfrm>
          <a:prstGeom prst="rect">
            <a:avLst/>
          </a:prstGeom>
          <a:noFill/>
        </p:spPr>
      </p:pic>
      <p:pic>
        <p:nvPicPr>
          <p:cNvPr id="24" name="Picture 2" descr="C:\Users\Администратор\Desktop\Shamgunov\чек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5FAB7A5C-536F-4716-9A4B-157BB409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4809" y="2959352"/>
            <a:ext cx="447676" cy="376238"/>
          </a:xfrm>
          <a:prstGeom prst="rect">
            <a:avLst/>
          </a:prstGeom>
          <a:noFill/>
        </p:spPr>
      </p:pic>
      <p:sp>
        <p:nvSpPr>
          <p:cNvPr id="25" name="TextBox 23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102533-7E35-4C76-A4F2-69CE6E3161B0}"/>
              </a:ext>
            </a:extLst>
          </p:cNvPr>
          <p:cNvSpPr txBox="1"/>
          <p:nvPr/>
        </p:nvSpPr>
        <p:spPr>
          <a:xfrm>
            <a:off x="1190521" y="2992790"/>
            <a:ext cx="477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Улучшили жилищные условия 549 семей</a:t>
            </a:r>
          </a:p>
        </p:txBody>
      </p:sp>
      <p:pic>
        <p:nvPicPr>
          <p:cNvPr id="26" name="Picture 2" descr="C:\Users\Администратор\Desktop\Shamgunov\чек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C329B314-1A55-4296-90E7-4B8BBC802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4809" y="3569824"/>
            <a:ext cx="447676" cy="376238"/>
          </a:xfrm>
          <a:prstGeom prst="rect">
            <a:avLst/>
          </a:prstGeom>
          <a:noFill/>
        </p:spPr>
      </p:pic>
      <p:sp>
        <p:nvSpPr>
          <p:cNvPr id="27" name="TextBox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0FDCFFDB-5856-4061-BA3E-FF35C4016C45}"/>
              </a:ext>
            </a:extLst>
          </p:cNvPr>
          <p:cNvSpPr txBox="1"/>
          <p:nvPr/>
        </p:nvSpPr>
        <p:spPr>
          <a:xfrm>
            <a:off x="1202350" y="3572523"/>
            <a:ext cx="4910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Переселено по программе ГУРШ 22 семьи</a:t>
            </a:r>
          </a:p>
        </p:txBody>
      </p:sp>
      <p:pic>
        <p:nvPicPr>
          <p:cNvPr id="28" name="Picture 2" descr="C:\Users\Администратор\Desktop\Shamgunov\чек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18E9D9DE-2AD6-4A46-AF12-83DF87FC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139" y="4174038"/>
            <a:ext cx="447676" cy="376238"/>
          </a:xfrm>
          <a:prstGeom prst="rect">
            <a:avLst/>
          </a:prstGeom>
          <a:noFill/>
        </p:spPr>
      </p:pic>
      <p:sp>
        <p:nvSpPr>
          <p:cNvPr id="29" name="TextBox 27">
            <a:extLst>
              <a:ext uri="{FF2B5EF4-FFF2-40B4-BE49-F238E27FC236}">
                <a16:creationId xmlns="" xmlns:a16="http://schemas.microsoft.com/office/drawing/2014/main" xmlns:lc="http://schemas.openxmlformats.org/drawingml/2006/lockedCanvas" id="{FAA88F02-3DE9-4EF1-A328-F9099344BE47}"/>
              </a:ext>
            </a:extLst>
          </p:cNvPr>
          <p:cNvSpPr txBox="1"/>
          <p:nvPr/>
        </p:nvSpPr>
        <p:spPr>
          <a:xfrm>
            <a:off x="1227001" y="4150101"/>
            <a:ext cx="6199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Обеспечено жильем 32 ребенка из числа детей-сирот</a:t>
            </a:r>
          </a:p>
        </p:txBody>
      </p:sp>
      <p:pic>
        <p:nvPicPr>
          <p:cNvPr id="30" name="Picture 2" descr="C:\Users\Администратор\Desktop\Shamgunov\чек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378B849B-2E4B-445B-8CE7-0E2592BC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139" y="4806023"/>
            <a:ext cx="447676" cy="376238"/>
          </a:xfrm>
          <a:prstGeom prst="rect">
            <a:avLst/>
          </a:prstGeom>
          <a:noFill/>
        </p:spPr>
      </p:pic>
      <p:sp>
        <p:nvSpPr>
          <p:cNvPr id="31" name="TextBox 29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EF592D-EA24-4C11-94AE-1A9CD28E1D4A}"/>
              </a:ext>
            </a:extLst>
          </p:cNvPr>
          <p:cNvSpPr txBox="1"/>
          <p:nvPr/>
        </p:nvSpPr>
        <p:spPr>
          <a:xfrm>
            <a:off x="1258690" y="4653136"/>
            <a:ext cx="7558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Привлечено в строительство жилья средств консолидированного </a:t>
            </a:r>
          </a:p>
          <a:p>
            <a:r>
              <a:rPr lang="ru-RU" sz="2000" dirty="0"/>
              <a:t>бюджета 139,4 млн. рублей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511281" y="1547500"/>
            <a:ext cx="242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5A9E"/>
                </a:solidFill>
                <a:latin typeface="Arial Black" panose="020B0A04020102020204" pitchFamily="34" charset="0"/>
              </a:rPr>
              <a:t>ИТОГИ 2017 года</a:t>
            </a:r>
            <a:endParaRPr lang="ru-RU" dirty="0">
              <a:solidFill>
                <a:srgbClr val="005A9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pic>
        <p:nvPicPr>
          <p:cNvPr id="14" name="Picture 6" descr="C:\Users\Администратор\Desktop\Shamgunov\ворнинг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D56F5CB6-C22C-473A-A34C-FE063CBE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876" y="2074881"/>
            <a:ext cx="469127" cy="519758"/>
          </a:xfrm>
          <a:prstGeom prst="rect">
            <a:avLst/>
          </a:prstGeom>
          <a:noFill/>
        </p:spPr>
      </p:pic>
      <p:sp>
        <p:nvSpPr>
          <p:cNvPr id="20" name="TextBox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10CC9666-0DD2-4BAA-800B-A588603DE565}"/>
              </a:ext>
            </a:extLst>
          </p:cNvPr>
          <p:cNvSpPr txBox="1"/>
          <p:nvPr/>
        </p:nvSpPr>
        <p:spPr>
          <a:xfrm>
            <a:off x="1479374" y="1403484"/>
            <a:ext cx="633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005A9E"/>
                </a:solidFill>
                <a:latin typeface="Arial Black" panose="020B0A04020102020204" pitchFamily="34" charset="0"/>
              </a:rPr>
              <a:t>КЛЮЧЕВЫЕ НАПРАВЛЕНИЯ РАЗВИТИЯ</a:t>
            </a:r>
          </a:p>
        </p:txBody>
      </p:sp>
      <p:pic>
        <p:nvPicPr>
          <p:cNvPr id="21" name="Picture 4" descr="C:\Users\Администратор\Desktop\Shamgunov\лайн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72D53415-FC01-4AE5-BF12-F5521678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1883494"/>
            <a:ext cx="6410325" cy="33338"/>
          </a:xfrm>
          <a:prstGeom prst="rect">
            <a:avLst/>
          </a:prstGeom>
          <a:noFill/>
        </p:spPr>
      </p:pic>
      <p:sp>
        <p:nvSpPr>
          <p:cNvPr id="22" name="TextBox 20">
            <a:extLst>
              <a:ext uri="{FF2B5EF4-FFF2-40B4-BE49-F238E27FC236}">
                <a16:creationId xmlns="" xmlns:a16="http://schemas.microsoft.com/office/drawing/2014/main" xmlns:lc="http://schemas.openxmlformats.org/drawingml/2006/lockedCanvas" id="{55318B61-BFCA-4C23-ADD7-25846A282082}"/>
              </a:ext>
            </a:extLst>
          </p:cNvPr>
          <p:cNvSpPr txBox="1"/>
          <p:nvPr/>
        </p:nvSpPr>
        <p:spPr>
          <a:xfrm>
            <a:off x="1587657" y="2120170"/>
            <a:ext cx="542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Увеличение объема жилищного строительства</a:t>
            </a:r>
          </a:p>
        </p:txBody>
      </p:sp>
      <p:pic>
        <p:nvPicPr>
          <p:cNvPr id="23" name="Picture 6" descr="C:\Users\Администратор\Desktop\Shamgunov\ворнинг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88B2DCE0-09D1-49A5-AAA6-0B242E20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1630" y="2723722"/>
            <a:ext cx="469127" cy="519758"/>
          </a:xfrm>
          <a:prstGeom prst="rect">
            <a:avLst/>
          </a:prstGeom>
          <a:noFill/>
        </p:spPr>
      </p:pic>
      <p:pic>
        <p:nvPicPr>
          <p:cNvPr id="24" name="Picture 6" descr="C:\Users\Администратор\Desktop\Shamgunov\ворнинг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24C58871-FC09-40F5-8FD0-DCFE24AE9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875" y="3385959"/>
            <a:ext cx="469127" cy="519758"/>
          </a:xfrm>
          <a:prstGeom prst="rect">
            <a:avLst/>
          </a:prstGeom>
          <a:noFill/>
        </p:spPr>
      </p:pic>
      <p:pic>
        <p:nvPicPr>
          <p:cNvPr id="25" name="Picture 6" descr="C:\Users\Администратор\Desktop\Shamgunov\ворнинг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59A3848C-4103-47ED-AFB3-8632A3C7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875" y="4048196"/>
            <a:ext cx="469127" cy="519758"/>
          </a:xfrm>
          <a:prstGeom prst="rect">
            <a:avLst/>
          </a:prstGeom>
          <a:noFill/>
        </p:spPr>
      </p:pic>
      <p:pic>
        <p:nvPicPr>
          <p:cNvPr id="26" name="Picture 6" descr="C:\Users\Администратор\Desktop\Shamgunov\ворнинг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CFC87C98-DB44-4573-818A-1D311857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4875" y="4696091"/>
            <a:ext cx="469127" cy="519758"/>
          </a:xfrm>
          <a:prstGeom prst="rect">
            <a:avLst/>
          </a:prstGeom>
          <a:noFill/>
        </p:spPr>
      </p:pic>
      <p:pic>
        <p:nvPicPr>
          <p:cNvPr id="27" name="Picture 6" descr="C:\Users\Администратор\Desktop\Shamgunov\ворнинг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D8AC00C7-E0E6-48AC-A61E-05929D424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1630" y="5343986"/>
            <a:ext cx="469127" cy="519758"/>
          </a:xfrm>
          <a:prstGeom prst="rect">
            <a:avLst/>
          </a:prstGeom>
          <a:noFill/>
        </p:spPr>
      </p:pic>
      <p:sp>
        <p:nvSpPr>
          <p:cNvPr id="28" name="TextBox 26">
            <a:extLst>
              <a:ext uri="{FF2B5EF4-FFF2-40B4-BE49-F238E27FC236}">
                <a16:creationId xmlns="" xmlns:a16="http://schemas.microsoft.com/office/drawing/2014/main" xmlns:lc="http://schemas.openxmlformats.org/drawingml/2006/lockedCanvas" id="{2CA4ED31-A611-436F-9468-949558868536}"/>
              </a:ext>
            </a:extLst>
          </p:cNvPr>
          <p:cNvSpPr txBox="1"/>
          <p:nvPr/>
        </p:nvSpPr>
        <p:spPr>
          <a:xfrm>
            <a:off x="1639967" y="2767235"/>
            <a:ext cx="5206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Строительство сейсмостойких жилых домов </a:t>
            </a:r>
          </a:p>
        </p:txBody>
      </p:sp>
      <p:sp>
        <p:nvSpPr>
          <p:cNvPr id="29" name="TextBox 27">
            <a:extLst>
              <a:ext uri="{FF2B5EF4-FFF2-40B4-BE49-F238E27FC236}">
                <a16:creationId xmlns="" xmlns:a16="http://schemas.microsoft.com/office/drawing/2014/main" xmlns:lc="http://schemas.openxmlformats.org/drawingml/2006/lockedCanvas" id="{085C4F7E-2ADA-466A-BACD-1BE67FB35550}"/>
              </a:ext>
            </a:extLst>
          </p:cNvPr>
          <p:cNvSpPr txBox="1"/>
          <p:nvPr/>
        </p:nvSpPr>
        <p:spPr>
          <a:xfrm>
            <a:off x="1611877" y="3362731"/>
            <a:ext cx="4719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Улучшение жилищных условий граждан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="" xmlns:a16="http://schemas.microsoft.com/office/drawing/2014/main" xmlns:lc="http://schemas.openxmlformats.org/drawingml/2006/lockedCanvas" id="{384C9EB8-F2F9-4D09-A42E-0F68B25ECA2E}"/>
              </a:ext>
            </a:extLst>
          </p:cNvPr>
          <p:cNvSpPr txBox="1"/>
          <p:nvPr/>
        </p:nvSpPr>
        <p:spPr>
          <a:xfrm>
            <a:off x="1631612" y="3967061"/>
            <a:ext cx="6321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Снижение числа граждан, нуждающихся в улучшении </a:t>
            </a:r>
          </a:p>
          <a:p>
            <a:r>
              <a:rPr lang="ru-RU" sz="2000" dirty="0"/>
              <a:t>жилищных условий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="" xmlns:a16="http://schemas.microsoft.com/office/drawing/2014/main" xmlns:lc="http://schemas.openxmlformats.org/drawingml/2006/lockedCanvas" id="{46590AF5-D97E-46C0-BB74-63EADB126723}"/>
              </a:ext>
            </a:extLst>
          </p:cNvPr>
          <p:cNvSpPr txBox="1"/>
          <p:nvPr/>
        </p:nvSpPr>
        <p:spPr>
          <a:xfrm>
            <a:off x="1639967" y="4645709"/>
            <a:ext cx="6469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Переселение граждан с территорий, подрабатываемых </a:t>
            </a:r>
          </a:p>
          <a:p>
            <a:r>
              <a:rPr lang="ru-RU" sz="2000" dirty="0"/>
              <a:t>угольными предприятиями</a:t>
            </a:r>
          </a:p>
        </p:txBody>
      </p:sp>
      <p:sp>
        <p:nvSpPr>
          <p:cNvPr id="32" name="TextBox 30">
            <a:extLst>
              <a:ext uri="{FF2B5EF4-FFF2-40B4-BE49-F238E27FC236}">
                <a16:creationId xmlns="" xmlns:a16="http://schemas.microsoft.com/office/drawing/2014/main" xmlns:lc="http://schemas.openxmlformats.org/drawingml/2006/lockedCanvas" id="{4FA28C6B-432D-4618-942F-AC2337D0DDD3}"/>
              </a:ext>
            </a:extLst>
          </p:cNvPr>
          <p:cNvSpPr txBox="1"/>
          <p:nvPr/>
        </p:nvSpPr>
        <p:spPr>
          <a:xfrm>
            <a:off x="1675534" y="5419865"/>
            <a:ext cx="682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Привлечение внебюджетных источников финансирования </a:t>
            </a:r>
          </a:p>
        </p:txBody>
      </p:sp>
      <p:pic>
        <p:nvPicPr>
          <p:cNvPr id="33" name="Picture 4" descr="C:\Users\Администратор\Desktop\Shamgunov\лайн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60167C62-BEF5-4904-8D22-A3CFAE12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8602" y="5915942"/>
            <a:ext cx="6410325" cy="3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8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497187" y="2052137"/>
            <a:ext cx="212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ВВОД ЖИЛЬЯ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тыс. кв. м. в год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9512" y="1340768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798506590"/>
              </p:ext>
            </p:extLst>
          </p:nvPr>
        </p:nvGraphicFramePr>
        <p:xfrm>
          <a:off x="359243" y="2204864"/>
          <a:ext cx="8400186" cy="401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802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Строительство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6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2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032706996"/>
              </p:ext>
            </p:extLst>
          </p:nvPr>
        </p:nvGraphicFramePr>
        <p:xfrm>
          <a:off x="14794" y="2756179"/>
          <a:ext cx="8400186" cy="369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Заголовок 1"/>
          <p:cNvSpPr txBox="1">
            <a:spLocks/>
          </p:cNvSpPr>
          <p:nvPr/>
        </p:nvSpPr>
        <p:spPr>
          <a:xfrm>
            <a:off x="369723" y="1517890"/>
            <a:ext cx="84598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КОЛИЧЕСТВО СЕМЕЙ, </a:t>
            </a:r>
          </a:p>
          <a:p>
            <a:pPr algn="ctr"/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УЛУЧШИВШИХ ЖИЛИЩНЫЕ УСЛОВИЯ,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кол-во семей в год</a:t>
            </a:r>
          </a:p>
        </p:txBody>
      </p:sp>
    </p:spTree>
    <p:extLst>
      <p:ext uri="{BB962C8B-B14F-4D97-AF65-F5344CB8AC3E}">
        <p14:creationId xmlns:p14="http://schemas.microsoft.com/office/powerpoint/2010/main" val="5360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519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4506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48118" y="836712"/>
            <a:ext cx="6909050" cy="729814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grpSp>
        <p:nvGrpSpPr>
          <p:cNvPr id="45063" name="Группа 9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1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4506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447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2988" y="1928813"/>
            <a:ext cx="40274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Многоквартирных домов - 947</a:t>
            </a:r>
          </a:p>
        </p:txBody>
      </p:sp>
      <p:pic>
        <p:nvPicPr>
          <p:cNvPr id="45069" name="Picture 2" descr="C:\Users\Администратор\Desktop\Shamgunov\чек.png"/>
          <p:cNvPicPr>
            <a:picLocks noChangeAspect="1" noChangeArrowheads="1"/>
          </p:cNvPicPr>
          <p:nvPr>
            <p:ph type="title"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420938"/>
            <a:ext cx="431800" cy="363537"/>
          </a:xfrm>
          <a:noFill/>
        </p:spPr>
      </p:pic>
      <p:sp>
        <p:nvSpPr>
          <p:cNvPr id="2" name="TextBox 7"/>
          <p:cNvSpPr txBox="1"/>
          <p:nvPr/>
        </p:nvSpPr>
        <p:spPr>
          <a:xfrm>
            <a:off x="1042988" y="2852738"/>
            <a:ext cx="59070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Инженерных сетей - 3163,41 км., в том числе:</a:t>
            </a:r>
          </a:p>
        </p:txBody>
      </p:sp>
      <p:pic>
        <p:nvPicPr>
          <p:cNvPr id="4507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24175"/>
            <a:ext cx="4318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/>
          <p:nvPr/>
        </p:nvSpPr>
        <p:spPr>
          <a:xfrm>
            <a:off x="1042988" y="3284538"/>
            <a:ext cx="741203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тепловые сети (в двухтрубном исполнении) - 190,76 км.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1042988" y="4076700"/>
            <a:ext cx="45608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водопроводные сети – 731,61 км.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042988" y="3679825"/>
            <a:ext cx="47640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канализационные сети – 227,35 км.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074738" y="4797425"/>
            <a:ext cx="39639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Очистных сооружений – 7 шт.</a:t>
            </a:r>
          </a:p>
        </p:txBody>
      </p:sp>
      <p:pic>
        <p:nvPicPr>
          <p:cNvPr id="45079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68863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1042988" y="4437063"/>
            <a:ext cx="4551362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электрические сети – 2 013,69 км.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042988" y="2420938"/>
            <a:ext cx="10153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Котельных – 22 шт. </a:t>
            </a:r>
          </a:p>
        </p:txBody>
      </p:sp>
      <p:pic>
        <p:nvPicPr>
          <p:cNvPr id="4508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73688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1042988" y="5300663"/>
            <a:ext cx="6210300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Улично-дорожной сети – 463,6 км., в том числе: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1042988" y="5624513"/>
            <a:ext cx="6616700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в щебеночном и грунтовом исполнении – 284,5 км.</a:t>
            </a:r>
          </a:p>
        </p:txBody>
      </p:sp>
    </p:spTree>
    <p:extLst>
      <p:ext uri="{BB962C8B-B14F-4D97-AF65-F5344CB8AC3E}">
        <p14:creationId xmlns:p14="http://schemas.microsoft.com/office/powerpoint/2010/main" val="30559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grpSp>
        <p:nvGrpSpPr>
          <p:cNvPr id="64520" name="Группа 9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059113" y="1700213"/>
            <a:ext cx="2947987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b="1">
                <a:solidFill>
                  <a:srgbClr val="005A9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Итоги 2017 года</a:t>
            </a:r>
          </a:p>
        </p:txBody>
      </p:sp>
      <p:pic>
        <p:nvPicPr>
          <p:cNvPr id="6452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4318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/>
          <p:cNvSpPr txBox="1"/>
          <p:nvPr/>
        </p:nvSpPr>
        <p:spPr>
          <a:xfrm>
            <a:off x="971550" y="2276475"/>
            <a:ext cx="4979988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Строительство 2-х новых котельных:</a:t>
            </a:r>
          </a:p>
        </p:txBody>
      </p:sp>
      <p:pic>
        <p:nvPicPr>
          <p:cNvPr id="6452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/>
          <p:nvPr/>
        </p:nvSpPr>
        <p:spPr>
          <a:xfrm>
            <a:off x="1042988" y="3500438"/>
            <a:ext cx="6303962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Реконструкция котельной № 8 мкр. Бабанаково.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1042988" y="2565400"/>
            <a:ext cx="37099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ru-RU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мкр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квартал «Сосновый»;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042988" y="2997200"/>
            <a:ext cx="200183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- мкр. 8 Марта.</a:t>
            </a:r>
          </a:p>
        </p:txBody>
      </p:sp>
      <p:pic>
        <p:nvPicPr>
          <p:cNvPr id="6453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4318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/>
          <p:nvPr/>
        </p:nvSpPr>
        <p:spPr>
          <a:xfrm>
            <a:off x="1042988" y="3968750"/>
            <a:ext cx="6200775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инженерных сетей – 8 км.</a:t>
            </a:r>
          </a:p>
        </p:txBody>
      </p:sp>
      <p:pic>
        <p:nvPicPr>
          <p:cNvPr id="6453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4318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1042988" y="4508500"/>
            <a:ext cx="5641975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Строительство инженерных сетей – 9,8 км.</a:t>
            </a:r>
          </a:p>
        </p:txBody>
      </p:sp>
      <p:pic>
        <p:nvPicPr>
          <p:cNvPr id="6453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84763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/>
          <p:nvPr/>
        </p:nvSpPr>
        <p:spPr>
          <a:xfrm>
            <a:off x="1042988" y="5013325"/>
            <a:ext cx="6148387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автодороги – 20,8 тыс. м.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63993" y="943074"/>
            <a:ext cx="6909050" cy="729815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pic>
        <p:nvPicPr>
          <p:cNvPr id="6454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86413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6948488" y="5013325"/>
            <a:ext cx="282575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042988" y="5553075"/>
            <a:ext cx="6762750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Капитальный ремонт многоквартирных домов – 68.</a:t>
            </a:r>
          </a:p>
        </p:txBody>
      </p:sp>
    </p:spTree>
    <p:extLst>
      <p:ext uri="{BB962C8B-B14F-4D97-AF65-F5344CB8AC3E}">
        <p14:creationId xmlns:p14="http://schemas.microsoft.com/office/powerpoint/2010/main" val="39637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8762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47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081" y="169476"/>
            <a:ext cx="5921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Беловский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городской округ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6010" y="1928802"/>
            <a:ext cx="474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Численность населения –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127 808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человек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6010" y="2357430"/>
            <a:ext cx="509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Рождаемость – </a:t>
            </a:r>
            <a:r>
              <a:rPr lang="ru-RU" dirty="0" smtClean="0"/>
              <a:t>10,7 человек (на 1 000 человек)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96010" y="2786058"/>
            <a:ext cx="4875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Смертность – </a:t>
            </a:r>
            <a:r>
              <a:rPr lang="ru-RU" dirty="0"/>
              <a:t>15,1человек (на 1 000 человек)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96010" y="3214686"/>
            <a:ext cx="3898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Миграционный </a:t>
            </a:r>
            <a:r>
              <a:rPr lang="ru-RU" dirty="0" smtClean="0"/>
              <a:t>отток – 23 человека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96010" y="3643314"/>
            <a:ext cx="3307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Уровень </a:t>
            </a:r>
            <a:r>
              <a:rPr lang="ru-RU" dirty="0" smtClean="0"/>
              <a:t>безработицы – 0,7 %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96010" y="4071942"/>
            <a:ext cx="781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Среднемесячная заработная плата одного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работающего –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33 512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рублей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6010" y="4500570"/>
            <a:ext cx="5277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Индекс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промышленного производства – 102,9 %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6010" y="4929198"/>
            <a:ext cx="7473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Инвестиции в основной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капитал –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96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тыс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рублей (на душу населения)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1538" y="5347893"/>
            <a:ext cx="6114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Численность занятых в малом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бизнесе –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9 853 человека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148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81150"/>
            <a:ext cx="6410325" cy="33338"/>
          </a:xfrm>
          <a:prstGeom prst="rect">
            <a:avLst/>
          </a:prstGeom>
          <a:noFill/>
        </p:spPr>
      </p:pic>
      <p:pic>
        <p:nvPicPr>
          <p:cNvPr id="28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47" y="5857892"/>
            <a:ext cx="6410325" cy="33338"/>
          </a:xfrm>
          <a:prstGeom prst="rect">
            <a:avLst/>
          </a:prstGeom>
          <a:noFill/>
        </p:spPr>
      </p:pic>
      <p:pic>
        <p:nvPicPr>
          <p:cNvPr id="3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39" name="Picture 4" descr="C:\Users\Администратор\Desktop\Shamgunov\лай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440" y="1681494"/>
            <a:ext cx="6410325" cy="33338"/>
          </a:xfrm>
          <a:prstGeom prst="rect">
            <a:avLst/>
          </a:prstGeom>
          <a:noFill/>
        </p:spPr>
      </p:pic>
      <p:pic>
        <p:nvPicPr>
          <p:cNvPr id="40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447676" cy="376238"/>
          </a:xfrm>
          <a:prstGeom prst="rect">
            <a:avLst/>
          </a:prstGeom>
          <a:noFill/>
        </p:spPr>
      </p:pic>
      <p:pic>
        <p:nvPicPr>
          <p:cNvPr id="41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2404690"/>
            <a:ext cx="447676" cy="376238"/>
          </a:xfrm>
          <a:prstGeom prst="rect">
            <a:avLst/>
          </a:prstGeom>
          <a:noFill/>
        </p:spPr>
      </p:pic>
      <p:pic>
        <p:nvPicPr>
          <p:cNvPr id="4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2" y="2852936"/>
            <a:ext cx="447676" cy="376238"/>
          </a:xfrm>
          <a:prstGeom prst="rect">
            <a:avLst/>
          </a:prstGeom>
          <a:noFill/>
        </p:spPr>
      </p:pic>
      <p:pic>
        <p:nvPicPr>
          <p:cNvPr id="4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2" y="3268786"/>
            <a:ext cx="447676" cy="376238"/>
          </a:xfrm>
          <a:prstGeom prst="rect">
            <a:avLst/>
          </a:prstGeom>
          <a:noFill/>
        </p:spPr>
      </p:pic>
      <p:pic>
        <p:nvPicPr>
          <p:cNvPr id="4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932" y="3700834"/>
            <a:ext cx="447676" cy="376238"/>
          </a:xfrm>
          <a:prstGeom prst="rect">
            <a:avLst/>
          </a:prstGeom>
          <a:noFill/>
        </p:spPr>
      </p:pic>
      <p:pic>
        <p:nvPicPr>
          <p:cNvPr id="45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4132882"/>
            <a:ext cx="447676" cy="376238"/>
          </a:xfrm>
          <a:prstGeom prst="rect">
            <a:avLst/>
          </a:prstGeom>
          <a:noFill/>
        </p:spPr>
      </p:pic>
      <p:pic>
        <p:nvPicPr>
          <p:cNvPr id="4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4564930"/>
            <a:ext cx="447676" cy="376238"/>
          </a:xfrm>
          <a:prstGeom prst="rect">
            <a:avLst/>
          </a:prstGeom>
          <a:noFill/>
        </p:spPr>
      </p:pic>
      <p:pic>
        <p:nvPicPr>
          <p:cNvPr id="4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4996978"/>
            <a:ext cx="447676" cy="376238"/>
          </a:xfrm>
          <a:prstGeom prst="rect">
            <a:avLst/>
          </a:prstGeom>
          <a:noFill/>
        </p:spPr>
      </p:pic>
      <p:pic>
        <p:nvPicPr>
          <p:cNvPr id="48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5429026"/>
            <a:ext cx="447676" cy="376238"/>
          </a:xfrm>
          <a:prstGeom prst="rect">
            <a:avLst/>
          </a:prstGeom>
          <a:noFill/>
        </p:spPr>
      </p:pic>
      <p:grpSp>
        <p:nvGrpSpPr>
          <p:cNvPr id="33" name="Группа 32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34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32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6963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50" y="1500188"/>
            <a:ext cx="5143500" cy="285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smtClean="0">
                <a:latin typeface="Arial Black" pitchFamily="34" charset="0"/>
              </a:rPr>
              <a:t>Всего дворовых территорий 781,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69640" name="Группа 9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6964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0"/>
            <a:ext cx="509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6" descr="C:\Users\Администратор\Desktop\Shamgunov\ворнинг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000250"/>
            <a:ext cx="4318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5" name="Прямоугольник 16"/>
          <p:cNvSpPr>
            <a:spLocks noChangeArrowheads="1"/>
          </p:cNvSpPr>
          <p:nvPr/>
        </p:nvSpPr>
        <p:spPr bwMode="auto">
          <a:xfrm>
            <a:off x="1357313" y="2000250"/>
            <a:ext cx="707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>
                <a:latin typeface="Arial Black" pitchFamily="34" charset="0"/>
              </a:rPr>
              <a:t>в том числе требующих ремонта 397.</a:t>
            </a:r>
          </a:p>
        </p:txBody>
      </p:sp>
      <p:pic>
        <p:nvPicPr>
          <p:cNvPr id="6964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00313"/>
            <a:ext cx="509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Прямоугольник 18"/>
          <p:cNvSpPr>
            <a:spLocks noChangeArrowheads="1"/>
          </p:cNvSpPr>
          <p:nvPr/>
        </p:nvSpPr>
        <p:spPr bwMode="auto">
          <a:xfrm>
            <a:off x="857250" y="2428875"/>
            <a:ext cx="6286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>
              <a:latin typeface="Arial Black" pitchFamily="34" charset="0"/>
            </a:endParaRPr>
          </a:p>
          <a:p>
            <a:pPr algn="ctr"/>
            <a:endParaRPr lang="ru-RU">
              <a:latin typeface="Arial Black" pitchFamily="34" charset="0"/>
            </a:endParaRPr>
          </a:p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69648" name="Прямоугольник 19"/>
          <p:cNvSpPr>
            <a:spLocks noChangeArrowheads="1"/>
          </p:cNvSpPr>
          <p:nvPr/>
        </p:nvSpPr>
        <p:spPr bwMode="auto">
          <a:xfrm>
            <a:off x="1143000" y="2928938"/>
            <a:ext cx="23574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-"/>
            </a:pPr>
            <a:r>
              <a:rPr lang="ru-RU" sz="2000">
                <a:latin typeface="Arial Black" pitchFamily="34" charset="0"/>
              </a:rPr>
              <a:t> парки – 6;</a:t>
            </a:r>
          </a:p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69649" name="Прямоугольник 21"/>
          <p:cNvSpPr>
            <a:spLocks noChangeArrowheads="1"/>
          </p:cNvSpPr>
          <p:nvPr/>
        </p:nvSpPr>
        <p:spPr bwMode="auto">
          <a:xfrm>
            <a:off x="1428750" y="3286125"/>
            <a:ext cx="2214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-"/>
            </a:pPr>
            <a:r>
              <a:rPr lang="ru-RU" sz="2000">
                <a:latin typeface="Arial Black" pitchFamily="34" charset="0"/>
              </a:rPr>
              <a:t> скверы –14 </a:t>
            </a:r>
            <a:r>
              <a:rPr lang="ru-RU">
                <a:latin typeface="Arial Black" pitchFamily="34" charset="0"/>
              </a:rPr>
              <a:t>;</a:t>
            </a:r>
          </a:p>
        </p:txBody>
      </p:sp>
      <p:sp>
        <p:nvSpPr>
          <p:cNvPr id="69650" name="Прямоугольник 22"/>
          <p:cNvSpPr>
            <a:spLocks noChangeArrowheads="1"/>
          </p:cNvSpPr>
          <p:nvPr/>
        </p:nvSpPr>
        <p:spPr bwMode="auto">
          <a:xfrm>
            <a:off x="1428750" y="3643313"/>
            <a:ext cx="2312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Char char="-"/>
            </a:pPr>
            <a:r>
              <a:rPr lang="ru-RU" sz="2000">
                <a:latin typeface="Arial Black" pitchFamily="34" charset="0"/>
              </a:rPr>
              <a:t> бульвары – 1;</a:t>
            </a:r>
          </a:p>
        </p:txBody>
      </p:sp>
      <p:sp>
        <p:nvSpPr>
          <p:cNvPr id="69651" name="Прямоугольник 23"/>
          <p:cNvSpPr>
            <a:spLocks noChangeArrowheads="1"/>
          </p:cNvSpPr>
          <p:nvPr/>
        </p:nvSpPr>
        <p:spPr bwMode="auto">
          <a:xfrm>
            <a:off x="1428750" y="4000500"/>
            <a:ext cx="1801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Char char="-"/>
            </a:pPr>
            <a:r>
              <a:rPr lang="ru-RU" sz="2000">
                <a:latin typeface="Arial Black" pitchFamily="34" charset="0"/>
              </a:rPr>
              <a:t> аллеи – 9.</a:t>
            </a:r>
          </a:p>
        </p:txBody>
      </p:sp>
      <p:pic>
        <p:nvPicPr>
          <p:cNvPr id="69652" name="Picture 6" descr="C:\Users\Администратор\Desktop\Shamgunov\ворнинг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00563"/>
            <a:ext cx="4286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3" name="Прямоугольник 25"/>
          <p:cNvSpPr>
            <a:spLocks noChangeArrowheads="1"/>
          </p:cNvSpPr>
          <p:nvPr/>
        </p:nvSpPr>
        <p:spPr bwMode="auto">
          <a:xfrm>
            <a:off x="2071688" y="4572000"/>
            <a:ext cx="735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Порядка 70% требует ремонта и реконструкции.</a:t>
            </a:r>
            <a:endParaRPr lang="ru-RU" sz="2000"/>
          </a:p>
        </p:txBody>
      </p:sp>
      <p:pic>
        <p:nvPicPr>
          <p:cNvPr id="6965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929188"/>
            <a:ext cx="509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5" name="Прямоугольник 27"/>
          <p:cNvSpPr>
            <a:spLocks noChangeArrowheads="1"/>
          </p:cNvSpPr>
          <p:nvPr/>
        </p:nvSpPr>
        <p:spPr bwMode="auto">
          <a:xfrm>
            <a:off x="1000125" y="2500313"/>
            <a:ext cx="671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>
                <a:latin typeface="Arial Black" pitchFamily="34" charset="0"/>
              </a:rPr>
              <a:t>Всего 30 объектов озеленения, в том числе: </a:t>
            </a:r>
            <a:endParaRPr lang="ru-RU" sz="2000"/>
          </a:p>
        </p:txBody>
      </p:sp>
      <p:sp>
        <p:nvSpPr>
          <p:cNvPr id="69656" name="Прямоугольник 28"/>
          <p:cNvSpPr>
            <a:spLocks noChangeArrowheads="1"/>
          </p:cNvSpPr>
          <p:nvPr/>
        </p:nvSpPr>
        <p:spPr bwMode="auto">
          <a:xfrm>
            <a:off x="857250" y="5000625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Улиц частного сектора 470,</a:t>
            </a:r>
            <a:endParaRPr lang="ru-RU" sz="2000"/>
          </a:p>
        </p:txBody>
      </p:sp>
      <p:pic>
        <p:nvPicPr>
          <p:cNvPr id="69657" name="Picture 6" descr="C:\Users\Администратор\Desktop\Shamgunov\ворнинг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572125"/>
            <a:ext cx="4286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8" name="Прямоугольник 30"/>
          <p:cNvSpPr>
            <a:spLocks noChangeArrowheads="1"/>
          </p:cNvSpPr>
          <p:nvPr/>
        </p:nvSpPr>
        <p:spPr bwMode="auto">
          <a:xfrm>
            <a:off x="2214563" y="5572125"/>
            <a:ext cx="515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>
                <a:latin typeface="Arial Black" pitchFamily="34" charset="0"/>
              </a:rPr>
              <a:t>в том числе требуют ремонта 279.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4400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519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46084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46087" name="Группа 9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208338" y="1458913"/>
            <a:ext cx="2947987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b="1">
                <a:solidFill>
                  <a:srgbClr val="005A9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Итоги 2017 года</a:t>
            </a:r>
          </a:p>
        </p:txBody>
      </p:sp>
      <p:pic>
        <p:nvPicPr>
          <p:cNvPr id="46094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/>
          <p:cNvSpPr txBox="1"/>
          <p:nvPr/>
        </p:nvSpPr>
        <p:spPr>
          <a:xfrm>
            <a:off x="755650" y="1952625"/>
            <a:ext cx="3656013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Выполнено благоустройство 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дворовых территорий – 8 шт.</a:t>
            </a:r>
          </a:p>
        </p:txBody>
      </p:sp>
      <p:pic>
        <p:nvPicPr>
          <p:cNvPr id="46096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084763"/>
            <a:ext cx="43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/>
          <p:nvPr/>
        </p:nvSpPr>
        <p:spPr>
          <a:xfrm>
            <a:off x="4787900" y="5084763"/>
            <a:ext cx="3967163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Выполнен ремонт Центральной 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площади с открытой сценой</a:t>
            </a:r>
          </a:p>
        </p:txBody>
      </p:sp>
      <p:pic>
        <p:nvPicPr>
          <p:cNvPr id="46100" name="Picture 20" descr="DSC_339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37433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1" name="Picture 21" descr="DSCN486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744913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4710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2555" y="943074"/>
            <a:ext cx="6909051" cy="729815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grpSp>
        <p:nvGrpSpPr>
          <p:cNvPr id="47111" name="Группа 14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47116" name="Picture 8" descr="C:\Users\Администратор\Desktop\Shamgunov\лайн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422525"/>
            <a:ext cx="26638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7534276" y="2408927"/>
            <a:ext cx="1465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/>
              <a:t>К 2020 </a:t>
            </a:r>
            <a:r>
              <a:rPr lang="ru-RU" b="1" dirty="0" smtClean="0"/>
              <a:t>году</a:t>
            </a:r>
            <a:endParaRPr lang="ru-RU" dirty="0"/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5940425" y="2414588"/>
            <a:ext cx="1465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К 2024 году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827088" y="2290673"/>
            <a:ext cx="6759879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300" b="1" dirty="0"/>
              <a:t>- Строительство </a:t>
            </a:r>
            <a:r>
              <a:rPr lang="ru-RU" sz="1300" b="1" dirty="0" smtClean="0"/>
              <a:t>водоводов к </a:t>
            </a:r>
            <a:r>
              <a:rPr lang="ru-RU" sz="1300" b="1" dirty="0"/>
              <a:t>новым районам перспективной застройки. </a:t>
            </a:r>
          </a:p>
          <a:p>
            <a:pPr>
              <a:buFontTx/>
              <a:buChar char="-"/>
            </a:pPr>
            <a:r>
              <a:rPr lang="ru-RU" sz="1300" b="1" dirty="0"/>
              <a:t> Реконструкция тепловых сетей – 35 км. </a:t>
            </a:r>
          </a:p>
          <a:p>
            <a:r>
              <a:rPr lang="ru-RU" sz="1300" b="1" dirty="0"/>
              <a:t>- Капитальный ремонт – 88 домов. </a:t>
            </a:r>
          </a:p>
          <a:p>
            <a:pPr>
              <a:buFontTx/>
              <a:buChar char="-"/>
            </a:pPr>
            <a:r>
              <a:rPr lang="ru-RU" sz="1300" b="1" dirty="0"/>
              <a:t>Строительство линий </a:t>
            </a:r>
            <a:r>
              <a:rPr lang="ru-RU" sz="1300" b="1" dirty="0" smtClean="0"/>
              <a:t>уличного освещения </a:t>
            </a:r>
            <a:r>
              <a:rPr lang="ru-RU" sz="1300" b="1" dirty="0"/>
              <a:t>– 15 ул. </a:t>
            </a:r>
          </a:p>
          <a:p>
            <a:r>
              <a:rPr lang="ru-RU" sz="1300" b="1" dirty="0"/>
              <a:t>-Капитальный ремонт автодорог в твердым покрытии – 26,85 км. 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890152" y="3429000"/>
            <a:ext cx="5914095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300" b="1" dirty="0"/>
              <a:t>- Строительство очистных в </a:t>
            </a:r>
            <a:r>
              <a:rPr lang="ru-RU" sz="1300" b="1" dirty="0" err="1"/>
              <a:t>пгт</a:t>
            </a:r>
            <a:r>
              <a:rPr lang="ru-RU" sz="1300" b="1" dirty="0"/>
              <a:t>. Новый Городок. </a:t>
            </a:r>
          </a:p>
          <a:p>
            <a:pPr>
              <a:buFontTx/>
              <a:buChar char="-"/>
            </a:pPr>
            <a:r>
              <a:rPr lang="ru-RU" sz="1300" b="1" dirty="0"/>
              <a:t>Строительство очистных в </a:t>
            </a:r>
            <a:r>
              <a:rPr lang="ru-RU" sz="1300" b="1" dirty="0" err="1"/>
              <a:t>мкр</a:t>
            </a:r>
            <a:r>
              <a:rPr lang="ru-RU" sz="1300" b="1" dirty="0"/>
              <a:t>. </a:t>
            </a:r>
            <a:r>
              <a:rPr lang="ru-RU" sz="1300" b="1" dirty="0" err="1"/>
              <a:t>Бабанаково</a:t>
            </a:r>
            <a:r>
              <a:rPr lang="ru-RU" sz="1300" b="1" dirty="0"/>
              <a:t>. </a:t>
            </a:r>
          </a:p>
          <a:p>
            <a:pPr>
              <a:buFontTx/>
              <a:buChar char="-"/>
            </a:pPr>
            <a:r>
              <a:rPr lang="ru-RU" sz="1300" b="1" dirty="0"/>
              <a:t>Перевод котельной 33 квартала в режим ЦТП.</a:t>
            </a:r>
          </a:p>
          <a:p>
            <a:pPr>
              <a:buFontTx/>
              <a:buChar char="-"/>
            </a:pPr>
            <a:r>
              <a:rPr lang="ru-RU" sz="1300" b="1" dirty="0"/>
              <a:t>Строительство насосной фильтровальной </a:t>
            </a:r>
            <a:r>
              <a:rPr lang="ru-RU" sz="1300" b="1" dirty="0" smtClean="0"/>
              <a:t>станции в </a:t>
            </a:r>
            <a:r>
              <a:rPr lang="ru-RU" sz="1300" b="1" dirty="0" err="1"/>
              <a:t>пгт.Инской</a:t>
            </a:r>
            <a:r>
              <a:rPr lang="ru-RU" sz="1300" b="1" dirty="0"/>
              <a:t>. </a:t>
            </a:r>
          </a:p>
          <a:p>
            <a:pPr>
              <a:buFontTx/>
              <a:buChar char="-"/>
            </a:pPr>
            <a:r>
              <a:rPr lang="ru-RU" sz="1300" b="1" dirty="0"/>
              <a:t> Капитальный ремонт – 160 домов. </a:t>
            </a:r>
          </a:p>
          <a:p>
            <a:pPr>
              <a:buFontTx/>
              <a:buChar char="-"/>
            </a:pPr>
            <a:r>
              <a:rPr lang="ru-RU" sz="1300" b="1" dirty="0"/>
              <a:t>Строительство линий уличного освещения – 27 ул. </a:t>
            </a:r>
          </a:p>
          <a:p>
            <a:pPr>
              <a:buFontTx/>
              <a:buChar char="-"/>
            </a:pPr>
            <a:r>
              <a:rPr lang="ru-RU" sz="1300" b="1" dirty="0"/>
              <a:t>Капитальный ремонт автодорог в твердым покрытии – 53,7 км</a:t>
            </a:r>
            <a:r>
              <a:rPr lang="ru-RU" sz="1300" b="1" dirty="0" smtClean="0"/>
              <a:t>.</a:t>
            </a:r>
            <a:endParaRPr lang="ru-RU" sz="1300" b="1" dirty="0"/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1187450" y="4508500"/>
            <a:ext cx="1465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К 2035 году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468313" y="4941888"/>
            <a:ext cx="540067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300" b="1"/>
              <a:t>- Реконструкция котельной №10 с</a:t>
            </a:r>
          </a:p>
          <a:p>
            <a:r>
              <a:rPr lang="ru-RU" sz="1300" b="1"/>
              <a:t>присоединенными тепловыми сетями.</a:t>
            </a:r>
          </a:p>
          <a:p>
            <a:pPr>
              <a:buFontTx/>
              <a:buChar char="-"/>
            </a:pPr>
            <a:r>
              <a:rPr lang="ru-RU" sz="1300" b="1"/>
              <a:t>Строительство водовода от гидроузла №2  до  </a:t>
            </a:r>
          </a:p>
          <a:p>
            <a:r>
              <a:rPr lang="ru-RU" sz="1300" b="1"/>
              <a:t>гидроузла №7. </a:t>
            </a:r>
          </a:p>
          <a:p>
            <a:pPr>
              <a:buFontTx/>
              <a:buChar char="-"/>
            </a:pPr>
            <a:r>
              <a:rPr lang="ru-RU" sz="1300" b="1"/>
              <a:t>Капитальный ремонт – 344 домов. </a:t>
            </a:r>
          </a:p>
          <a:p>
            <a:r>
              <a:rPr lang="ru-RU" sz="1300" b="1"/>
              <a:t>-Строительство линий уличного освещения – 73 ул. </a:t>
            </a:r>
          </a:p>
          <a:p>
            <a:pPr>
              <a:buFontTx/>
              <a:buChar char="-"/>
            </a:pPr>
            <a:r>
              <a:rPr lang="ru-RU" sz="1300" b="1"/>
              <a:t>Капитальный ремонт автодорог в твердым покрытии-62 км.</a:t>
            </a:r>
          </a:p>
          <a:p>
            <a:endParaRPr lang="ru-RU" sz="1300" b="1"/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3348038" y="1773238"/>
            <a:ext cx="3167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960032"/>
                </a:solidFill>
                <a:latin typeface="Arial Black" pitchFamily="34" charset="0"/>
              </a:rPr>
              <a:t>Мероприятия</a:t>
            </a:r>
          </a:p>
        </p:txBody>
      </p:sp>
      <p:pic>
        <p:nvPicPr>
          <p:cNvPr id="20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3582" y="2422525"/>
            <a:ext cx="513506" cy="430411"/>
          </a:xfrm>
          <a:prstGeom prst="rect">
            <a:avLst/>
          </a:prstGeom>
          <a:noFill/>
        </p:spPr>
      </p:pic>
      <p:pic>
        <p:nvPicPr>
          <p:cNvPr id="2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6647" y="3604319"/>
            <a:ext cx="513506" cy="43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70661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Заголовок 1"/>
          <p:cNvSpPr txBox="1">
            <a:spLocks/>
          </p:cNvSpPr>
          <p:nvPr/>
        </p:nvSpPr>
        <p:spPr bwMode="auto">
          <a:xfrm>
            <a:off x="384175" y="1916113"/>
            <a:ext cx="845978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sz="3200">
              <a:latin typeface="Arial Black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70664" name="Группа 14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70667" name="Picture 8" descr="C:\Users\Администратор\Desktop\Shamgunov\лайн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2428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Прямоугольник 13"/>
          <p:cNvSpPr>
            <a:spLocks noChangeArrowheads="1"/>
          </p:cNvSpPr>
          <p:nvPr/>
        </p:nvSpPr>
        <p:spPr bwMode="auto">
          <a:xfrm>
            <a:off x="2714625" y="1643063"/>
            <a:ext cx="7215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– ремонт Городского парка «Центральный»</a:t>
            </a:r>
            <a:endParaRPr lang="ru-RU" sz="2000"/>
          </a:p>
        </p:txBody>
      </p:sp>
      <p:sp>
        <p:nvSpPr>
          <p:cNvPr id="70669" name="Прямоугольник 14"/>
          <p:cNvSpPr>
            <a:spLocks noChangeArrowheads="1"/>
          </p:cNvSpPr>
          <p:nvPr/>
        </p:nvSpPr>
        <p:spPr bwMode="auto">
          <a:xfrm>
            <a:off x="714375" y="1643063"/>
            <a:ext cx="1443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К 2020 г.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70670" name="Прямоугольник 17"/>
          <p:cNvSpPr>
            <a:spLocks noChangeArrowheads="1"/>
          </p:cNvSpPr>
          <p:nvPr/>
        </p:nvSpPr>
        <p:spPr bwMode="auto">
          <a:xfrm>
            <a:off x="2700338" y="2311400"/>
            <a:ext cx="542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– ремонт дворовых территорий 23.</a:t>
            </a:r>
            <a:endParaRPr lang="ru-RU" sz="2000"/>
          </a:p>
        </p:txBody>
      </p:sp>
      <p:pic>
        <p:nvPicPr>
          <p:cNvPr id="70671" name="Picture 8" descr="C:\Users\Администратор\Desktop\Shamgunov\лайн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143250"/>
            <a:ext cx="2428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2" name="Прямоугольник 20"/>
          <p:cNvSpPr>
            <a:spLocks noChangeArrowheads="1"/>
          </p:cNvSpPr>
          <p:nvPr/>
        </p:nvSpPr>
        <p:spPr bwMode="auto">
          <a:xfrm>
            <a:off x="2714625" y="3071813"/>
            <a:ext cx="5357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– ремонт 2-х парков и 2-х скверов.</a:t>
            </a:r>
            <a:endParaRPr lang="ru-RU" sz="2000"/>
          </a:p>
        </p:txBody>
      </p:sp>
      <p:sp>
        <p:nvSpPr>
          <p:cNvPr id="70673" name="Прямоугольник 21"/>
          <p:cNvSpPr>
            <a:spLocks noChangeArrowheads="1"/>
          </p:cNvSpPr>
          <p:nvPr/>
        </p:nvSpPr>
        <p:spPr bwMode="auto">
          <a:xfrm>
            <a:off x="2714625" y="3429000"/>
            <a:ext cx="5572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– ремонт дворовых территорий 52.</a:t>
            </a:r>
            <a:endParaRPr lang="ru-RU" sz="2000"/>
          </a:p>
        </p:txBody>
      </p:sp>
      <p:sp>
        <p:nvSpPr>
          <p:cNvPr id="70674" name="Прямоугольник 22"/>
          <p:cNvSpPr>
            <a:spLocks noChangeArrowheads="1"/>
          </p:cNvSpPr>
          <p:nvPr/>
        </p:nvSpPr>
        <p:spPr bwMode="auto">
          <a:xfrm>
            <a:off x="2700338" y="4797425"/>
            <a:ext cx="578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– ремонт дворовых территорий 130.</a:t>
            </a:r>
            <a:endParaRPr lang="ru-RU" sz="2000"/>
          </a:p>
        </p:txBody>
      </p:sp>
      <p:sp>
        <p:nvSpPr>
          <p:cNvPr id="70675" name="Прямоугольник 23"/>
          <p:cNvSpPr>
            <a:spLocks noChangeArrowheads="1"/>
          </p:cNvSpPr>
          <p:nvPr/>
        </p:nvSpPr>
        <p:spPr bwMode="auto">
          <a:xfrm>
            <a:off x="2714625" y="4500563"/>
            <a:ext cx="5357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– ремонт объектов озеленения 10.</a:t>
            </a:r>
            <a:endParaRPr lang="ru-RU" sz="2000"/>
          </a:p>
        </p:txBody>
      </p:sp>
      <p:sp>
        <p:nvSpPr>
          <p:cNvPr id="70676" name="Прямоугольник 24"/>
          <p:cNvSpPr>
            <a:spLocks noChangeArrowheads="1"/>
          </p:cNvSpPr>
          <p:nvPr/>
        </p:nvSpPr>
        <p:spPr bwMode="auto">
          <a:xfrm>
            <a:off x="642938" y="3071813"/>
            <a:ext cx="1316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К 2024 г.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70677" name="Picture 8" descr="C:\Users\Администратор\Desktop\Shamgunov\лайн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0"/>
            <a:ext cx="2428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Прямоугольник 30"/>
          <p:cNvSpPr>
            <a:spLocks noChangeArrowheads="1"/>
          </p:cNvSpPr>
          <p:nvPr/>
        </p:nvSpPr>
        <p:spPr bwMode="auto">
          <a:xfrm>
            <a:off x="714375" y="4500563"/>
            <a:ext cx="1316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К 2035 г.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0679" name="Прямоугольник 31"/>
          <p:cNvSpPr>
            <a:spLocks noChangeArrowheads="1"/>
          </p:cNvSpPr>
          <p:nvPr/>
        </p:nvSpPr>
        <p:spPr bwMode="auto">
          <a:xfrm>
            <a:off x="2928938" y="2000250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latin typeface="Arial Black" pitchFamily="34" charset="0"/>
              </a:rPr>
              <a:t>и сквера стадиона «Юность».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1489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66798814"/>
              </p:ext>
            </p:extLst>
          </p:nvPr>
        </p:nvGraphicFramePr>
        <p:xfrm>
          <a:off x="348278" y="2708920"/>
          <a:ext cx="8400186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9389" y="2124145"/>
            <a:ext cx="5759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ИНДЕКС КАЧЕСТВА ГОРОДСКОЙ СРЕДЫ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%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1146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91342" y="2073027"/>
            <a:ext cx="7019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ДОЛИ ГРАЖДАН,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ПРИНИМАЮЩИХ УЧАСТИЕ В РЕШЕНИИ ВОПРОСОВ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РАЗВИТИЯ ГОРОДСКОЙ СРЕДЫ, ДО 35 %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1136" y="2277430"/>
            <a:ext cx="479774" cy="514524"/>
          </a:xfrm>
          <a:prstGeom prst="rect">
            <a:avLst/>
          </a:prstGeom>
          <a:noFill/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7146362" y="1331476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pic>
        <p:nvPicPr>
          <p:cNvPr id="2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3346524"/>
            <a:ext cx="479774" cy="514524"/>
          </a:xfrm>
          <a:prstGeom prst="rect">
            <a:avLst/>
          </a:prstGeom>
          <a:noFill/>
        </p:spPr>
      </p:pic>
      <p:pic>
        <p:nvPicPr>
          <p:cNvPr id="2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4498652"/>
            <a:ext cx="479774" cy="514524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23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6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8982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519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7168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6" name="Диаграмма 7"/>
          <p:cNvGraphicFramePr>
            <a:graphicFrameLocks/>
          </p:cNvGraphicFramePr>
          <p:nvPr/>
        </p:nvGraphicFramePr>
        <p:xfrm>
          <a:off x="163513" y="2592388"/>
          <a:ext cx="8602662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6" imgW="8602202" imgH="3816427" progId="Excel.Chart.8">
                  <p:embed/>
                </p:oleObj>
              </mc:Choice>
              <mc:Fallback>
                <p:oleObj r:id="rId6" imgW="8602202" imgH="381642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2592388"/>
                        <a:ext cx="8602662" cy="381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9575" y="2124075"/>
            <a:ext cx="57594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ИНДЕКС КАЧЕСТВА ГОРОДСКОЙ СРЕДЫ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388" y="1331913"/>
            <a:ext cx="3359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71690" name="Группа 15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5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519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48132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Заголовок 1"/>
          <p:cNvSpPr txBox="1">
            <a:spLocks/>
          </p:cNvSpPr>
          <p:nvPr/>
        </p:nvSpPr>
        <p:spPr bwMode="auto">
          <a:xfrm>
            <a:off x="384175" y="1916113"/>
            <a:ext cx="845978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sz="3200">
              <a:latin typeface="Arial Black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Благоустройство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48135" name="Группа 14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68313" y="1412875"/>
            <a:ext cx="8342312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ЦЕЛЕВЫЕ ПОКАЗАТЕЛИ                                                  К 2024 ГОДУ</a:t>
            </a:r>
          </a:p>
        </p:txBody>
      </p:sp>
      <p:sp>
        <p:nvSpPr>
          <p:cNvPr id="2" name="TextBox 7"/>
          <p:cNvSpPr txBox="1"/>
          <p:nvPr/>
        </p:nvSpPr>
        <p:spPr>
          <a:xfrm>
            <a:off x="1476375" y="2060575"/>
            <a:ext cx="6242050" cy="9159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УВЕЛИЧЕНИЕ ДОЛИ ГРАЖДАН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ПРИНИМАЮЩИХ УЧАСТИЕ В РЕШЕНИИ ВОПРОСОВ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РАЗВИТИЯ ГОРОДСКОЙ СРЕДЫ</a:t>
            </a:r>
          </a:p>
        </p:txBody>
      </p:sp>
      <p:pic>
        <p:nvPicPr>
          <p:cNvPr id="717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8359" y="2206384"/>
            <a:ext cx="335880" cy="571461"/>
          </a:xfrm>
          <a:prstGeom prst="rect">
            <a:avLst/>
          </a:prstGeom>
          <a:noFill/>
        </p:spPr>
      </p:pic>
      <p:sp>
        <p:nvSpPr>
          <p:cNvPr id="3" name="TextBox 7"/>
          <p:cNvSpPr txBox="1"/>
          <p:nvPr/>
        </p:nvSpPr>
        <p:spPr>
          <a:xfrm>
            <a:off x="1476375" y="3300413"/>
            <a:ext cx="7280275" cy="22891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УВЕЛИЧЕНИЕ ИНДЕКСА КАЧЕСТВА 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ГОРОДСКОЙ СРЕДЫ НА 35%, В ТОМ ЧИСЛЕ УВЕЛИЧЕНИЕ: </a:t>
            </a:r>
          </a:p>
          <a:p>
            <a:pPr>
              <a:buFontTx/>
              <a:buChar char="-"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КОЛЛИЧЕСТВА УЛИЦ ЧАСТНОГО СЕКТОРА  С НАРУЖНЫМ 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ОСВЕЩЕНИЕМ;</a:t>
            </a:r>
          </a:p>
          <a:p>
            <a:pPr>
              <a:buFontTx/>
              <a:buChar char="-"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СЕТЕЙ ЛИВНЕВОЙ КАНАЛИЗАЦИИ; </a:t>
            </a:r>
          </a:p>
          <a:p>
            <a:pPr>
              <a:buFontTx/>
              <a:buChar char="-"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ДОЛИ БЛАГОУСТРОЕННЫХ ДВОРОВЫХ И ОБЩЕСТВЕННЫХ </a:t>
            </a:r>
          </a:p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ТЕРРИТОРИЙ.</a:t>
            </a:r>
          </a:p>
          <a:p>
            <a:pPr>
              <a:buFontTx/>
              <a:buChar char="-"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8359" y="3430346"/>
            <a:ext cx="335880" cy="571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4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4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519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6656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8" name="Диаграмма 14"/>
          <p:cNvGraphicFramePr>
            <a:graphicFrameLocks/>
          </p:cNvGraphicFramePr>
          <p:nvPr/>
        </p:nvGraphicFramePr>
        <p:xfrm>
          <a:off x="306388" y="2735263"/>
          <a:ext cx="8602662" cy="417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6" imgW="8602202" imgH="4170025" progId="Excel.Chart.8">
                  <p:embed/>
                </p:oleObj>
              </mc:Choice>
              <mc:Fallback>
                <p:oleObj r:id="rId6" imgW="8602202" imgH="417002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2735263"/>
                        <a:ext cx="8602662" cy="417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9" name="Заголовок 1"/>
          <p:cNvSpPr txBox="1">
            <a:spLocks/>
          </p:cNvSpPr>
          <p:nvPr/>
        </p:nvSpPr>
        <p:spPr bwMode="auto">
          <a:xfrm>
            <a:off x="357188" y="1928813"/>
            <a:ext cx="87868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>
                <a:latin typeface="Arial Black" pitchFamily="34" charset="0"/>
              </a:rPr>
              <a:t>Целевой ориентир - доля автомобильных дорог муниципального значения, соответствующих нормативными требованиями от общей протяжённости в твёрдом покрытии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48118" y="826978"/>
            <a:ext cx="6909050" cy="729814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sp>
        <p:nvSpPr>
          <p:cNvPr id="21" name="TextBox 17"/>
          <p:cNvSpPr txBox="1"/>
          <p:nvPr/>
        </p:nvSpPr>
        <p:spPr>
          <a:xfrm>
            <a:off x="179388" y="1692275"/>
            <a:ext cx="3359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66572" name="Группа 15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9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519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:\Users\Администратор\Desktop\Shamgunov\гер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6050"/>
            <a:ext cx="7080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913" y="188913"/>
            <a:ext cx="7704137" cy="431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&lt;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МУНИЦИПАЛЬНОГО ОБРАЗОВАНИЯ</a:t>
            </a:r>
            <a:r>
              <a:rPr lang="en-US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&gt;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НА ПЕРИОД ДО 2035 ГОДА</a:t>
            </a:r>
          </a:p>
        </p:txBody>
      </p:sp>
      <p:pic>
        <p:nvPicPr>
          <p:cNvPr id="6861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6338" y="2454275"/>
            <a:ext cx="80041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ДОЛИ АВТОМОБИЛЬНЫХ ДОРОГ МУНИЦИПАЛЬНОГО ЗНАЧЕНИЯ, СООТВЕТСТВУЮЩИХ НОРМАТИВНЫМ ТРЕБОВАНИЯМ,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ДО 85%  ОТ ОБЩЕЙ ПРОТЯЖЁННОСТИ  В ТВЁРДОМ ПОКРЫТИИ.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1472" y="2571744"/>
            <a:ext cx="479774" cy="51452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139825" y="3500438"/>
            <a:ext cx="8004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СНИЖЕНИЕ УРОВНЯ ЗАГРЯЗНЕНИЯ  АТМОСФЕРНОГО ВОЗДУХА В ЦЕНТРЕ ГОРОДА.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034" y="3500438"/>
            <a:ext cx="479774" cy="51452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139825" y="4286250"/>
            <a:ext cx="80041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ПОВЫШЕНИЕ КАЧЕСТВА ПИТЬЕВОЙ ВОДЫ ДЛЯ НАСЕЛЕНИЯ, В ТОМ ЧИСЛЕ ДЛЯ ЖИТЕЛЕЙ РАЙОНОВ ГОРОДА НЕ ОБОРУДОВАННЫХ СИСТЕМАМИ ЦЕНТРАЛИЗОВАННОГО ВОДОСНАБЖЕНИЯ.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034" y="4429132"/>
            <a:ext cx="479774" cy="51452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139825" y="5500688"/>
            <a:ext cx="80041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СОКРАЩЕНИЕ ДОЛИ ЗАГРЯЗНЕННЫХ  СТОЧНЫХ ВОД  В РЕКУ БАЧАТ.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034" y="5429264"/>
            <a:ext cx="479774" cy="514524"/>
          </a:xfrm>
          <a:prstGeom prst="rect">
            <a:avLst/>
          </a:prstGeom>
          <a:noFill/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1248118" y="898986"/>
            <a:ext cx="6909050" cy="729814"/>
          </a:xfrm>
          <a:prstGeom prst="rect">
            <a:avLst/>
          </a:prstGeom>
        </p:spPr>
        <p:txBody>
          <a:bodyPr lIns="147511" tIns="73756" rIns="147511" bIns="7375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sp>
        <p:nvSpPr>
          <p:cNvPr id="26" name="TextBox 17"/>
          <p:cNvSpPr txBox="1"/>
          <p:nvPr/>
        </p:nvSpPr>
        <p:spPr>
          <a:xfrm>
            <a:off x="7146925" y="1763713"/>
            <a:ext cx="18176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179388" y="1763713"/>
            <a:ext cx="33591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68625" name="Группа 17"/>
          <p:cNvGrpSpPr>
            <a:grpSpLocks/>
          </p:cNvGrpSpPr>
          <p:nvPr/>
        </p:nvGrpSpPr>
        <p:grpSpPr bwMode="auto">
          <a:xfrm>
            <a:off x="7380288" y="6072188"/>
            <a:ext cx="1619250" cy="785812"/>
            <a:chOff x="6814076" y="5877272"/>
            <a:chExt cx="2329956" cy="1008112"/>
          </a:xfrm>
        </p:grpSpPr>
        <p:pic>
          <p:nvPicPr>
            <p:cNvPr id="2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10015" y="5877272"/>
              <a:ext cx="2138077" cy="7066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8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781" y="0"/>
            <a:ext cx="9214781" cy="690544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БЕЛОВСКОГО ГОРОДСКОГО ОКРУГА НА ПЕРИОД  ДО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2035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91342" y="836712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8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0"/>
          <p:cNvSpPr>
            <a:spLocks noChangeArrowheads="1"/>
          </p:cNvSpPr>
          <p:nvPr/>
        </p:nvSpPr>
        <p:spPr bwMode="auto">
          <a:xfrm>
            <a:off x="762478" y="1245990"/>
            <a:ext cx="7766778" cy="4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7511" tIns="73756" rIns="147511" bIns="73756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12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Ведущих промышленных предприятий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  <a:cs typeface="Aharoni" pitchFamily="2" charset="-79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248330" y="3034745"/>
            <a:ext cx="4721408" cy="720898"/>
            <a:chOff x="0" y="1273224"/>
            <a:chExt cx="4721408" cy="58951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0" y="1273224"/>
              <a:ext cx="4721408" cy="58951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рямоугольник 33"/>
            <p:cNvSpPr/>
            <p:nvPr/>
          </p:nvSpPr>
          <p:spPr>
            <a:xfrm>
              <a:off x="0" y="1273224"/>
              <a:ext cx="4721408" cy="589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6434" tIns="291592" rIns="366434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 16,8 </a:t>
              </a:r>
              <a:r>
                <a:rPr lang="ru-RU" sz="1600" kern="1200" dirty="0" smtClean="0"/>
                <a:t>млн тонн</a:t>
              </a:r>
              <a:endParaRPr lang="ru-RU" sz="1600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531112" y="2793838"/>
            <a:ext cx="3304986" cy="481813"/>
            <a:chOff x="236070" y="997252"/>
            <a:chExt cx="3304986" cy="53136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36070" y="997252"/>
              <a:ext cx="3304986" cy="5313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6"/>
            <p:cNvSpPr/>
            <p:nvPr/>
          </p:nvSpPr>
          <p:spPr>
            <a:xfrm>
              <a:off x="262009" y="1033483"/>
              <a:ext cx="3253108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921" tIns="0" rIns="124921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Добыча </a:t>
              </a:r>
              <a:r>
                <a:rPr lang="ru-RU" sz="1600" dirty="0"/>
                <a:t>угля</a:t>
              </a:r>
              <a:endParaRPr lang="ru-RU" sz="16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15088" y="5021022"/>
            <a:ext cx="4721408" cy="707843"/>
            <a:chOff x="0" y="3260296"/>
            <a:chExt cx="4721408" cy="61589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0" y="3260296"/>
              <a:ext cx="4721408" cy="615896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рямоугольник 29"/>
            <p:cNvSpPr/>
            <p:nvPr/>
          </p:nvSpPr>
          <p:spPr>
            <a:xfrm>
              <a:off x="0" y="3260296"/>
              <a:ext cx="4721408" cy="61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6434" tIns="291592" rIns="366434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 7,2 </a:t>
              </a:r>
              <a:r>
                <a:rPr lang="ru-RU" sz="1600" kern="1200" dirty="0" smtClean="0"/>
                <a:t>млрд кВт час</a:t>
              </a:r>
              <a:endParaRPr lang="ru-RU" sz="16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531112" y="4757179"/>
            <a:ext cx="3304986" cy="480748"/>
            <a:chOff x="236547" y="2994616"/>
            <a:chExt cx="3304986" cy="531360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236547" y="2994616"/>
              <a:ext cx="3304986" cy="5313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10"/>
            <p:cNvSpPr/>
            <p:nvPr/>
          </p:nvSpPr>
          <p:spPr>
            <a:xfrm>
              <a:off x="262486" y="3020555"/>
              <a:ext cx="3253108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921" tIns="0" rIns="124921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smtClean="0"/>
                <a:t>Производство электроэнергии</a:t>
              </a:r>
              <a:endParaRPr lang="ru-RU" sz="16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248330" y="4037101"/>
            <a:ext cx="4721408" cy="674713"/>
            <a:chOff x="0" y="2102628"/>
            <a:chExt cx="4721408" cy="674713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2102628"/>
              <a:ext cx="4721408" cy="67471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0" y="2102628"/>
              <a:ext cx="4721408" cy="674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6434" tIns="291592" rIns="366434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 9,1 </a:t>
              </a:r>
              <a:r>
                <a:rPr lang="ru-RU" sz="1600" kern="1200" dirty="0" smtClean="0"/>
                <a:t>млн тонн</a:t>
              </a:r>
              <a:endParaRPr lang="ru-RU" sz="1600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515412" y="3808548"/>
            <a:ext cx="3304986" cy="480748"/>
            <a:chOff x="269632" y="1836948"/>
            <a:chExt cx="3304986" cy="53136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69632" y="1836948"/>
              <a:ext cx="3304986" cy="5313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14"/>
            <p:cNvSpPr/>
            <p:nvPr/>
          </p:nvSpPr>
          <p:spPr>
            <a:xfrm>
              <a:off x="295571" y="1862887"/>
              <a:ext cx="3253108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921" tIns="0" rIns="124921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smtClean="0"/>
                <a:t>Выпуск концентрата</a:t>
              </a:r>
              <a:endParaRPr lang="ru-RU" sz="1600" kern="1200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5496" y="2042639"/>
            <a:ext cx="3891129" cy="680400"/>
            <a:chOff x="0" y="305439"/>
            <a:chExt cx="3891129" cy="680400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0" y="305439"/>
              <a:ext cx="3891129" cy="6804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Прямоугольник 59"/>
            <p:cNvSpPr/>
            <p:nvPr/>
          </p:nvSpPr>
          <p:spPr>
            <a:xfrm>
              <a:off x="0" y="305439"/>
              <a:ext cx="3891129" cy="680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0236" tIns="333248" rIns="380236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92 100 млн рублей</a:t>
              </a:r>
              <a:endParaRPr lang="ru-RU" sz="1600" kern="12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280458" y="1806479"/>
            <a:ext cx="3429473" cy="472320"/>
            <a:chOff x="244962" y="69279"/>
            <a:chExt cx="3429473" cy="472320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244962" y="69279"/>
              <a:ext cx="3429473" cy="47232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6"/>
            <p:cNvSpPr/>
            <p:nvPr/>
          </p:nvSpPr>
          <p:spPr>
            <a:xfrm>
              <a:off x="268019" y="92336"/>
              <a:ext cx="338335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626" tIns="0" rIns="129626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Оборот организаций</a:t>
              </a:r>
              <a:endParaRPr lang="ru-RU" sz="1600" kern="1200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35496" y="3045599"/>
            <a:ext cx="3891129" cy="680400"/>
            <a:chOff x="0" y="1308399"/>
            <a:chExt cx="3891129" cy="680400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0" y="1308399"/>
              <a:ext cx="3891129" cy="6804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0" y="1308399"/>
              <a:ext cx="3891129" cy="680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0236" tIns="333248" rIns="380236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48 801 млн рублей</a:t>
              </a:r>
              <a:endParaRPr lang="ru-RU" sz="1600" kern="12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80458" y="2809439"/>
            <a:ext cx="3429473" cy="472320"/>
            <a:chOff x="244962" y="1072239"/>
            <a:chExt cx="3429473" cy="472320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244962" y="1072239"/>
              <a:ext cx="3429473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Скругленный прямоугольник 10"/>
            <p:cNvSpPr/>
            <p:nvPr/>
          </p:nvSpPr>
          <p:spPr>
            <a:xfrm>
              <a:off x="268019" y="1095296"/>
              <a:ext cx="338335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626" tIns="0" rIns="129626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Добыча полезных ископаемых</a:t>
              </a:r>
              <a:endParaRPr lang="ru-RU" sz="1600" kern="12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5496" y="4048559"/>
            <a:ext cx="3891129" cy="680400"/>
            <a:chOff x="0" y="2311359"/>
            <a:chExt cx="3891129" cy="680400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0" y="2311359"/>
              <a:ext cx="3891129" cy="6804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0" y="2311359"/>
              <a:ext cx="3891129" cy="680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0236" tIns="333248" rIns="380236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/>
                <a:t>4 718 млн рублей</a:t>
              </a:r>
              <a:endParaRPr lang="ru-RU" sz="1600" kern="12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80458" y="3812399"/>
            <a:ext cx="3429473" cy="472320"/>
            <a:chOff x="244962" y="2075199"/>
            <a:chExt cx="3429473" cy="47232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244962" y="2075199"/>
              <a:ext cx="3429473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Скругленный прямоугольник 14"/>
            <p:cNvSpPr/>
            <p:nvPr/>
          </p:nvSpPr>
          <p:spPr>
            <a:xfrm>
              <a:off x="268019" y="2098256"/>
              <a:ext cx="338335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626" tIns="0" rIns="129626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Обрабатывающие организации</a:t>
              </a:r>
              <a:endParaRPr lang="ru-RU" sz="1600" kern="12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35496" y="5051520"/>
            <a:ext cx="3891129" cy="680400"/>
            <a:chOff x="0" y="3314320"/>
            <a:chExt cx="3891129" cy="68040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0" y="3314320"/>
              <a:ext cx="3891129" cy="6804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Прямоугольник 47"/>
            <p:cNvSpPr/>
            <p:nvPr/>
          </p:nvSpPr>
          <p:spPr>
            <a:xfrm>
              <a:off x="0" y="3314320"/>
              <a:ext cx="3891129" cy="680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0236" tIns="333248" rIns="380236" bIns="113792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smtClean="0"/>
                <a:t>16 382 млн рублей</a:t>
              </a:r>
              <a:endParaRPr lang="ru-RU" sz="1600" kern="120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280458" y="4815360"/>
            <a:ext cx="3429473" cy="472320"/>
            <a:chOff x="244962" y="3078160"/>
            <a:chExt cx="3429473" cy="472320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244962" y="3078160"/>
              <a:ext cx="3429473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18"/>
            <p:cNvSpPr/>
            <p:nvPr/>
          </p:nvSpPr>
          <p:spPr>
            <a:xfrm>
              <a:off x="268019" y="3101217"/>
              <a:ext cx="338335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626" tIns="0" rIns="129626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Производство электроэнергии</a:t>
              </a:r>
              <a:endParaRPr lang="ru-RU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25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486907174"/>
              </p:ext>
            </p:extLst>
          </p:nvPr>
        </p:nvGraphicFramePr>
        <p:xfrm>
          <a:off x="375643" y="3068960"/>
          <a:ext cx="8400186" cy="372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2132856"/>
            <a:ext cx="84598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</a:rPr>
              <a:t>Целевой ориентир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en-US" sz="2400" dirty="0" smtClean="0">
                <a:latin typeface="Arial Black" panose="020B0A04020102020204" pitchFamily="34" charset="0"/>
              </a:rPr>
              <a:t>&lt;</a:t>
            </a:r>
            <a:r>
              <a:rPr lang="ru-RU" sz="2400" dirty="0" smtClean="0">
                <a:latin typeface="Arial Black" panose="020B0A04020102020204" pitchFamily="34" charset="0"/>
              </a:rPr>
              <a:t>формулировка;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числовые значения по годам - в диаграмме</a:t>
            </a:r>
            <a:r>
              <a:rPr lang="en-US" sz="2400" dirty="0" smtClean="0">
                <a:latin typeface="Arial Black" panose="020B0A04020102020204" pitchFamily="34" charset="0"/>
              </a:rPr>
              <a:t>&gt;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48118" y="826978"/>
            <a:ext cx="6909050" cy="729814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sp>
        <p:nvSpPr>
          <p:cNvPr id="21" name="TextBox 17"/>
          <p:cNvSpPr txBox="1"/>
          <p:nvPr/>
        </p:nvSpPr>
        <p:spPr>
          <a:xfrm>
            <a:off x="179512" y="169151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2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19849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51475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76556" y="2453987"/>
            <a:ext cx="8003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УВЕЛИЧЕНИЕ ДОЛИ АВТОМОБИЛЬНЫХ ДОРОГ МУНИЦИПАЛЬНОГО ЗНАЧЕНИЯ,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СООТВЕТСТВУЮЩИХ НОРМАТИВНЫМ ТРЕБОВАНИЯМ,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В ИХ ОБЩЕЙ ПРОТЯЖЕННОСТИ НЕ МЕНЕЕ  ЧЕМ ДО 55%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(для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К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емерово и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Н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овокузнецка – до 90%)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(</a:t>
            </a:r>
            <a:r>
              <a:rPr lang="ru-RU" sz="105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ОТНОСИТЕЛЬНО ПРОТЯЖЕННОСТИ ПО СОСТОЯНИЮ НА 31.12.2017)</a:t>
            </a:r>
          </a:p>
        </p:txBody>
      </p:sp>
      <p:pic>
        <p:nvPicPr>
          <p:cNvPr id="1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1136" y="2638065"/>
            <a:ext cx="479774" cy="51452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176556" y="3718773"/>
            <a:ext cx="800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СНИЖЕНИЕ ДОЛИ АВТОМОБИЛЬНЫХ ДОРОГ МУНИЦИПАЛЬНОГО ЗНАЧЕНИЯ,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РАБОТАЮЩИХ В РЕЖИМЕ ПЕРЕГРУЗКИ, В ИХ ОБЩЕЙ ПРОТЯЖЕННОСТИ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НА 15% ПО СРАВНЕНИЮ С 2017 ГОДОМ</a:t>
            </a:r>
            <a:endParaRPr lang="ru-RU" sz="105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3790781"/>
            <a:ext cx="479774" cy="51452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176556" y="4726885"/>
            <a:ext cx="800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СНИЖЕНИЕ КОЛИЧЕСТВА МЕСТ КОНЦЕНТРАЦИИ ДОРОЖНО-ТРАНСПОРТНЫХ ПРОИСШЕСТВИЙ (АВАРИЙНО-ОПАСНЫХ УЧАСТКОВ)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НА ДОРОЖНОЙ СЕТИ В 2,5 РАЗА ПО СРАВНЕНИЮ С 2017 ГОДОМ</a:t>
            </a:r>
            <a:endParaRPr lang="ru-RU" sz="105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4798893"/>
            <a:ext cx="479774" cy="51452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176556" y="5734997"/>
            <a:ext cx="800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СНИЖЕНИЕ СМЕРТНОСТИ ОТ  ДОРОЖНО-ТРАНСПОРТНЫХ ПРОИСШЕСТВИЙ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В 3,5 РАЗА ПО СРАВНЕНИЮ С 2017 ГОДОМ – ДО УРОВНЯ, НЕ ПРЕВЫШАЮЩЕГО </a:t>
            </a:r>
          </a:p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3,9 ЧЕЛОВЕКА НА 100 ТЫС. НАСЕЛЕНИЯ</a:t>
            </a:r>
            <a:endParaRPr lang="ru-RU" sz="1050" dirty="0" smtClean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5808746"/>
            <a:ext cx="479774" cy="514524"/>
          </a:xfrm>
          <a:prstGeom prst="rect">
            <a:avLst/>
          </a:prstGeom>
          <a:noFill/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1248118" y="898986"/>
            <a:ext cx="6909050" cy="729814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Жилищно-коммунальное </a:t>
            </a:r>
          </a:p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и дорожное хозяйство</a:t>
            </a:r>
          </a:p>
        </p:txBody>
      </p:sp>
      <p:sp>
        <p:nvSpPr>
          <p:cNvPr id="26" name="TextBox 17"/>
          <p:cNvSpPr txBox="1"/>
          <p:nvPr/>
        </p:nvSpPr>
        <p:spPr>
          <a:xfrm>
            <a:off x="7146362" y="1763524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179512" y="1763524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2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3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3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7369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Экология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46325" y="4667652"/>
            <a:ext cx="561816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</a:rPr>
              <a:t>В 2017 году на территории Беловского городского округа и Беловского муниципального района создан государственный природный заказник Кемеровской области </a:t>
            </a:r>
            <a:r>
              <a:rPr lang="ru-RU" sz="1600" b="1" dirty="0">
                <a:latin typeface="Times New Roman" pitchFamily="18" charset="0"/>
              </a:rPr>
              <a:t>«</a:t>
            </a:r>
            <a:r>
              <a:rPr lang="ru-RU" sz="1600" b="1" dirty="0" err="1">
                <a:latin typeface="Times New Roman" pitchFamily="18" charset="0"/>
              </a:rPr>
              <a:t>Бачатские</a:t>
            </a:r>
            <a:r>
              <a:rPr lang="ru-RU" sz="1600" b="1" dirty="0">
                <a:latin typeface="Times New Roman" pitchFamily="18" charset="0"/>
              </a:rPr>
              <a:t> сопки».</a:t>
            </a:r>
            <a:r>
              <a:rPr lang="ru-RU" sz="1600" dirty="0">
                <a:latin typeface="Times New Roman" pitchFamily="18" charset="0"/>
              </a:rPr>
              <a:t> На территории заказника охраняется </a:t>
            </a:r>
            <a:r>
              <a:rPr lang="ru-RU" sz="1600" b="1" dirty="0">
                <a:latin typeface="Times New Roman" pitchFamily="18" charset="0"/>
              </a:rPr>
              <a:t>14 видов растений</a:t>
            </a:r>
            <a:r>
              <a:rPr lang="ru-RU" sz="1600" dirty="0">
                <a:latin typeface="Times New Roman" pitchFamily="18" charset="0"/>
              </a:rPr>
              <a:t> и </a:t>
            </a:r>
            <a:r>
              <a:rPr lang="ru-RU" sz="1600" b="1" dirty="0">
                <a:latin typeface="Times New Roman" pitchFamily="18" charset="0"/>
              </a:rPr>
              <a:t>6 видов животных</a:t>
            </a:r>
            <a:r>
              <a:rPr lang="ru-RU" sz="1600" dirty="0">
                <a:latin typeface="Times New Roman" pitchFamily="18" charset="0"/>
              </a:rPr>
              <a:t>, занесенных в региональную </a:t>
            </a:r>
            <a:r>
              <a:rPr lang="ru-RU" sz="1600" b="1" dirty="0">
                <a:latin typeface="Times New Roman" pitchFamily="18" charset="0"/>
              </a:rPr>
              <a:t>Красную книгу Кемеровской области</a:t>
            </a:r>
          </a:p>
        </p:txBody>
      </p:sp>
      <p:pic>
        <p:nvPicPr>
          <p:cNvPr id="23" name="Picture 25" descr="7e425c210c6414019e9b2e3e95ffce4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115" y="4508500"/>
            <a:ext cx="2879725" cy="2200275"/>
          </a:xfrm>
          <a:prstGeom prst="rect">
            <a:avLst/>
          </a:prstGeom>
          <a:noFill/>
          <a:effectLst>
            <a:glow rad="165100">
              <a:schemeClr val="tx2">
                <a:lumMod val="60000"/>
                <a:lumOff val="4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8313" y="1556792"/>
            <a:ext cx="479774" cy="514524"/>
          </a:xfrm>
          <a:prstGeom prst="rect">
            <a:avLst/>
          </a:prstGeom>
          <a:noFill/>
        </p:spPr>
      </p:pic>
      <p:pic>
        <p:nvPicPr>
          <p:cNvPr id="25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8313" y="2617024"/>
            <a:ext cx="479774" cy="514524"/>
          </a:xfrm>
          <a:prstGeom prst="rect">
            <a:avLst/>
          </a:prstGeom>
          <a:noFill/>
        </p:spPr>
      </p:pic>
      <p:pic>
        <p:nvPicPr>
          <p:cNvPr id="2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9168" y="3601329"/>
            <a:ext cx="479774" cy="5145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04283" y="1596757"/>
            <a:ext cx="7895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</a:rPr>
              <a:t>Выбросы загрязняющих </a:t>
            </a:r>
            <a:r>
              <a:rPr lang="ru-RU" dirty="0" smtClean="0">
                <a:latin typeface="Times New Roman" pitchFamily="18" charset="0"/>
              </a:rPr>
              <a:t>веществ 80348 </a:t>
            </a:r>
            <a:r>
              <a:rPr lang="ru-RU" dirty="0">
                <a:latin typeface="Times New Roman" pitchFamily="18" charset="0"/>
              </a:rPr>
              <a:t>тыс. </a:t>
            </a:r>
            <a:r>
              <a:rPr lang="ru-RU" dirty="0" smtClean="0">
                <a:latin typeface="Times New Roman" pitchFamily="18" charset="0"/>
              </a:rPr>
              <a:t>тонн (5,4</a:t>
            </a:r>
            <a:r>
              <a:rPr lang="ru-RU" dirty="0">
                <a:latin typeface="Times New Roman" pitchFamily="18" charset="0"/>
              </a:rPr>
              <a:t>% доля по области)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8923" y="22674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</a:rPr>
              <a:t>Использование водных </a:t>
            </a:r>
            <a:r>
              <a:rPr lang="ru-RU" dirty="0" smtClean="0">
                <a:latin typeface="Times New Roman" pitchFamily="18" charset="0"/>
              </a:rPr>
              <a:t>ресурсов </a:t>
            </a:r>
          </a:p>
          <a:p>
            <a:r>
              <a:rPr lang="ru-RU" dirty="0" smtClean="0">
                <a:latin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</a:rPr>
              <a:t>забронной</a:t>
            </a: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</a:rPr>
              <a:t>воды 28783,25 </a:t>
            </a:r>
            <a:r>
              <a:rPr lang="ru-RU" dirty="0">
                <a:latin typeface="Times New Roman" pitchFamily="18" charset="0"/>
              </a:rPr>
              <a:t>тыс. м</a:t>
            </a:r>
            <a:r>
              <a:rPr lang="en-US" dirty="0">
                <a:latin typeface="Times New Roman" pitchFamily="18" charset="0"/>
              </a:rPr>
              <a:t>³</a:t>
            </a:r>
            <a:endParaRPr lang="ru-RU" dirty="0">
              <a:latin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</a:rPr>
              <a:t>- использованной </a:t>
            </a:r>
            <a:r>
              <a:rPr lang="ru-RU" dirty="0" smtClean="0">
                <a:latin typeface="Times New Roman" pitchFamily="18" charset="0"/>
              </a:rPr>
              <a:t>воды 23107,7 </a:t>
            </a:r>
            <a:r>
              <a:rPr lang="ru-RU" dirty="0">
                <a:latin typeface="Times New Roman" pitchFamily="18" charset="0"/>
              </a:rPr>
              <a:t>тыс. м</a:t>
            </a:r>
            <a:r>
              <a:rPr lang="en-US" dirty="0">
                <a:latin typeface="Times New Roman" pitchFamily="18" charset="0"/>
              </a:rPr>
              <a:t>³</a:t>
            </a:r>
            <a:endParaRPr lang="ru-RU" dirty="0">
              <a:latin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</a:rPr>
              <a:t>Загрязняющих </a:t>
            </a:r>
            <a:r>
              <a:rPr lang="ru-RU" dirty="0" smtClean="0">
                <a:latin typeface="Times New Roman" pitchFamily="18" charset="0"/>
              </a:rPr>
              <a:t>веществ 3253,205 </a:t>
            </a:r>
            <a:r>
              <a:rPr lang="ru-RU" dirty="0">
                <a:latin typeface="Times New Roman" pitchFamily="18" charset="0"/>
              </a:rPr>
              <a:t>т.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6975" y="3673925"/>
            <a:ext cx="7716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</a:rPr>
              <a:t>Использование </a:t>
            </a:r>
            <a:r>
              <a:rPr lang="ru-RU" dirty="0" smtClean="0">
                <a:latin typeface="Times New Roman" pitchFamily="18" charset="0"/>
              </a:rPr>
              <a:t>земель Площадь нарушенных земель 0,623 </a:t>
            </a:r>
            <a:r>
              <a:rPr lang="ru-RU" dirty="0">
                <a:latin typeface="Times New Roman" pitchFamily="18" charset="0"/>
              </a:rPr>
              <a:t>тыс. тонн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40278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176" y="-99392"/>
            <a:ext cx="9151475" cy="6858000"/>
          </a:xfrm>
          <a:prstGeom prst="rect">
            <a:avLst/>
          </a:prstGeom>
          <a:noFill/>
        </p:spPr>
      </p:pic>
      <p:pic>
        <p:nvPicPr>
          <p:cNvPr id="8" name="Picture 3" descr="C:\Users\Администратор\Desktop\Shamgunov\3куз20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2787" y="6385319"/>
            <a:ext cx="1293709" cy="428057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Экология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6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27584" y="6154836"/>
            <a:ext cx="8459788" cy="51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/>
            <a:r>
              <a:rPr lang="ru-RU" sz="2000" dirty="0" smtClean="0"/>
              <a:t>Строительство </a:t>
            </a:r>
            <a:r>
              <a:rPr lang="ru-RU" sz="2000" dirty="0"/>
              <a:t>водовода от гидроузла № 7 до 3 микрорайона </a:t>
            </a:r>
            <a:endParaRPr lang="ru-RU" sz="2000" dirty="0" smtClean="0"/>
          </a:p>
          <a:p>
            <a:pPr marL="342900" indent="-342900"/>
            <a:r>
              <a:rPr lang="ru-RU" sz="2000" dirty="0" smtClean="0"/>
              <a:t>(2019-2021гг</a:t>
            </a:r>
            <a:r>
              <a:rPr lang="ru-RU" sz="2000" dirty="0"/>
              <a:t>)</a:t>
            </a:r>
            <a:endParaRPr lang="ru-RU" sz="2000" dirty="0"/>
          </a:p>
          <a:p>
            <a:pPr marL="342900" indent="-342900"/>
            <a:endParaRPr lang="ru-RU" sz="2000" dirty="0">
              <a:latin typeface="Arial Black" pitchFamily="34" charset="0"/>
            </a:endParaRPr>
          </a:p>
        </p:txBody>
      </p:sp>
      <p:pic>
        <p:nvPicPr>
          <p:cNvPr id="18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3072346"/>
            <a:ext cx="479774" cy="514524"/>
          </a:xfrm>
          <a:prstGeom prst="rect">
            <a:avLst/>
          </a:prstGeom>
          <a:noFill/>
        </p:spPr>
      </p:pic>
      <p:pic>
        <p:nvPicPr>
          <p:cNvPr id="19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3821926"/>
            <a:ext cx="479774" cy="514524"/>
          </a:xfrm>
          <a:prstGeom prst="rect">
            <a:avLst/>
          </a:prstGeom>
          <a:noFill/>
        </p:spPr>
      </p:pic>
      <p:pic>
        <p:nvPicPr>
          <p:cNvPr id="20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4578390"/>
            <a:ext cx="479774" cy="514524"/>
          </a:xfrm>
          <a:prstGeom prst="rect">
            <a:avLst/>
          </a:prstGeom>
          <a:noFill/>
        </p:spPr>
      </p:pic>
      <p:pic>
        <p:nvPicPr>
          <p:cNvPr id="2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1435" y="2348880"/>
            <a:ext cx="479774" cy="514524"/>
          </a:xfrm>
          <a:prstGeom prst="rect">
            <a:avLst/>
          </a:prstGeom>
          <a:noFill/>
        </p:spPr>
      </p:pic>
      <p:pic>
        <p:nvPicPr>
          <p:cNvPr id="2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5290740"/>
            <a:ext cx="479774" cy="514524"/>
          </a:xfrm>
          <a:prstGeom prst="rect">
            <a:avLst/>
          </a:prstGeom>
          <a:noFill/>
        </p:spPr>
      </p:pic>
      <p:pic>
        <p:nvPicPr>
          <p:cNvPr id="23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6010820"/>
            <a:ext cx="479774" cy="514524"/>
          </a:xfrm>
          <a:prstGeom prst="rect">
            <a:avLst/>
          </a:prstGeom>
          <a:noFill/>
        </p:spPr>
      </p:pic>
      <p:pic>
        <p:nvPicPr>
          <p:cNvPr id="25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8388" y="1583786"/>
            <a:ext cx="479774" cy="5145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7584" y="1333217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Строительство мусоросортировочного комплекса в рамках государственной программы «Охрана окружающей среды на 2012-2020 годы» </a:t>
            </a:r>
            <a:r>
              <a:rPr lang="ru-RU" sz="2000" dirty="0" smtClean="0"/>
              <a:t>(2018-2019гг)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458805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dirty="0"/>
              <a:t>Строительство сухих </a:t>
            </a:r>
            <a:r>
              <a:rPr lang="ru-RU" sz="2000" dirty="0" err="1"/>
              <a:t>снегосвалок</a:t>
            </a:r>
            <a:r>
              <a:rPr lang="ru-RU" sz="2000" dirty="0"/>
              <a:t> </a:t>
            </a:r>
            <a:r>
              <a:rPr lang="ru-RU" sz="2000" dirty="0" smtClean="0"/>
              <a:t>(2020-2025гг)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119357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dirty="0"/>
              <a:t>Рекультивация нарушенных </a:t>
            </a:r>
            <a:r>
              <a:rPr lang="ru-RU" sz="2000" dirty="0" smtClean="0"/>
              <a:t>земель, 491 га (2020-2024гг)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725245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Строительство новых очистных сооружений </a:t>
            </a:r>
            <a:r>
              <a:rPr lang="ru-RU" sz="2000" dirty="0" err="1" smtClean="0"/>
              <a:t>пгт</a:t>
            </a:r>
            <a:r>
              <a:rPr lang="ru-RU" sz="2000" dirty="0" smtClean="0"/>
              <a:t> </a:t>
            </a:r>
            <a:r>
              <a:rPr lang="ru-RU" sz="2000" dirty="0"/>
              <a:t>Новый Городок и </a:t>
            </a:r>
            <a:r>
              <a:rPr lang="ru-RU" sz="2000" dirty="0" err="1" smtClean="0"/>
              <a:t>мкр</a:t>
            </a:r>
            <a:r>
              <a:rPr lang="ru-RU" sz="2000" dirty="0" smtClean="0"/>
              <a:t> </a:t>
            </a:r>
            <a:r>
              <a:rPr lang="ru-RU" sz="2000" dirty="0" err="1" smtClean="0"/>
              <a:t>Бабанаково</a:t>
            </a:r>
            <a:r>
              <a:rPr lang="ru-RU" sz="2000" dirty="0" smtClean="0"/>
              <a:t> (2019-2023гг)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4577984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dirty="0"/>
              <a:t>Перевод котельной 33 квартала в режим ЦТП </a:t>
            </a:r>
            <a:r>
              <a:rPr lang="ru-RU" sz="2000" dirty="0" smtClean="0"/>
              <a:t>(2019-2021гг)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169386"/>
            <a:ext cx="8021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Реконструкция очистных сооружений </a:t>
            </a:r>
            <a:r>
              <a:rPr lang="ru-RU" sz="2000" dirty="0" err="1" smtClean="0"/>
              <a:t>пгт</a:t>
            </a:r>
            <a:r>
              <a:rPr lang="ru-RU" sz="2000" dirty="0" smtClean="0"/>
              <a:t> </a:t>
            </a:r>
            <a:r>
              <a:rPr lang="ru-RU" sz="2000" dirty="0" err="1" smtClean="0"/>
              <a:t>Бачатский</a:t>
            </a:r>
            <a:r>
              <a:rPr lang="ru-RU" sz="2000" dirty="0"/>
              <a:t>, </a:t>
            </a:r>
            <a:r>
              <a:rPr lang="ru-RU" sz="2000" dirty="0" err="1" smtClean="0"/>
              <a:t>пгт</a:t>
            </a:r>
            <a:r>
              <a:rPr lang="ru-RU" sz="2000" dirty="0" smtClean="0"/>
              <a:t> </a:t>
            </a:r>
            <a:r>
              <a:rPr lang="ru-RU" sz="2000" dirty="0" err="1"/>
              <a:t>Инской</a:t>
            </a:r>
            <a:r>
              <a:rPr lang="ru-RU" sz="2000" dirty="0"/>
              <a:t>, </a:t>
            </a:r>
            <a:r>
              <a:rPr lang="ru-RU" sz="2000" dirty="0" err="1" smtClean="0"/>
              <a:t>пгт</a:t>
            </a:r>
            <a:r>
              <a:rPr lang="ru-RU" sz="2000" dirty="0" smtClean="0"/>
              <a:t> </a:t>
            </a:r>
            <a:r>
              <a:rPr lang="ru-RU" sz="2000" dirty="0" err="1"/>
              <a:t>Грамотеино</a:t>
            </a:r>
            <a:r>
              <a:rPr lang="ru-RU" sz="2000" dirty="0"/>
              <a:t> </a:t>
            </a:r>
            <a:r>
              <a:rPr lang="ru-RU" sz="2000" dirty="0" smtClean="0"/>
              <a:t>(2020-2022гг)</a:t>
            </a:r>
            <a:endParaRPr lang="ru-RU" sz="2000" dirty="0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5638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187624" y="206084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СНИЖЕНИЕ УРОВНЯ ЗАГРЯЗНЕНИЯ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АТМОСФЕРНОГО ВОЗДУХА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Экология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7146362" y="1331476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25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pic>
        <p:nvPicPr>
          <p:cNvPr id="2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1560" y="2986484"/>
            <a:ext cx="479774" cy="514524"/>
          </a:xfrm>
          <a:prstGeom prst="rect">
            <a:avLst/>
          </a:prstGeom>
          <a:noFill/>
        </p:spPr>
      </p:pic>
      <p:pic>
        <p:nvPicPr>
          <p:cNvPr id="27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1560" y="3922588"/>
            <a:ext cx="479774" cy="514524"/>
          </a:xfrm>
          <a:prstGeom prst="rect">
            <a:avLst/>
          </a:prstGeom>
          <a:noFill/>
        </p:spPr>
      </p:pic>
      <p:pic>
        <p:nvPicPr>
          <p:cNvPr id="28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1560" y="4786684"/>
            <a:ext cx="479774" cy="514524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30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1187450" y="2852738"/>
            <a:ext cx="77057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СОЗДАНИЕ СИСТЕМЫ ОБЩЕСТВЕННОГО КОНТРОЛЯ, НАПРАВЛЕННОЙ НА ВЫЯВЛЕНИЕ И ЛИКВИДАЦИЮ НЕСАНКЦИОНИРОВАНННЫХ СВАЛОК</a:t>
            </a:r>
          </a:p>
        </p:txBody>
      </p:sp>
      <p:sp>
        <p:nvSpPr>
          <p:cNvPr id="44" name="TextBox 19"/>
          <p:cNvSpPr txBox="1">
            <a:spLocks noChangeArrowheads="1"/>
          </p:cNvSpPr>
          <p:nvPr/>
        </p:nvSpPr>
        <p:spPr bwMode="auto">
          <a:xfrm>
            <a:off x="1187450" y="3933825"/>
            <a:ext cx="770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0253F"/>
                </a:solidFill>
                <a:latin typeface="Arial Black" pitchFamily="34" charset="0"/>
              </a:rPr>
              <a:t>ЛИКВИДАЦИЯ НАИБОЛЕЕ ОПАСНЫХ ОБЪЕКТОВ НАКОПЛЕННОГО ЭКОЛОГИЧЕСКОГО ВРЕДА</a:t>
            </a:r>
          </a:p>
        </p:txBody>
      </p:sp>
      <p:sp>
        <p:nvSpPr>
          <p:cNvPr id="45" name="TextBox 19"/>
          <p:cNvSpPr txBox="1">
            <a:spLocks noChangeArrowheads="1"/>
          </p:cNvSpPr>
          <p:nvPr/>
        </p:nvSpPr>
        <p:spPr bwMode="auto">
          <a:xfrm>
            <a:off x="1116013" y="4724400"/>
            <a:ext cx="77057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0253F"/>
                </a:solidFill>
                <a:latin typeface="Arial Black" pitchFamily="34" charset="0"/>
              </a:rPr>
              <a:t>ПОВЫШЕНИЕ КАЕСТВА ПИТЬЕВОЙ ВОДЫ ДЛЯ НАСЕЛЕНИЯ, В ТОМ ЧИСЛЕ ДЛЯ ЖИТЕЛЕЙ НАСЕЛЕННЫХ ПУНКТОВ, НЕ ОБОРУДОВАННЫХ СОВРЕМЕННЫМИ СИСТЕМАМИ ЦЕНТРАЛИЗОВАННОГО ВОДОСНАБЖЕНИЯ </a:t>
            </a:r>
          </a:p>
        </p:txBody>
      </p:sp>
      <p:pic>
        <p:nvPicPr>
          <p:cNvPr id="4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7952" y="2126369"/>
            <a:ext cx="479774" cy="514524"/>
          </a:xfrm>
          <a:prstGeom prst="rect">
            <a:avLst/>
          </a:prstGeom>
          <a:noFill/>
        </p:spPr>
      </p:pic>
      <p:sp>
        <p:nvSpPr>
          <p:cNvPr id="47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817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44624"/>
            <a:ext cx="9151475" cy="685800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Транспорт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515761" y="4705441"/>
            <a:ext cx="8137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474788"/>
            <a:r>
              <a:rPr lang="ru-RU" sz="2800" b="1" dirty="0">
                <a:latin typeface="Calibri" pitchFamily="34" charset="0"/>
              </a:rPr>
              <a:t>пробег пассажирского транспорта за </a:t>
            </a:r>
            <a:r>
              <a:rPr lang="ru-RU" sz="2800" b="1" dirty="0" smtClean="0">
                <a:latin typeface="Calibri" pitchFamily="34" charset="0"/>
              </a:rPr>
              <a:t>год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21" name="Прямоугольник 10"/>
          <p:cNvSpPr>
            <a:spLocks noChangeArrowheads="1"/>
          </p:cNvSpPr>
          <p:nvPr/>
        </p:nvSpPr>
        <p:spPr bwMode="auto">
          <a:xfrm>
            <a:off x="468313" y="1484313"/>
            <a:ext cx="8386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474788"/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</a:rPr>
              <a:t>пассажирским транспортом пользуются</a:t>
            </a:r>
            <a:endParaRPr lang="ru-RU" sz="3200" dirty="0">
              <a:latin typeface="Calibri" pitchFamily="34" charset="0"/>
            </a:endParaRPr>
          </a:p>
        </p:txBody>
      </p:sp>
      <p:pic>
        <p:nvPicPr>
          <p:cNvPr id="23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8313" y="2625162"/>
            <a:ext cx="479774" cy="514524"/>
          </a:xfrm>
          <a:prstGeom prst="rect">
            <a:avLst/>
          </a:prstGeom>
          <a:noFill/>
        </p:spPr>
      </p:pic>
      <p:pic>
        <p:nvPicPr>
          <p:cNvPr id="24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8313" y="3489258"/>
            <a:ext cx="479774" cy="51452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80119" y="2564904"/>
            <a:ext cx="6602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74788"/>
            <a:r>
              <a:rPr lang="ru-RU" sz="2800" dirty="0">
                <a:latin typeface="Calibri" pitchFamily="34" charset="0"/>
              </a:rPr>
              <a:t>30 тысяч </a:t>
            </a:r>
            <a:r>
              <a:rPr lang="ru-RU" sz="2800" dirty="0" smtClean="0">
                <a:latin typeface="Calibri" pitchFamily="34" charset="0"/>
              </a:rPr>
              <a:t>человек в </a:t>
            </a:r>
            <a:r>
              <a:rPr lang="ru-RU" sz="2800" dirty="0">
                <a:latin typeface="Calibri" pitchFamily="34" charset="0"/>
              </a:rPr>
              <a:t>день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5748" y="3429000"/>
            <a:ext cx="6602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74788"/>
            <a:r>
              <a:rPr lang="ru-RU" sz="2800" dirty="0">
                <a:latin typeface="Calibri" pitchFamily="34" charset="0"/>
              </a:rPr>
              <a:t>10 </a:t>
            </a:r>
            <a:r>
              <a:rPr lang="ru-RU" sz="2800" dirty="0" smtClean="0">
                <a:latin typeface="Calibri" pitchFamily="34" charset="0"/>
              </a:rPr>
              <a:t>миллионов человек за </a:t>
            </a:r>
            <a:r>
              <a:rPr lang="ru-RU" sz="2800" dirty="0">
                <a:latin typeface="Calibri" pitchFamily="34" charset="0"/>
              </a:rPr>
              <a:t>год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9839" y="5661248"/>
            <a:ext cx="1882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4747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</a:rPr>
              <a:t>1,5 млн км</a:t>
            </a:r>
            <a:endParaRPr lang="ru-RU" sz="2800" dirty="0">
              <a:latin typeface="+mj-lt"/>
            </a:endParaRPr>
          </a:p>
        </p:txBody>
      </p:sp>
      <p:pic>
        <p:nvPicPr>
          <p:cNvPr id="25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5761" y="5670483"/>
            <a:ext cx="479774" cy="514524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4684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Транспорт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9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5580112" y="2552189"/>
            <a:ext cx="34925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474788"/>
            <a:r>
              <a:rPr lang="ru-RU" sz="2800" dirty="0">
                <a:latin typeface="Calibri" pitchFamily="34" charset="0"/>
              </a:rPr>
              <a:t>Строительство </a:t>
            </a:r>
          </a:p>
          <a:p>
            <a:pPr defTabSz="1474788"/>
            <a:r>
              <a:rPr lang="ru-RU" sz="2800" dirty="0">
                <a:latin typeface="Calibri" pitchFamily="34" charset="0"/>
              </a:rPr>
              <a:t>нового </a:t>
            </a:r>
          </a:p>
          <a:p>
            <a:pPr defTabSz="1474788"/>
            <a:r>
              <a:rPr lang="ru-RU" sz="2800" dirty="0">
                <a:latin typeface="Calibri" pitchFamily="34" charset="0"/>
              </a:rPr>
              <a:t>Беловского </a:t>
            </a:r>
          </a:p>
          <a:p>
            <a:pPr defTabSz="1474788"/>
            <a:r>
              <a:rPr lang="ru-RU" sz="2800" dirty="0">
                <a:latin typeface="Calibri" pitchFamily="34" charset="0"/>
              </a:rPr>
              <a:t>автовокзала</a:t>
            </a:r>
          </a:p>
          <a:p>
            <a:pPr defTabSz="1474788"/>
            <a:r>
              <a:rPr lang="ru-RU" sz="2800" dirty="0">
                <a:solidFill>
                  <a:srgbClr val="FF0000"/>
                </a:solidFill>
                <a:latin typeface="Calibri" pitchFamily="34" charset="0"/>
              </a:rPr>
              <a:t>178 </a:t>
            </a:r>
            <a:r>
              <a:rPr lang="ru-RU" sz="2800" dirty="0" smtClean="0">
                <a:solidFill>
                  <a:srgbClr val="FF0000"/>
                </a:solidFill>
                <a:latin typeface="Calibri" pitchFamily="34" charset="0"/>
              </a:rPr>
              <a:t>млн рублей </a:t>
            </a:r>
          </a:p>
          <a:p>
            <a:pPr defTabSz="1474788"/>
            <a:r>
              <a:rPr lang="ru-RU" sz="2800" dirty="0" smtClean="0">
                <a:latin typeface="Calibri" pitchFamily="34" charset="0"/>
              </a:rPr>
              <a:t>областной бюджет</a:t>
            </a:r>
            <a:endParaRPr lang="ru-RU" sz="2800" dirty="0">
              <a:latin typeface="Calibri" pitchFamily="34" charset="0"/>
            </a:endParaRPr>
          </a:p>
        </p:txBody>
      </p:sp>
      <p:pic>
        <p:nvPicPr>
          <p:cNvPr id="20" name="Picture 20" descr="7вид а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8" y="1989485"/>
            <a:ext cx="532923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5431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44624"/>
            <a:ext cx="9151475" cy="6858000"/>
          </a:xfrm>
          <a:prstGeom prst="rect">
            <a:avLst/>
          </a:prstGeom>
          <a:noFill/>
        </p:spPr>
      </p:pic>
      <p:sp>
        <p:nvSpPr>
          <p:cNvPr id="25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Транспорт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2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30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38275" y="2402885"/>
            <a:ext cx="7705725" cy="9541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b="1" dirty="0">
                <a:latin typeface="+mj-lt"/>
              </a:rPr>
              <a:t>Уменьшение износа подвижного состава (автобусов) до 30%</a:t>
            </a:r>
          </a:p>
        </p:txBody>
      </p:sp>
      <p:pic>
        <p:nvPicPr>
          <p:cNvPr id="32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0998" y="2641980"/>
            <a:ext cx="479775" cy="514524"/>
          </a:xfrm>
          <a:prstGeom prst="rect">
            <a:avLst/>
          </a:prstGeom>
          <a:noFill/>
        </p:spPr>
      </p:pic>
      <p:pic>
        <p:nvPicPr>
          <p:cNvPr id="33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3960" y="4064674"/>
            <a:ext cx="479774" cy="514524"/>
          </a:xfrm>
          <a:prstGeom prst="rect">
            <a:avLst/>
          </a:prstGeom>
          <a:noFill/>
        </p:spPr>
      </p:pic>
      <p:sp>
        <p:nvSpPr>
          <p:cNvPr id="34" name="TextBox 19"/>
          <p:cNvSpPr txBox="1"/>
          <p:nvPr/>
        </p:nvSpPr>
        <p:spPr>
          <a:xfrm>
            <a:off x="1438275" y="3915053"/>
            <a:ext cx="7705725" cy="9541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800" b="1" dirty="0">
                <a:latin typeface="+mj-lt"/>
              </a:rPr>
              <a:t>Увеличение пассажиропотока общественного транспорта до </a:t>
            </a:r>
            <a:r>
              <a:rPr lang="ru-RU" sz="2800" b="1" dirty="0" smtClean="0">
                <a:latin typeface="+mj-lt"/>
              </a:rPr>
              <a:t>15 млн </a:t>
            </a:r>
            <a:r>
              <a:rPr lang="ru-RU" sz="2800" b="1" dirty="0">
                <a:latin typeface="+mj-lt"/>
              </a:rPr>
              <a:t>человек в </a:t>
            </a:r>
            <a:r>
              <a:rPr lang="ru-RU" sz="2800" b="1" dirty="0" smtClean="0">
                <a:latin typeface="+mj-lt"/>
              </a:rPr>
              <a:t>год</a:t>
            </a:r>
            <a:endParaRPr lang="ru-RU" sz="2800" b="1" dirty="0">
              <a:latin typeface="+mj-lt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7394575" y="1341438"/>
            <a:ext cx="1681163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dirty="0">
                <a:solidFill>
                  <a:srgbClr val="005A9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 2035 ГОДУ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3283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Туризм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5292080" y="2528900"/>
            <a:ext cx="3744416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+mn-lt"/>
              </a:rPr>
              <a:t>Региональный ежегодный </a:t>
            </a:r>
            <a:r>
              <a:rPr lang="ru-RU" sz="2800" dirty="0">
                <a:latin typeface="+mn-lt"/>
              </a:rPr>
              <a:t>фестиваль </a:t>
            </a:r>
            <a:r>
              <a:rPr lang="ru-RU" sz="2800" dirty="0" smtClean="0">
                <a:latin typeface="+mn-lt"/>
              </a:rPr>
              <a:t>«</a:t>
            </a:r>
            <a:r>
              <a:rPr lang="ru-RU" sz="2800" dirty="0">
                <a:latin typeface="+mn-lt"/>
              </a:rPr>
              <a:t>Шансон у Беловского моря</a:t>
            </a:r>
            <a:r>
              <a:rPr lang="ru-RU" sz="2800" dirty="0" smtClean="0">
                <a:latin typeface="+mn-lt"/>
              </a:rPr>
              <a:t>» </a:t>
            </a:r>
            <a:endParaRPr lang="ru-RU" sz="2800" dirty="0">
              <a:latin typeface="+mn-lt"/>
            </a:endParaRPr>
          </a:p>
        </p:txBody>
      </p:sp>
      <p:pic>
        <p:nvPicPr>
          <p:cNvPr id="19" name="Picture 2" descr="\\Server_adm\all\Стратегия до 2035\фото стратегия - новые\13 туризм\image_image_28031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493254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1294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Туризм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2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30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pic>
        <p:nvPicPr>
          <p:cNvPr id="33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4560" y="1628800"/>
            <a:ext cx="479774" cy="514524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212348" y="155679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</a:t>
            </a:r>
            <a:r>
              <a:rPr lang="ru-RU" sz="2000" dirty="0" smtClean="0"/>
              <a:t>азвитие </a:t>
            </a:r>
            <a:r>
              <a:rPr lang="ru-RU" sz="2000" dirty="0" smtClean="0"/>
              <a:t>промышленного туризма на базе </a:t>
            </a:r>
            <a:r>
              <a:rPr lang="ru-RU" sz="2000" dirty="0" err="1" smtClean="0"/>
              <a:t>промплощадки</a:t>
            </a:r>
            <a:r>
              <a:rPr lang="ru-RU" sz="2000" dirty="0" smtClean="0"/>
              <a:t> ОАО УК </a:t>
            </a:r>
            <a:r>
              <a:rPr lang="ru-RU" sz="2000" dirty="0" err="1" smtClean="0"/>
              <a:t>Кузбассразрезуголь</a:t>
            </a:r>
            <a:r>
              <a:rPr lang="ru-RU" sz="2000" dirty="0" smtClean="0"/>
              <a:t> </a:t>
            </a:r>
            <a:r>
              <a:rPr lang="ru-RU" sz="2000" dirty="0" smtClean="0"/>
              <a:t>«</a:t>
            </a:r>
            <a:r>
              <a:rPr lang="ru-RU" sz="2000" dirty="0" err="1" smtClean="0"/>
              <a:t>Бачатский</a:t>
            </a:r>
            <a:r>
              <a:rPr lang="ru-RU" sz="2000" dirty="0" smtClean="0"/>
              <a:t> угольный разрез</a:t>
            </a:r>
            <a:r>
              <a:rPr lang="ru-RU" sz="2000" dirty="0"/>
              <a:t>» </a:t>
            </a:r>
            <a:r>
              <a:rPr lang="ru-RU" sz="2000" dirty="0" smtClean="0"/>
              <a:t>(2018-2019 </a:t>
            </a:r>
            <a:r>
              <a:rPr lang="ru-RU" sz="2000" dirty="0" err="1" smtClean="0"/>
              <a:t>гг</a:t>
            </a:r>
            <a:r>
              <a:rPr lang="ru-RU" sz="2000" dirty="0" smtClean="0"/>
              <a:t>)</a:t>
            </a:r>
            <a:endParaRPr lang="ru-RU" sz="2000" dirty="0" smtClean="0"/>
          </a:p>
        </p:txBody>
      </p:sp>
      <p:pic>
        <p:nvPicPr>
          <p:cNvPr id="35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4560" y="3777419"/>
            <a:ext cx="479774" cy="514524"/>
          </a:xfrm>
          <a:prstGeom prst="rect">
            <a:avLst/>
          </a:prstGeom>
          <a:noFill/>
        </p:spPr>
      </p:pic>
      <p:pic>
        <p:nvPicPr>
          <p:cNvPr id="3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4560" y="2682516"/>
            <a:ext cx="479774" cy="514524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232632" y="3573016"/>
            <a:ext cx="758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</a:t>
            </a:r>
            <a:r>
              <a:rPr lang="ru-RU" sz="2000" dirty="0" smtClean="0"/>
              <a:t>рисвоение </a:t>
            </a:r>
            <a:r>
              <a:rPr lang="ru-RU" sz="2000" dirty="0" smtClean="0"/>
              <a:t>статуса «</a:t>
            </a:r>
            <a:r>
              <a:rPr lang="ru-RU" sz="2000" dirty="0"/>
              <a:t>Международный» </a:t>
            </a:r>
            <a:r>
              <a:rPr lang="ru-RU" sz="2000" dirty="0" smtClean="0"/>
              <a:t>региональному турниру «Открытый чемпионат </a:t>
            </a:r>
            <a:r>
              <a:rPr lang="ru-RU" sz="2000" dirty="0"/>
              <a:t>Кузбасса по олимпийскому </a:t>
            </a:r>
            <a:r>
              <a:rPr lang="ru-RU" sz="2000" dirty="0" smtClean="0"/>
              <a:t>триатлону»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500 </a:t>
            </a:r>
            <a:r>
              <a:rPr lang="ru-RU" sz="2000" dirty="0" err="1" smtClean="0">
                <a:solidFill>
                  <a:srgbClr val="FF0000"/>
                </a:solidFill>
              </a:rPr>
              <a:t>тыс</a:t>
            </a:r>
            <a:r>
              <a:rPr lang="ru-RU" sz="2000" dirty="0" smtClean="0">
                <a:solidFill>
                  <a:srgbClr val="FF0000"/>
                </a:solidFill>
              </a:rPr>
              <a:t> рублей</a:t>
            </a:r>
            <a:r>
              <a:rPr lang="ru-RU" sz="2000" dirty="0" smtClean="0"/>
              <a:t>, </a:t>
            </a:r>
            <a:r>
              <a:rPr lang="ru-RU" sz="2000" dirty="0" smtClean="0"/>
              <a:t>областной бюджет </a:t>
            </a:r>
            <a:r>
              <a:rPr lang="ru-RU" sz="2000" dirty="0" smtClean="0"/>
              <a:t>(</a:t>
            </a:r>
            <a:r>
              <a:rPr lang="ru-RU" sz="2000" dirty="0" smtClean="0"/>
              <a:t>2020-2024 </a:t>
            </a:r>
            <a:r>
              <a:rPr lang="ru-RU" sz="2000" dirty="0" err="1" smtClean="0"/>
              <a:t>гг</a:t>
            </a:r>
            <a:r>
              <a:rPr lang="ru-RU" sz="2000" dirty="0"/>
              <a:t>)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1304640" y="2577098"/>
            <a:ext cx="7695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Региональный </a:t>
            </a:r>
            <a:r>
              <a:rPr lang="ru-RU" sz="2000" dirty="0"/>
              <a:t>фестиваль рыболовов на Беловском </a:t>
            </a:r>
            <a:r>
              <a:rPr lang="ru-RU" sz="2000" dirty="0" smtClean="0"/>
              <a:t>водохранилище </a:t>
            </a:r>
            <a:r>
              <a:rPr lang="ru-RU" sz="2000" dirty="0" smtClean="0">
                <a:solidFill>
                  <a:srgbClr val="FF0000"/>
                </a:solidFill>
              </a:rPr>
              <a:t>500 </a:t>
            </a:r>
            <a:r>
              <a:rPr lang="ru-RU" sz="2000" dirty="0" err="1" smtClean="0">
                <a:solidFill>
                  <a:srgbClr val="FF0000"/>
                </a:solidFill>
              </a:rPr>
              <a:t>тыс</a:t>
            </a:r>
            <a:r>
              <a:rPr lang="ru-RU" sz="2000" dirty="0" smtClean="0">
                <a:solidFill>
                  <a:srgbClr val="FF0000"/>
                </a:solidFill>
              </a:rPr>
              <a:t> рублей</a:t>
            </a:r>
            <a:r>
              <a:rPr lang="ru-RU" sz="2000" dirty="0" smtClean="0"/>
              <a:t>, </a:t>
            </a:r>
            <a:r>
              <a:rPr lang="ru-RU" sz="2000" dirty="0" smtClean="0"/>
              <a:t>внебюджетные </a:t>
            </a:r>
            <a:r>
              <a:rPr lang="ru-RU" sz="2000" dirty="0"/>
              <a:t>средства </a:t>
            </a:r>
            <a:r>
              <a:rPr lang="ru-RU" sz="2000" dirty="0" smtClean="0"/>
              <a:t>(2020-2024 </a:t>
            </a:r>
            <a:r>
              <a:rPr lang="ru-RU" sz="2000" dirty="0" err="1" smtClean="0"/>
              <a:t>гг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39" name="Picture 2" descr="C:\Users\User\Desktop\УМПиС, стратегия, согл.с Главой\триатлон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56519"/>
            <a:ext cx="5190723" cy="201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642" y="0"/>
            <a:ext cx="9214781" cy="690544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БЕЛОВСКОГО ГОРОДСКОГО ОКРУГА НА ПЕРИОД  ДО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2035 ГОДА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91342" y="836712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7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8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Объект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987315"/>
              </p:ext>
            </p:extLst>
          </p:nvPr>
        </p:nvGraphicFramePr>
        <p:xfrm>
          <a:off x="-55045" y="4022321"/>
          <a:ext cx="5995198" cy="280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154163"/>
              </p:ext>
            </p:extLst>
          </p:nvPr>
        </p:nvGraphicFramePr>
        <p:xfrm>
          <a:off x="-56572" y="1184949"/>
          <a:ext cx="4988612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r:id="rId10" imgW="4639458" imgH="2981202" progId="Excel.Sheet.8">
                  <p:embed/>
                </p:oleObj>
              </mc:Choice>
              <mc:Fallback>
                <p:oleObj r:id="rId10" imgW="4639458" imgH="2981202" progId="Excel.Sheet.8">
                  <p:embed/>
                  <p:pic>
                    <p:nvPicPr>
                      <p:cNvPr id="0" name="Диаграмма 3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6572" y="1184949"/>
                        <a:ext cx="4988612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Группа 27"/>
          <p:cNvGrpSpPr>
            <a:grpSpLocks/>
          </p:cNvGrpSpPr>
          <p:nvPr/>
        </p:nvGrpSpPr>
        <p:grpSpPr bwMode="auto">
          <a:xfrm>
            <a:off x="5374582" y="1966939"/>
            <a:ext cx="3531357" cy="2551226"/>
            <a:chOff x="285720" y="2500306"/>
            <a:chExt cx="2928958" cy="257176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571943" y="3286355"/>
              <a:ext cx="2285328" cy="3401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Arial" pitchFamily="34" charset="0"/>
                  <a:cs typeface="Arial" pitchFamily="34" charset="0"/>
                </a:rPr>
                <a:t>   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44 362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рублей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71943" y="2643413"/>
              <a:ext cx="2642735" cy="3567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latin typeface="Arial" pitchFamily="34" charset="0"/>
                  <a:cs typeface="Arial" pitchFamily="34" charset="0"/>
                </a:rPr>
                <a:t>48 489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рублей</a:t>
              </a:r>
              <a:endParaRPr lang="ru-RU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71943" y="3929297"/>
              <a:ext cx="1927921" cy="3567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39 030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рублей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71943" y="4572238"/>
              <a:ext cx="1766272" cy="3567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32 087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рублей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Шестиугольник 41"/>
            <p:cNvSpPr/>
            <p:nvPr/>
          </p:nvSpPr>
          <p:spPr>
            <a:xfrm rot="5400000">
              <a:off x="310534" y="2546677"/>
              <a:ext cx="642942" cy="550200"/>
            </a:xfrm>
            <a:prstGeom prst="hexagon">
              <a:avLst>
                <a:gd name="adj" fmla="val 34454"/>
                <a:gd name="vf" fmla="val 11547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3" name="Picture 11" descr="http://www.clipartkid.com/images/565/es-formato-png-con-el-fondo-transparente-para-que-pod-is-montarlo-4kif9M-clipart.png"/>
            <p:cNvPicPr>
              <a:picLocks noChangeAspect="1" noChangeArrowheads="1"/>
            </p:cNvPicPr>
            <p:nvPr/>
          </p:nvPicPr>
          <p:blipFill>
            <a:blip r:embed="rId12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99" y="2596915"/>
              <a:ext cx="395383" cy="44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Шестиугольник 43"/>
            <p:cNvSpPr/>
            <p:nvPr/>
          </p:nvSpPr>
          <p:spPr>
            <a:xfrm rot="5400000">
              <a:off x="310534" y="3189619"/>
              <a:ext cx="642942" cy="550200"/>
            </a:xfrm>
            <a:prstGeom prst="hexagon">
              <a:avLst>
                <a:gd name="adj" fmla="val 34454"/>
                <a:gd name="vf" fmla="val 11547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5" name="object 3"/>
            <p:cNvSpPr>
              <a:spLocks noChangeArrowheads="1"/>
            </p:cNvSpPr>
            <p:nvPr/>
          </p:nvSpPr>
          <p:spPr bwMode="auto">
            <a:xfrm>
              <a:off x="285720" y="3214686"/>
              <a:ext cx="714380" cy="456859"/>
            </a:xfrm>
            <a:prstGeom prst="rect">
              <a:avLst/>
            </a:prstGeom>
            <a:blipFill dpi="0" rotWithShape="1">
              <a:blip r:embed="rId13">
                <a:lum bright="100000"/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6" name="Шестиугольник 45"/>
            <p:cNvSpPr/>
            <p:nvPr/>
          </p:nvSpPr>
          <p:spPr>
            <a:xfrm rot="5400000">
              <a:off x="310534" y="3832561"/>
              <a:ext cx="642942" cy="550200"/>
            </a:xfrm>
            <a:prstGeom prst="hexagon">
              <a:avLst>
                <a:gd name="adj" fmla="val 34454"/>
                <a:gd name="vf" fmla="val 11547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47" name="Picture 7" descr="http://download.seaicons.com/icons/icons8/ios7/512/Industry-Hydroelectric-icon.png"/>
            <p:cNvPicPr>
              <a:picLocks noChangeAspect="1" noChangeArrowheads="1"/>
            </p:cNvPicPr>
            <p:nvPr/>
          </p:nvPicPr>
          <p:blipFill>
            <a:blip r:embed="rId14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857628"/>
              <a:ext cx="428628" cy="42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Шестиугольник 47"/>
            <p:cNvSpPr/>
            <p:nvPr/>
          </p:nvSpPr>
          <p:spPr>
            <a:xfrm rot="5400000">
              <a:off x="310534" y="4475502"/>
              <a:ext cx="642942" cy="550200"/>
            </a:xfrm>
            <a:prstGeom prst="hexagon">
              <a:avLst>
                <a:gd name="adj" fmla="val 34454"/>
                <a:gd name="vf" fmla="val 11547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49" name="TextBox 49"/>
          <p:cNvSpPr txBox="1">
            <a:spLocks noChangeArrowheads="1"/>
          </p:cNvSpPr>
          <p:nvPr/>
        </p:nvSpPr>
        <p:spPr bwMode="auto">
          <a:xfrm>
            <a:off x="5448040" y="1422620"/>
            <a:ext cx="3276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latin typeface="+mn-lt"/>
              </a:rPr>
              <a:t>Зарплата по отраслям</a:t>
            </a:r>
          </a:p>
        </p:txBody>
      </p:sp>
      <p:pic>
        <p:nvPicPr>
          <p:cNvPr id="50" name="Picture 2" descr="https://images.vfl.ru/ii/1498203076/ff241150/17677651.png"/>
          <p:cNvPicPr>
            <a:picLocks noChangeAspect="1" noChangeArrowheads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93" y="4060606"/>
            <a:ext cx="5048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9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286809" y="3250317"/>
            <a:ext cx="7632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УВЕЛИЧЕНИЕ ТУРИСТИЧЕСКОГО ПОТОКА 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ДО 25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ТЫС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ЧЕЛОВЕК В ГОД</a:t>
            </a:r>
          </a:p>
        </p:txBody>
      </p:sp>
      <p:pic>
        <p:nvPicPr>
          <p:cNvPr id="21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1136" y="2214729"/>
            <a:ext cx="479774" cy="514524"/>
          </a:xfrm>
          <a:prstGeom prst="rect">
            <a:avLst/>
          </a:prstGeom>
          <a:noFill/>
        </p:spPr>
      </p:pic>
      <p:sp>
        <p:nvSpPr>
          <p:cNvPr id="25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pic>
        <p:nvPicPr>
          <p:cNvPr id="26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1560" y="3284969"/>
            <a:ext cx="479774" cy="514524"/>
          </a:xfrm>
          <a:prstGeom prst="rect">
            <a:avLst/>
          </a:prstGeom>
          <a:noFill/>
        </p:spPr>
      </p:pic>
      <p:pic>
        <p:nvPicPr>
          <p:cNvPr id="27" name="Picture 3" descr="C:\Users\Администратор\Desktop\Shamgunov\арроу1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1560" y="4352895"/>
            <a:ext cx="479774" cy="514524"/>
          </a:xfrm>
          <a:prstGeom prst="rect">
            <a:avLst/>
          </a:prstGeom>
          <a:noFill/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248118" y="764704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Туризм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22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1311594" y="21180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УВЕЛИЧЕНИЕ ТУРИСТИЧЕСКОГО ПОТОКА 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ДО 12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ТЫС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ЧЕЛОВЕК В ГОД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7350" y="422108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УВЕЛИЧЕНИЕ ТУРИСТИЧЕСКОГО ПОТОКА 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ДО 38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ТЫС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ЧЕЛОВЕК В ГОД</a:t>
            </a:r>
          </a:p>
        </p:txBody>
      </p:sp>
      <p:sp>
        <p:nvSpPr>
          <p:cNvPr id="31" name="TextBox 17"/>
          <p:cNvSpPr txBox="1"/>
          <p:nvPr/>
        </p:nvSpPr>
        <p:spPr>
          <a:xfrm>
            <a:off x="7181890" y="3388816"/>
            <a:ext cx="196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2024 ГОДУ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7236296" y="4352895"/>
            <a:ext cx="196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2035 ГОДУ</a:t>
            </a:r>
          </a:p>
        </p:txBody>
      </p:sp>
      <p:pic>
        <p:nvPicPr>
          <p:cNvPr id="2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34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7181890" y="2359921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 2020 ГОДУ</a:t>
            </a:r>
          </a:p>
        </p:txBody>
      </p:sp>
    </p:spTree>
    <p:extLst>
      <p:ext uri="{BB962C8B-B14F-4D97-AF65-F5344CB8AC3E}">
        <p14:creationId xmlns:p14="http://schemas.microsoft.com/office/powerpoint/2010/main" val="39452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97943820"/>
              </p:ext>
            </p:extLst>
          </p:nvPr>
        </p:nvGraphicFramePr>
        <p:xfrm>
          <a:off x="375643" y="2708920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952836"/>
            <a:ext cx="8459804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Arial Black" panose="020B0A04020102020204" pitchFamily="34" charset="0"/>
              </a:rPr>
              <a:t>СРЕДНЕМЕСЯЧНАЯ ЗАРАБОТНАЯ ПЛАТА</a:t>
            </a:r>
          </a:p>
          <a:p>
            <a:r>
              <a:rPr lang="ru-RU" sz="1600" dirty="0" smtClean="0">
                <a:latin typeface="Arial Black" panose="020B0A04020102020204" pitchFamily="34" charset="0"/>
              </a:rPr>
              <a:t>рублей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7504" y="781656"/>
            <a:ext cx="8928992" cy="106316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&lt;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МУНИЦИПАЛЬНОГО ОБРАЗОВАНИЯ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&gt;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31783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610482384"/>
              </p:ext>
            </p:extLst>
          </p:nvPr>
        </p:nvGraphicFramePr>
        <p:xfrm>
          <a:off x="375643" y="2708920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952836"/>
            <a:ext cx="8459804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Arial Black" panose="020B0A04020102020204" pitchFamily="34" charset="0"/>
              </a:rPr>
              <a:t>УРОВЕНЬ ЗАРЕГИСТРИРОВАННОЙ БЕЗРАБОТИЦЫ</a:t>
            </a:r>
          </a:p>
          <a:p>
            <a:r>
              <a:rPr lang="ru-RU" sz="1600" dirty="0" smtClean="0">
                <a:latin typeface="Arial Black" panose="020B0A04020102020204" pitchFamily="34" charset="0"/>
              </a:rPr>
              <a:t>% к трудоспособному населению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781656"/>
            <a:ext cx="8928992" cy="106316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&lt;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МУНИЦИПАЛЬНОГО ОБРАЗОВАНИЯ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&gt;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28419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140318862"/>
              </p:ext>
            </p:extLst>
          </p:nvPr>
        </p:nvGraphicFramePr>
        <p:xfrm>
          <a:off x="375643" y="2708920"/>
          <a:ext cx="8400186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952836"/>
            <a:ext cx="8459804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Arial Black" panose="020B0A04020102020204" pitchFamily="34" charset="0"/>
              </a:rPr>
              <a:t>УРОВЕНЬ ПРЕСТУПНОСТИ</a:t>
            </a:r>
          </a:p>
          <a:p>
            <a:r>
              <a:rPr lang="ru-RU" sz="1600" dirty="0" smtClean="0">
                <a:latin typeface="Arial Black" panose="020B0A04020102020204" pitchFamily="34" charset="0"/>
              </a:rPr>
              <a:t>случаев на 100 тыс. человек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781656"/>
            <a:ext cx="8928992" cy="106316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&lt;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МУНИЦИПАЛЬНОГО ОБРАЗОВАНИЯ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&gt;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9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8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542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151475" cy="6858000"/>
          </a:xfrm>
          <a:prstGeom prst="rect">
            <a:avLst/>
          </a:prstGeom>
          <a:noFill/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112640555"/>
              </p:ext>
            </p:extLst>
          </p:nvPr>
        </p:nvGraphicFramePr>
        <p:xfrm>
          <a:off x="375643" y="3068960"/>
          <a:ext cx="8400186" cy="36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348278" y="1844824"/>
            <a:ext cx="84598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</a:rPr>
              <a:t>Целевой ориентир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en-US" sz="2400" dirty="0" smtClean="0">
                <a:latin typeface="Arial Black" panose="020B0A04020102020204" pitchFamily="34" charset="0"/>
              </a:rPr>
              <a:t>&lt;</a:t>
            </a:r>
            <a:r>
              <a:rPr lang="ru-RU" sz="2400" dirty="0" smtClean="0">
                <a:latin typeface="Arial Black" panose="020B0A04020102020204" pitchFamily="34" charset="0"/>
              </a:rPr>
              <a:t>формулировка;</a:t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числовые значения по годам - в диаграмме</a:t>
            </a:r>
            <a:r>
              <a:rPr lang="en-US" sz="2400" dirty="0" smtClean="0">
                <a:latin typeface="Arial Black" panose="020B0A04020102020204" pitchFamily="34" charset="0"/>
              </a:rPr>
              <a:t>&gt;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07504" y="781656"/>
            <a:ext cx="8928992" cy="106316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ОСНОВНЫЕ РЕЗУЛЬТАТЫ РЕАЛИЗАЦИИ СТРАТЕГИИ СОЦИАЛЬНО-ЭКОНОМИЧЕСКОГО РАЗВИТИЯ </a:t>
            </a:r>
          </a:p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&lt;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МУНИЦИПАЛЬНОГО ОБРАЗОВАНИЯ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&gt;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8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6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1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ДО 2035 ГОДА</a:t>
            </a:r>
          </a:p>
        </p:txBody>
      </p:sp>
    </p:spTree>
    <p:extLst>
      <p:ext uri="{BB962C8B-B14F-4D97-AF65-F5344CB8AC3E}">
        <p14:creationId xmlns:p14="http://schemas.microsoft.com/office/powerpoint/2010/main" val="8726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Shamgunov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443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1857364"/>
            <a:ext cx="6929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Стратегическая цель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2035 года –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формулировка цели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Администратор\Desktop\Shamgunov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3144619" y="858586"/>
            <a:ext cx="6858000" cy="5140825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3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15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16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0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475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ДО 2035 ГОДА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91342" y="836712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538158847"/>
              </p:ext>
            </p:extLst>
          </p:nvPr>
        </p:nvGraphicFramePr>
        <p:xfrm>
          <a:off x="64901" y="1412776"/>
          <a:ext cx="8935462" cy="4833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0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6264" y="142319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charset="0"/>
              </a:rPr>
              <a:t>Сервисный кластер с развитием </a:t>
            </a:r>
          </a:p>
          <a:p>
            <a:pPr algn="ctr"/>
            <a:r>
              <a:rPr lang="ru-RU" sz="2000" b="1" dirty="0">
                <a:latin typeface="Arial" charset="0"/>
              </a:rPr>
              <a:t>сборочного производства</a:t>
            </a:r>
          </a:p>
        </p:txBody>
      </p:sp>
      <p:pic>
        <p:nvPicPr>
          <p:cNvPr id="12" name="Picture 2" descr="D:\Документы\Екатерина\Стратегическое планирование\СТРАТЕГИЯ ДО 2035 года\презентация\фото\ap255e-main.jpg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914558" y="2526171"/>
            <a:ext cx="1224354" cy="100811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13" name="Picture 4" descr="http://www.logosquizwalkthrough.com/images/emerging/caterpilla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10">
            <a:off x="2914626" y="2458653"/>
            <a:ext cx="12239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\\Plan2\мои документы\Фото\Предприятия города\белаз\лейбл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96">
            <a:off x="4916478" y="2441359"/>
            <a:ext cx="378461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475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ПЕРИОД 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ДО 2035 ГОДА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214414" y="71435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5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graphicFrame>
        <p:nvGraphicFramePr>
          <p:cNvPr id="19" name="Схема 18"/>
          <p:cNvGraphicFramePr/>
          <p:nvPr/>
        </p:nvGraphicFramePr>
        <p:xfrm>
          <a:off x="0" y="1428736"/>
          <a:ext cx="9001000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428596" y="1142984"/>
            <a:ext cx="82819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511" tIns="73756" rIns="147511" bIns="73756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200" b="1" dirty="0">
                <a:cs typeface="Tahoma" pitchFamily="34" charset="0"/>
              </a:rPr>
              <a:t>Создание новых производств – пищевая промышленность</a:t>
            </a:r>
          </a:p>
        </p:txBody>
      </p:sp>
      <p:pic>
        <p:nvPicPr>
          <p:cNvPr id="21" name="Picture 2" descr="E:\Документы\Екатерина\СКОЛКОВО\Москва (10 апреля-14 апреля 2017) - модуль 3\векторные направления - фото\80-2.jpg"/>
          <p:cNvPicPr>
            <a:picLocks noChangeAspect="1" noChangeArrowheads="1"/>
          </p:cNvPicPr>
          <p:nvPr/>
        </p:nvPicPr>
        <p:blipFill>
          <a:blip r:embed="rId11" cstate="print"/>
          <a:srcRect l="8636" r="13098"/>
          <a:stretch>
            <a:fillRect/>
          </a:stretch>
        </p:blipFill>
        <p:spPr bwMode="auto">
          <a:xfrm>
            <a:off x="5643570" y="1643050"/>
            <a:ext cx="1368152" cy="110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3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Shamgunov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34" y="-99392"/>
            <a:ext cx="9151475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1836113"/>
            <a:ext cx="6311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ИНДЕКС ПРОМЫШЛЕННОГО ПРОИЗВОДСТВА,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(2017 г. - % к 2016 году, с 2020 г. - % к 2017 году)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88640"/>
            <a:ext cx="77048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КЛЮЧЕВЫЕ ПОЛОЖЕНИЯ СТРАТЕГИИ СОЦИАЛЬНО-ЭКОНОМИЧЕСКОГО РАЗВИТИЯ </a:t>
            </a:r>
          </a:p>
          <a:p>
            <a:pPr algn="r"/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БЕЛОВСКОГО ГОРОДСКОГО ОКРУГА </a:t>
            </a:r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 ПЕРИОД ДО </a:t>
            </a:r>
            <a:r>
              <a:rPr lang="ru-RU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2035 ГОДА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91342" y="692696"/>
            <a:ext cx="6909050" cy="585798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Промышленность</a:t>
            </a:r>
          </a:p>
        </p:txBody>
      </p:sp>
      <p:sp>
        <p:nvSpPr>
          <p:cNvPr id="21" name="TextBox 17"/>
          <p:cNvSpPr txBox="1"/>
          <p:nvPr/>
        </p:nvSpPr>
        <p:spPr>
          <a:xfrm>
            <a:off x="179512" y="1331476"/>
            <a:ext cx="33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5A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ЦЕЛЕВЫЕ ПОКАЗАТЕЛИ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380312" y="6072206"/>
            <a:ext cx="1619704" cy="785794"/>
            <a:chOff x="6814076" y="5877272"/>
            <a:chExt cx="2329956" cy="1008112"/>
          </a:xfrm>
        </p:grpSpPr>
        <p:pic>
          <p:nvPicPr>
            <p:cNvPr id="16" name="Логотип для нанесения на ручку.pdf (1 страница) 2018-05-26 19-07-04.jpg" descr="Логотип для нанесения на ручку.pdf (1 страница) 2018-05-26 19-07-04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6909946" y="5877272"/>
              <a:ext cx="2138215" cy="706712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4076" y="6363089"/>
              <a:ext cx="2329956" cy="522295"/>
            </a:xfrm>
            <a:prstGeom prst="rect">
              <a:avLst/>
            </a:prstGeom>
          </p:spPr>
        </p:pic>
      </p:grpSp>
      <p:pic>
        <p:nvPicPr>
          <p:cNvPr id="23" name="Picture 2" descr="C:\Users\asyakina\Desktop\gerb-kemerovskoy-obla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2686"/>
            <a:ext cx="519044" cy="519044"/>
          </a:xfrm>
          <a:prstGeom prst="rect">
            <a:avLst/>
          </a:prstGeom>
          <a:noFill/>
        </p:spPr>
      </p:pic>
      <p:pic>
        <p:nvPicPr>
          <p:cNvPr id="24" name="Picture 2" descr="\\Plan2-pc\мои документы\Фото\Герб\п⌠п╣я─п╠ п▒п╣п╩п╬п╡п╬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686"/>
            <a:ext cx="339491" cy="5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564956974"/>
              </p:ext>
            </p:extLst>
          </p:nvPr>
        </p:nvGraphicFramePr>
        <p:xfrm>
          <a:off x="359226" y="2636912"/>
          <a:ext cx="8400186" cy="36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3262</Words>
  <Application>Microsoft Office PowerPoint</Application>
  <PresentationFormat>Экран (4:3)</PresentationFormat>
  <Paragraphs>625</Paragraphs>
  <Slides>65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68" baseType="lpstr">
      <vt:lpstr>Тема Office</vt:lpstr>
      <vt:lpstr>Лист Microsoft Excel 97-2003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Детских садов – 40 (воспитанников – 7 922 чел) ; Школ – 23 (учащихся – 16 177 чел) ; Учреждений доп.образования – 2 (обучающихся – 5 437 чел) ; Детских домов – 2 (воспитанников – 104 чел).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Всего дворовых территорий 781,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Сахабутдинова Анна Э.</dc:creator>
  <cp:lastModifiedBy>plan</cp:lastModifiedBy>
  <cp:revision>188</cp:revision>
  <cp:lastPrinted>2018-07-18T03:26:41Z</cp:lastPrinted>
  <dcterms:created xsi:type="dcterms:W3CDTF">2018-07-16T03:54:48Z</dcterms:created>
  <dcterms:modified xsi:type="dcterms:W3CDTF">2018-07-26T11:08:57Z</dcterms:modified>
</cp:coreProperties>
</file>