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72" r:id="rId4"/>
    <p:sldId id="283" r:id="rId5"/>
    <p:sldId id="280" r:id="rId6"/>
    <p:sldId id="281" r:id="rId7"/>
    <p:sldId id="260" r:id="rId8"/>
    <p:sldId id="264" r:id="rId9"/>
    <p:sldId id="274" r:id="rId10"/>
    <p:sldId id="273" r:id="rId11"/>
    <p:sldId id="275" r:id="rId12"/>
    <p:sldId id="259" r:id="rId13"/>
    <p:sldId id="284" r:id="rId14"/>
    <p:sldId id="278" r:id="rId15"/>
    <p:sldId id="265" r:id="rId16"/>
    <p:sldId id="279" r:id="rId17"/>
    <p:sldId id="266" r:id="rId18"/>
    <p:sldId id="292" r:id="rId19"/>
    <p:sldId id="286" r:id="rId20"/>
    <p:sldId id="290" r:id="rId21"/>
    <p:sldId id="282" r:id="rId22"/>
    <p:sldId id="269" r:id="rId23"/>
    <p:sldId id="271" r:id="rId24"/>
    <p:sldId id="270" r:id="rId2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7DC5"/>
    <a:srgbClr val="7EC24A"/>
    <a:srgbClr val="000000"/>
    <a:srgbClr val="7F7F7F"/>
    <a:srgbClr val="63AFDC"/>
    <a:srgbClr val="E7E7E8"/>
  </p:clrMru>
</p:presentationPr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660"/>
  </p:normalViewPr>
  <p:slideViewPr>
    <p:cSldViewPr snapToGrid="0">
      <p:cViewPr>
        <p:scale>
          <a:sx n="100" d="100"/>
          <a:sy n="100" d="100"/>
        </p:scale>
        <p:origin x="-2070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FF8C03-A155-498B-A5A4-C929F5740461}" type="doc">
      <dgm:prSet loTypeId="urn:microsoft.com/office/officeart/2005/8/layout/default#1" loCatId="list" qsTypeId="urn:microsoft.com/office/officeart/2005/8/quickstyle/simple1#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0382862D-8AE8-4E2E-9667-08F41BD6A68E}" type="pres">
      <dgm:prSet presAssocID="{C1FF8C03-A155-498B-A5A4-C929F574046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BB6D1D5-D1C7-4DBB-8A0B-791A30B4EFA2}" type="presOf" srcId="{C1FF8C03-A155-498B-A5A4-C929F5740461}" destId="{0382862D-8AE8-4E2E-9667-08F41BD6A68E}" srcOrd="0" destOrd="0" presId="urn:microsoft.com/office/officeart/2005/8/layout/default#1"/>
  </dgm:cxnLst>
  <dgm:bg/>
  <dgm:whole/>
  <dgm:extLst>
    <a:ext uri="{C62137D5-CB1D-491B-B009-E17868A290BF}"/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910790-6C48-4EEB-9E82-FED34692A101}" type="doc">
      <dgm:prSet loTypeId="urn:microsoft.com/office/officeart/2005/8/layout/default#2" loCatId="list" qsTypeId="urn:microsoft.com/office/officeart/2005/8/quickstyle/simple1#2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63A697FF-A3A7-491F-BDD0-A3A71CB2EDA4}">
      <dgm:prSet phldrT="[Текст]"/>
      <dgm:spPr>
        <a:solidFill>
          <a:schemeClr val="bg1"/>
        </a:solidFill>
        <a:ln>
          <a:solidFill>
            <a:srgbClr val="E7E7E8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Водоснабжение</a:t>
          </a:r>
        </a:p>
      </dgm:t>
    </dgm:pt>
    <dgm:pt modelId="{C5DF276A-B375-4BC5-9D7B-697FDB031A20}" type="parTrans" cxnId="{34C7AB28-DBE4-45C9-A11B-085B36EAEEC9}">
      <dgm:prSet/>
      <dgm:spPr/>
      <dgm:t>
        <a:bodyPr/>
        <a:lstStyle/>
        <a:p>
          <a:endParaRPr lang="ru-RU"/>
        </a:p>
      </dgm:t>
    </dgm:pt>
    <dgm:pt modelId="{09F55E7E-E11E-4D7E-A0E1-EBD07369BE25}" type="sibTrans" cxnId="{34C7AB28-DBE4-45C9-A11B-085B36EAEEC9}">
      <dgm:prSet/>
      <dgm:spPr/>
      <dgm:t>
        <a:bodyPr/>
        <a:lstStyle/>
        <a:p>
          <a:endParaRPr lang="ru-RU"/>
        </a:p>
      </dgm:t>
    </dgm:pt>
    <dgm:pt modelId="{E05D09C1-64F6-488C-91E9-88D3173FE25B}">
      <dgm:prSet phldrT="[Текст]"/>
      <dgm:spPr>
        <a:solidFill>
          <a:schemeClr val="bg1"/>
        </a:solidFill>
        <a:ln>
          <a:solidFill>
            <a:srgbClr val="E7E7E8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Водоотведение</a:t>
          </a:r>
        </a:p>
      </dgm:t>
    </dgm:pt>
    <dgm:pt modelId="{93D914CB-AC95-4FC1-9999-CB0ECC26D61B}" type="parTrans" cxnId="{72022348-24CF-4A40-9B6A-504BAD18A31F}">
      <dgm:prSet/>
      <dgm:spPr/>
      <dgm:t>
        <a:bodyPr/>
        <a:lstStyle/>
        <a:p>
          <a:endParaRPr lang="ru-RU"/>
        </a:p>
      </dgm:t>
    </dgm:pt>
    <dgm:pt modelId="{833BBABB-E5E2-4533-BE4A-B2B2A40CAA14}" type="sibTrans" cxnId="{72022348-24CF-4A40-9B6A-504BAD18A31F}">
      <dgm:prSet/>
      <dgm:spPr/>
      <dgm:t>
        <a:bodyPr/>
        <a:lstStyle/>
        <a:p>
          <a:endParaRPr lang="ru-RU"/>
        </a:p>
      </dgm:t>
    </dgm:pt>
    <dgm:pt modelId="{4D20021D-9447-4684-A84C-41C6D685337A}">
      <dgm:prSet phldrT="[Текст]"/>
      <dgm:spPr>
        <a:solidFill>
          <a:schemeClr val="bg1"/>
        </a:solidFill>
        <a:ln>
          <a:solidFill>
            <a:srgbClr val="E7E7E8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rPr>
            <a:t>Теплоснабжение</a:t>
          </a:r>
        </a:p>
      </dgm:t>
    </dgm:pt>
    <dgm:pt modelId="{374B06E7-33A3-44AE-9F6B-B9AA75E0952C}" type="parTrans" cxnId="{ABEB6357-AF8D-4F65-8D4E-F31BDCDE984F}">
      <dgm:prSet/>
      <dgm:spPr/>
      <dgm:t>
        <a:bodyPr/>
        <a:lstStyle/>
        <a:p>
          <a:endParaRPr lang="ru-RU"/>
        </a:p>
      </dgm:t>
    </dgm:pt>
    <dgm:pt modelId="{606EAD8A-3C36-4738-AF6F-002B5F67B132}" type="sibTrans" cxnId="{ABEB6357-AF8D-4F65-8D4E-F31BDCDE984F}">
      <dgm:prSet/>
      <dgm:spPr/>
      <dgm:t>
        <a:bodyPr/>
        <a:lstStyle/>
        <a:p>
          <a:endParaRPr lang="ru-RU"/>
        </a:p>
      </dgm:t>
    </dgm:pt>
    <dgm:pt modelId="{2F6023AB-685E-4712-A524-2A5107BACE8A}">
      <dgm:prSet phldrT="[Текст]"/>
      <dgm:spPr>
        <a:solidFill>
          <a:schemeClr val="bg1"/>
        </a:solidFill>
        <a:ln>
          <a:solidFill>
            <a:srgbClr val="E7E7E8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rPr>
            <a:t>Электроснабжение</a:t>
          </a:r>
        </a:p>
      </dgm:t>
    </dgm:pt>
    <dgm:pt modelId="{4C5E19EF-F906-4760-BBD4-20DBE510535C}" type="parTrans" cxnId="{DE4DA257-CED2-4C6F-B9E5-A84E782DF8CF}">
      <dgm:prSet/>
      <dgm:spPr/>
      <dgm:t>
        <a:bodyPr/>
        <a:lstStyle/>
        <a:p>
          <a:endParaRPr lang="ru-RU"/>
        </a:p>
      </dgm:t>
    </dgm:pt>
    <dgm:pt modelId="{70427CE2-58BD-428F-B8DD-407FE3D63F30}" type="sibTrans" cxnId="{DE4DA257-CED2-4C6F-B9E5-A84E782DF8CF}">
      <dgm:prSet/>
      <dgm:spPr/>
      <dgm:t>
        <a:bodyPr/>
        <a:lstStyle/>
        <a:p>
          <a:endParaRPr lang="ru-RU"/>
        </a:p>
      </dgm:t>
    </dgm:pt>
    <dgm:pt modelId="{8E3A17D5-809E-4B6C-8440-5C3E37CADE67}">
      <dgm:prSet phldrT="[Текст]"/>
      <dgm:spPr>
        <a:solidFill>
          <a:schemeClr val="bg1"/>
        </a:solidFill>
        <a:ln>
          <a:solidFill>
            <a:srgbClr val="E7E7E8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rPr>
            <a:t>Газоснабжение</a:t>
          </a:r>
        </a:p>
      </dgm:t>
    </dgm:pt>
    <dgm:pt modelId="{8610610F-D93C-4042-8CDF-714CEB46D62A}" type="parTrans" cxnId="{49BA9A81-2E99-4B07-BC79-E339BEA01E1C}">
      <dgm:prSet/>
      <dgm:spPr/>
      <dgm:t>
        <a:bodyPr/>
        <a:lstStyle/>
        <a:p>
          <a:endParaRPr lang="ru-RU"/>
        </a:p>
      </dgm:t>
    </dgm:pt>
    <dgm:pt modelId="{E8367CD8-1949-4CA7-A8C3-932BE544C86A}" type="sibTrans" cxnId="{49BA9A81-2E99-4B07-BC79-E339BEA01E1C}">
      <dgm:prSet/>
      <dgm:spPr/>
      <dgm:t>
        <a:bodyPr/>
        <a:lstStyle/>
        <a:p>
          <a:endParaRPr lang="ru-RU"/>
        </a:p>
      </dgm:t>
    </dgm:pt>
    <dgm:pt modelId="{DB495D2C-8A44-45E7-9BC3-6BE94FA1FD31}">
      <dgm:prSet phldrT="[Текст]"/>
      <dgm:spPr>
        <a:solidFill>
          <a:schemeClr val="bg1"/>
        </a:solidFill>
        <a:ln>
          <a:solidFill>
            <a:srgbClr val="E7E7E8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rPr>
            <a:t>Автомобильные дороги</a:t>
          </a:r>
        </a:p>
      </dgm:t>
    </dgm:pt>
    <dgm:pt modelId="{CBA712F4-BDAA-4AB0-A611-7A54467845A1}" type="parTrans" cxnId="{AB7BD066-39D8-4322-BCDC-AF7AB1C16065}">
      <dgm:prSet/>
      <dgm:spPr/>
      <dgm:t>
        <a:bodyPr/>
        <a:lstStyle/>
        <a:p>
          <a:endParaRPr lang="ru-RU"/>
        </a:p>
      </dgm:t>
    </dgm:pt>
    <dgm:pt modelId="{5318C8A5-9442-4579-AB70-73811F6FB123}" type="sibTrans" cxnId="{AB7BD066-39D8-4322-BCDC-AF7AB1C16065}">
      <dgm:prSet/>
      <dgm:spPr/>
      <dgm:t>
        <a:bodyPr/>
        <a:lstStyle/>
        <a:p>
          <a:endParaRPr lang="ru-RU"/>
        </a:p>
      </dgm:t>
    </dgm:pt>
    <dgm:pt modelId="{73913832-856D-4915-B0F4-827B910834E3}">
      <dgm:prSet phldrT="[Текст]"/>
      <dgm:spPr>
        <a:solidFill>
          <a:schemeClr val="bg1"/>
        </a:solidFill>
        <a:ln>
          <a:solidFill>
            <a:srgbClr val="E7E7E8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rPr>
            <a:t>Железные дороги</a:t>
          </a:r>
          <a:endParaRPr lang="ru-RU" dirty="0">
            <a:solidFill>
              <a:schemeClr val="tx1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3D76D4BA-1289-4828-981E-0A31467AF51B}" type="parTrans" cxnId="{0F864D53-8E3D-489D-A0A9-07864E0B95F9}">
      <dgm:prSet/>
      <dgm:spPr/>
      <dgm:t>
        <a:bodyPr/>
        <a:lstStyle/>
        <a:p>
          <a:endParaRPr lang="ru-RU"/>
        </a:p>
      </dgm:t>
    </dgm:pt>
    <dgm:pt modelId="{38819F93-CFB2-4156-9EC3-BD9B6DAB49FA}" type="sibTrans" cxnId="{0F864D53-8E3D-489D-A0A9-07864E0B95F9}">
      <dgm:prSet/>
      <dgm:spPr/>
      <dgm:t>
        <a:bodyPr/>
        <a:lstStyle/>
        <a:p>
          <a:endParaRPr lang="ru-RU"/>
        </a:p>
      </dgm:t>
    </dgm:pt>
    <dgm:pt modelId="{EBA3FD6A-B037-4876-BE11-BEC9551A24B7}">
      <dgm:prSet phldrT="[Текст]"/>
      <dgm:spPr>
        <a:solidFill>
          <a:schemeClr val="bg1"/>
        </a:solidFill>
        <a:ln>
          <a:solidFill>
            <a:srgbClr val="E7E7E8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rPr>
            <a:t>Связь</a:t>
          </a:r>
          <a:endParaRPr lang="ru-RU" dirty="0">
            <a:solidFill>
              <a:schemeClr val="tx1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6BEC3124-5D8D-4C38-A910-51967D8BF5FB}" type="parTrans" cxnId="{D5BEA3AE-414A-4F7D-9E29-6FFFD7792A41}">
      <dgm:prSet/>
      <dgm:spPr/>
      <dgm:t>
        <a:bodyPr/>
        <a:lstStyle/>
        <a:p>
          <a:endParaRPr lang="ru-RU"/>
        </a:p>
      </dgm:t>
    </dgm:pt>
    <dgm:pt modelId="{92063F5A-CDA3-4A20-AD4E-FE8CEAFFFF1F}" type="sibTrans" cxnId="{D5BEA3AE-414A-4F7D-9E29-6FFFD7792A41}">
      <dgm:prSet/>
      <dgm:spPr/>
      <dgm:t>
        <a:bodyPr/>
        <a:lstStyle/>
        <a:p>
          <a:endParaRPr lang="ru-RU"/>
        </a:p>
      </dgm:t>
    </dgm:pt>
    <dgm:pt modelId="{379C9AE4-B246-4980-86AF-22093C10A184}">
      <dgm:prSet phldrT="[Текст]"/>
      <dgm:spPr>
        <a:solidFill>
          <a:schemeClr val="bg1"/>
        </a:solidFill>
        <a:ln>
          <a:solidFill>
            <a:srgbClr val="E7E7E8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rPr>
            <a:t>Инженерная подготовка и защита территории</a:t>
          </a:r>
          <a:endParaRPr lang="ru-RU" dirty="0">
            <a:solidFill>
              <a:schemeClr val="tx1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CDD6009B-F85C-49EE-96F8-F019631D2A15}" type="parTrans" cxnId="{49E7FFB8-F4C6-4D42-9E35-A0B3A329578A}">
      <dgm:prSet/>
      <dgm:spPr/>
      <dgm:t>
        <a:bodyPr/>
        <a:lstStyle/>
        <a:p>
          <a:endParaRPr lang="ru-RU"/>
        </a:p>
      </dgm:t>
    </dgm:pt>
    <dgm:pt modelId="{91CEBEE2-F597-48B2-9CDE-0BA227BBAF6F}" type="sibTrans" cxnId="{49E7FFB8-F4C6-4D42-9E35-A0B3A329578A}">
      <dgm:prSet/>
      <dgm:spPr/>
      <dgm:t>
        <a:bodyPr/>
        <a:lstStyle/>
        <a:p>
          <a:endParaRPr lang="ru-RU"/>
        </a:p>
      </dgm:t>
    </dgm:pt>
    <dgm:pt modelId="{DC286641-728F-4602-9459-440FCE033663}" type="pres">
      <dgm:prSet presAssocID="{52910790-6C48-4EEB-9E82-FED34692A10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4C5073-83C4-4F83-9655-2A9E7CA8CCA6}" type="pres">
      <dgm:prSet presAssocID="{63A697FF-A3A7-491F-BDD0-A3A71CB2EDA4}" presName="node" presStyleLbl="node1" presStyleIdx="0" presStyleCnt="9" custLinFactNeighborX="-4158" custLinFactNeighborY="12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DC902-9124-4414-A0B5-FC6375550C0F}" type="pres">
      <dgm:prSet presAssocID="{09F55E7E-E11E-4D7E-A0E1-EBD07369BE25}" presName="sibTrans" presStyleCnt="0"/>
      <dgm:spPr/>
    </dgm:pt>
    <dgm:pt modelId="{F2A955E1-FEC6-4BDB-B13C-D50172260B75}" type="pres">
      <dgm:prSet presAssocID="{E05D09C1-64F6-488C-91E9-88D3173FE25B}" presName="node" presStyleLbl="node1" presStyleIdx="1" presStyleCnt="9" custLinFactNeighborX="-1708" custLinFactNeighborY="13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268C57-17A4-45A6-B3BD-47E88784B12F}" type="pres">
      <dgm:prSet presAssocID="{833BBABB-E5E2-4533-BE4A-B2B2A40CAA14}" presName="sibTrans" presStyleCnt="0"/>
      <dgm:spPr/>
    </dgm:pt>
    <dgm:pt modelId="{4B3E8D54-FE52-4FF7-A4AA-A6BD6C5D031D}" type="pres">
      <dgm:prSet presAssocID="{4D20021D-9447-4684-A84C-41C6D685337A}" presName="node" presStyleLbl="node1" presStyleIdx="2" presStyleCnt="9" custLinFactNeighborX="743" custLinFactNeighborY="9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F83D1A-776F-408B-AD3D-26ACADA11A25}" type="pres">
      <dgm:prSet presAssocID="{606EAD8A-3C36-4738-AF6F-002B5F67B132}" presName="sibTrans" presStyleCnt="0"/>
      <dgm:spPr/>
    </dgm:pt>
    <dgm:pt modelId="{08866D2C-AD8E-4995-B2E0-DF28DE61EE07}" type="pres">
      <dgm:prSet presAssocID="{2F6023AB-685E-4712-A524-2A5107BACE8A}" presName="node" presStyleLbl="node1" presStyleIdx="3" presStyleCnt="9" custLinFactNeighborX="-1164" custLinFactNeighborY="10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C13FD1-EB14-4D7A-82A9-0AE0AEA30AB8}" type="pres">
      <dgm:prSet presAssocID="{70427CE2-58BD-428F-B8DD-407FE3D63F30}" presName="sibTrans" presStyleCnt="0"/>
      <dgm:spPr/>
    </dgm:pt>
    <dgm:pt modelId="{6D46423F-ADBA-4CED-B3D2-D4679144F515}" type="pres">
      <dgm:prSet presAssocID="{8E3A17D5-809E-4B6C-8440-5C3E37CADE67}" presName="node" presStyleLbl="node1" presStyleIdx="4" presStyleCnt="9" custLinFactNeighborX="-4158" custLinFactNeighborY="10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1A569-972D-4BC5-8CF6-B68F08D098C9}" type="pres">
      <dgm:prSet presAssocID="{E8367CD8-1949-4CA7-A8C3-932BE544C86A}" presName="sibTrans" presStyleCnt="0"/>
      <dgm:spPr/>
    </dgm:pt>
    <dgm:pt modelId="{09850B9E-14C1-412A-B721-4079E05433AF}" type="pres">
      <dgm:prSet presAssocID="{DB495D2C-8A44-45E7-9BC3-6BE94FA1FD31}" presName="node" presStyleLbl="node1" presStyleIdx="5" presStyleCnt="9" custLinFactNeighborX="-1286" custLinFactNeighborY="10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B62AE8-F222-4F96-880B-CCB2A13893B8}" type="pres">
      <dgm:prSet presAssocID="{5318C8A5-9442-4579-AB70-73811F6FB123}" presName="sibTrans" presStyleCnt="0"/>
      <dgm:spPr/>
    </dgm:pt>
    <dgm:pt modelId="{4DF7F529-17E7-4424-9257-7C29472BF4AB}" type="pres">
      <dgm:prSet presAssocID="{73913832-856D-4915-B0F4-827B910834E3}" presName="node" presStyleLbl="node1" presStyleIdx="6" presStyleCnt="9" custLinFactNeighborX="-846" custLinFactNeighborY="8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21254-F425-4AB5-97FE-5941D05F1F12}" type="pres">
      <dgm:prSet presAssocID="{38819F93-CFB2-4156-9EC3-BD9B6DAB49FA}" presName="sibTrans" presStyleCnt="0"/>
      <dgm:spPr/>
    </dgm:pt>
    <dgm:pt modelId="{959FE4CC-27F0-4291-B954-7220CA45F7F4}" type="pres">
      <dgm:prSet presAssocID="{EBA3FD6A-B037-4876-BE11-BEC9551A24B7}" presName="node" presStyleLbl="node1" presStyleIdx="7" presStyleCnt="9" custLinFactNeighborX="2517" custLinFactNeighborY="8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C865E9-6BE6-4AF9-835F-E8DA6D0DCF29}" type="pres">
      <dgm:prSet presAssocID="{92063F5A-CDA3-4A20-AD4E-FE8CEAFFFF1F}" presName="sibTrans" presStyleCnt="0"/>
      <dgm:spPr/>
    </dgm:pt>
    <dgm:pt modelId="{BB520D5C-BDDA-48F8-A2B8-C9030D333C81}" type="pres">
      <dgm:prSet presAssocID="{379C9AE4-B246-4980-86AF-22093C10A184}" presName="node" presStyleLbl="node1" presStyleIdx="8" presStyleCnt="9" custLinFactX="-69158" custLinFactNeighborX="-100000" custLinFactNeighborY="-3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4DA257-CED2-4C6F-B9E5-A84E782DF8CF}" srcId="{52910790-6C48-4EEB-9E82-FED34692A101}" destId="{2F6023AB-685E-4712-A524-2A5107BACE8A}" srcOrd="3" destOrd="0" parTransId="{4C5E19EF-F906-4760-BBD4-20DBE510535C}" sibTransId="{70427CE2-58BD-428F-B8DD-407FE3D63F30}"/>
    <dgm:cxn modelId="{8061D9BF-E0CA-4BA7-9794-1990157FDF71}" type="presOf" srcId="{E05D09C1-64F6-488C-91E9-88D3173FE25B}" destId="{F2A955E1-FEC6-4BDB-B13C-D50172260B75}" srcOrd="0" destOrd="0" presId="urn:microsoft.com/office/officeart/2005/8/layout/default#2"/>
    <dgm:cxn modelId="{3EA53F58-44E6-415D-A898-F405BA13113E}" type="presOf" srcId="{4D20021D-9447-4684-A84C-41C6D685337A}" destId="{4B3E8D54-FE52-4FF7-A4AA-A6BD6C5D031D}" srcOrd="0" destOrd="0" presId="urn:microsoft.com/office/officeart/2005/8/layout/default#2"/>
    <dgm:cxn modelId="{0632C19C-1AA9-4A91-8811-B47E3B0DB433}" type="presOf" srcId="{DB495D2C-8A44-45E7-9BC3-6BE94FA1FD31}" destId="{09850B9E-14C1-412A-B721-4079E05433AF}" srcOrd="0" destOrd="0" presId="urn:microsoft.com/office/officeart/2005/8/layout/default#2"/>
    <dgm:cxn modelId="{ABEB6357-AF8D-4F65-8D4E-F31BDCDE984F}" srcId="{52910790-6C48-4EEB-9E82-FED34692A101}" destId="{4D20021D-9447-4684-A84C-41C6D685337A}" srcOrd="2" destOrd="0" parTransId="{374B06E7-33A3-44AE-9F6B-B9AA75E0952C}" sibTransId="{606EAD8A-3C36-4738-AF6F-002B5F67B132}"/>
    <dgm:cxn modelId="{5206FF64-A4FB-4314-8FCC-94D30766A5D9}" type="presOf" srcId="{52910790-6C48-4EEB-9E82-FED34692A101}" destId="{DC286641-728F-4602-9459-440FCE033663}" srcOrd="0" destOrd="0" presId="urn:microsoft.com/office/officeart/2005/8/layout/default#2"/>
    <dgm:cxn modelId="{5B26A5C6-D872-4D0B-8C09-CBC7ECDE7127}" type="presOf" srcId="{379C9AE4-B246-4980-86AF-22093C10A184}" destId="{BB520D5C-BDDA-48F8-A2B8-C9030D333C81}" srcOrd="0" destOrd="0" presId="urn:microsoft.com/office/officeart/2005/8/layout/default#2"/>
    <dgm:cxn modelId="{34C7AB28-DBE4-45C9-A11B-085B36EAEEC9}" srcId="{52910790-6C48-4EEB-9E82-FED34692A101}" destId="{63A697FF-A3A7-491F-BDD0-A3A71CB2EDA4}" srcOrd="0" destOrd="0" parTransId="{C5DF276A-B375-4BC5-9D7B-697FDB031A20}" sibTransId="{09F55E7E-E11E-4D7E-A0E1-EBD07369BE25}"/>
    <dgm:cxn modelId="{384A3088-47DD-467A-A0DD-4D0953216DCA}" type="presOf" srcId="{73913832-856D-4915-B0F4-827B910834E3}" destId="{4DF7F529-17E7-4424-9257-7C29472BF4AB}" srcOrd="0" destOrd="0" presId="urn:microsoft.com/office/officeart/2005/8/layout/default#2"/>
    <dgm:cxn modelId="{434715F5-707C-4096-B779-1601D47EE52E}" type="presOf" srcId="{EBA3FD6A-B037-4876-BE11-BEC9551A24B7}" destId="{959FE4CC-27F0-4291-B954-7220CA45F7F4}" srcOrd="0" destOrd="0" presId="urn:microsoft.com/office/officeart/2005/8/layout/default#2"/>
    <dgm:cxn modelId="{0F864D53-8E3D-489D-A0A9-07864E0B95F9}" srcId="{52910790-6C48-4EEB-9E82-FED34692A101}" destId="{73913832-856D-4915-B0F4-827B910834E3}" srcOrd="6" destOrd="0" parTransId="{3D76D4BA-1289-4828-981E-0A31467AF51B}" sibTransId="{38819F93-CFB2-4156-9EC3-BD9B6DAB49FA}"/>
    <dgm:cxn modelId="{D5BEA3AE-414A-4F7D-9E29-6FFFD7792A41}" srcId="{52910790-6C48-4EEB-9E82-FED34692A101}" destId="{EBA3FD6A-B037-4876-BE11-BEC9551A24B7}" srcOrd="7" destOrd="0" parTransId="{6BEC3124-5D8D-4C38-A910-51967D8BF5FB}" sibTransId="{92063F5A-CDA3-4A20-AD4E-FE8CEAFFFF1F}"/>
    <dgm:cxn modelId="{49E7FFB8-F4C6-4D42-9E35-A0B3A329578A}" srcId="{52910790-6C48-4EEB-9E82-FED34692A101}" destId="{379C9AE4-B246-4980-86AF-22093C10A184}" srcOrd="8" destOrd="0" parTransId="{CDD6009B-F85C-49EE-96F8-F019631D2A15}" sibTransId="{91CEBEE2-F597-48B2-9CDE-0BA227BBAF6F}"/>
    <dgm:cxn modelId="{72022348-24CF-4A40-9B6A-504BAD18A31F}" srcId="{52910790-6C48-4EEB-9E82-FED34692A101}" destId="{E05D09C1-64F6-488C-91E9-88D3173FE25B}" srcOrd="1" destOrd="0" parTransId="{93D914CB-AC95-4FC1-9999-CB0ECC26D61B}" sibTransId="{833BBABB-E5E2-4533-BE4A-B2B2A40CAA14}"/>
    <dgm:cxn modelId="{CDF2E826-5957-48CB-80A7-519014780739}" type="presOf" srcId="{8E3A17D5-809E-4B6C-8440-5C3E37CADE67}" destId="{6D46423F-ADBA-4CED-B3D2-D4679144F515}" srcOrd="0" destOrd="0" presId="urn:microsoft.com/office/officeart/2005/8/layout/default#2"/>
    <dgm:cxn modelId="{4368DD2D-C071-453E-A526-D4E630C80A51}" type="presOf" srcId="{63A697FF-A3A7-491F-BDD0-A3A71CB2EDA4}" destId="{2A4C5073-83C4-4F83-9655-2A9E7CA8CCA6}" srcOrd="0" destOrd="0" presId="urn:microsoft.com/office/officeart/2005/8/layout/default#2"/>
    <dgm:cxn modelId="{49BA9A81-2E99-4B07-BC79-E339BEA01E1C}" srcId="{52910790-6C48-4EEB-9E82-FED34692A101}" destId="{8E3A17D5-809E-4B6C-8440-5C3E37CADE67}" srcOrd="4" destOrd="0" parTransId="{8610610F-D93C-4042-8CDF-714CEB46D62A}" sibTransId="{E8367CD8-1949-4CA7-A8C3-932BE544C86A}"/>
    <dgm:cxn modelId="{AB7BD066-39D8-4322-BCDC-AF7AB1C16065}" srcId="{52910790-6C48-4EEB-9E82-FED34692A101}" destId="{DB495D2C-8A44-45E7-9BC3-6BE94FA1FD31}" srcOrd="5" destOrd="0" parTransId="{CBA712F4-BDAA-4AB0-A611-7A54467845A1}" sibTransId="{5318C8A5-9442-4579-AB70-73811F6FB123}"/>
    <dgm:cxn modelId="{D6437991-F393-4FFB-9BBF-07F662FA7B89}" type="presOf" srcId="{2F6023AB-685E-4712-A524-2A5107BACE8A}" destId="{08866D2C-AD8E-4995-B2E0-DF28DE61EE07}" srcOrd="0" destOrd="0" presId="urn:microsoft.com/office/officeart/2005/8/layout/default#2"/>
    <dgm:cxn modelId="{912507F4-B0FF-4886-A75F-42041CBFF18A}" type="presParOf" srcId="{DC286641-728F-4602-9459-440FCE033663}" destId="{2A4C5073-83C4-4F83-9655-2A9E7CA8CCA6}" srcOrd="0" destOrd="0" presId="urn:microsoft.com/office/officeart/2005/8/layout/default#2"/>
    <dgm:cxn modelId="{0AD17223-DCD3-44CC-AF29-32A490014D8A}" type="presParOf" srcId="{DC286641-728F-4602-9459-440FCE033663}" destId="{335DC902-9124-4414-A0B5-FC6375550C0F}" srcOrd="1" destOrd="0" presId="urn:microsoft.com/office/officeart/2005/8/layout/default#2"/>
    <dgm:cxn modelId="{BBA1BF66-0887-409B-9458-3C6074715022}" type="presParOf" srcId="{DC286641-728F-4602-9459-440FCE033663}" destId="{F2A955E1-FEC6-4BDB-B13C-D50172260B75}" srcOrd="2" destOrd="0" presId="urn:microsoft.com/office/officeart/2005/8/layout/default#2"/>
    <dgm:cxn modelId="{ED14181D-CB2B-433E-935A-7A19A44C94B7}" type="presParOf" srcId="{DC286641-728F-4602-9459-440FCE033663}" destId="{31268C57-17A4-45A6-B3BD-47E88784B12F}" srcOrd="3" destOrd="0" presId="urn:microsoft.com/office/officeart/2005/8/layout/default#2"/>
    <dgm:cxn modelId="{B728AD57-9A95-498D-A0E5-F4943205714F}" type="presParOf" srcId="{DC286641-728F-4602-9459-440FCE033663}" destId="{4B3E8D54-FE52-4FF7-A4AA-A6BD6C5D031D}" srcOrd="4" destOrd="0" presId="urn:microsoft.com/office/officeart/2005/8/layout/default#2"/>
    <dgm:cxn modelId="{0FC333B8-B550-4AB3-8E25-2198F0248A3D}" type="presParOf" srcId="{DC286641-728F-4602-9459-440FCE033663}" destId="{69F83D1A-776F-408B-AD3D-26ACADA11A25}" srcOrd="5" destOrd="0" presId="urn:microsoft.com/office/officeart/2005/8/layout/default#2"/>
    <dgm:cxn modelId="{A473979E-408D-4029-88E6-FDDB62A7D700}" type="presParOf" srcId="{DC286641-728F-4602-9459-440FCE033663}" destId="{08866D2C-AD8E-4995-B2E0-DF28DE61EE07}" srcOrd="6" destOrd="0" presId="urn:microsoft.com/office/officeart/2005/8/layout/default#2"/>
    <dgm:cxn modelId="{D56A78A6-A535-4282-9C6A-F3F1F58419F1}" type="presParOf" srcId="{DC286641-728F-4602-9459-440FCE033663}" destId="{1FC13FD1-EB14-4D7A-82A9-0AE0AEA30AB8}" srcOrd="7" destOrd="0" presId="urn:microsoft.com/office/officeart/2005/8/layout/default#2"/>
    <dgm:cxn modelId="{CC072480-1496-4DF0-A69C-1D806B26B5D3}" type="presParOf" srcId="{DC286641-728F-4602-9459-440FCE033663}" destId="{6D46423F-ADBA-4CED-B3D2-D4679144F515}" srcOrd="8" destOrd="0" presId="urn:microsoft.com/office/officeart/2005/8/layout/default#2"/>
    <dgm:cxn modelId="{97B792B9-AE0B-4D3E-9D05-EDE7FB431D43}" type="presParOf" srcId="{DC286641-728F-4602-9459-440FCE033663}" destId="{5451A569-972D-4BC5-8CF6-B68F08D098C9}" srcOrd="9" destOrd="0" presId="urn:microsoft.com/office/officeart/2005/8/layout/default#2"/>
    <dgm:cxn modelId="{712D22DA-2391-419C-8B98-B88914B16116}" type="presParOf" srcId="{DC286641-728F-4602-9459-440FCE033663}" destId="{09850B9E-14C1-412A-B721-4079E05433AF}" srcOrd="10" destOrd="0" presId="urn:microsoft.com/office/officeart/2005/8/layout/default#2"/>
    <dgm:cxn modelId="{31C9D7DA-B63E-49DA-8406-16CADF8229BC}" type="presParOf" srcId="{DC286641-728F-4602-9459-440FCE033663}" destId="{B8B62AE8-F222-4F96-880B-CCB2A13893B8}" srcOrd="11" destOrd="0" presId="urn:microsoft.com/office/officeart/2005/8/layout/default#2"/>
    <dgm:cxn modelId="{71F638F2-3E43-40B4-AF0A-C8B71163BAA5}" type="presParOf" srcId="{DC286641-728F-4602-9459-440FCE033663}" destId="{4DF7F529-17E7-4424-9257-7C29472BF4AB}" srcOrd="12" destOrd="0" presId="urn:microsoft.com/office/officeart/2005/8/layout/default#2"/>
    <dgm:cxn modelId="{0879A081-DDA6-4741-AC6F-49BC326FB1DE}" type="presParOf" srcId="{DC286641-728F-4602-9459-440FCE033663}" destId="{44721254-F425-4AB5-97FE-5941D05F1F12}" srcOrd="13" destOrd="0" presId="urn:microsoft.com/office/officeart/2005/8/layout/default#2"/>
    <dgm:cxn modelId="{CBEBD9A0-E32F-4A4A-BB3B-78D796E94ACD}" type="presParOf" srcId="{DC286641-728F-4602-9459-440FCE033663}" destId="{959FE4CC-27F0-4291-B954-7220CA45F7F4}" srcOrd="14" destOrd="0" presId="urn:microsoft.com/office/officeart/2005/8/layout/default#2"/>
    <dgm:cxn modelId="{581DDFDE-297A-42FD-8595-E6F4635468AD}" type="presParOf" srcId="{DC286641-728F-4602-9459-440FCE033663}" destId="{08C865E9-6BE6-4AF9-835F-E8DA6D0DCF29}" srcOrd="15" destOrd="0" presId="urn:microsoft.com/office/officeart/2005/8/layout/default#2"/>
    <dgm:cxn modelId="{EDE1F13D-AC96-4F9D-8562-C702606C12C7}" type="presParOf" srcId="{DC286641-728F-4602-9459-440FCE033663}" destId="{BB520D5C-BDDA-48F8-A2B8-C9030D333C81}" srcOrd="1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A66D89-534A-446C-9998-2BB1DBE717F5}" type="doc">
      <dgm:prSet loTypeId="urn:microsoft.com/office/officeart/2005/8/layout/venn3" loCatId="relationship" qsTypeId="urn:microsoft.com/office/officeart/2005/8/quickstyle/simple1#3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C10840BB-4CB9-4FAB-8870-A92829CE55FD}">
      <dgm:prSet phldrT="[Текст]"/>
      <dgm:spPr>
        <a:solidFill>
          <a:srgbClr val="E7E7E8">
            <a:alpha val="50000"/>
          </a:srgbClr>
        </a:solidFill>
      </dgm:spPr>
      <dgm:t>
        <a:bodyPr/>
        <a:lstStyle/>
        <a:p>
          <a:r>
            <a:rPr lang="ru-RU" b="0" i="0" dirty="0">
              <a:latin typeface="PT Sans" panose="020B0503020203020204" pitchFamily="34" charset="-52"/>
              <a:ea typeface="PT Sans" panose="020B0503020203020204" pitchFamily="34" charset="-52"/>
            </a:rPr>
            <a:t>Инициатор – юридическое лицо, резидент Российской Федерации</a:t>
          </a:r>
          <a:endParaRPr lang="ru-RU" dirty="0"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11624455-FAC7-4B2D-9D4E-917C370F362E}" type="parTrans" cxnId="{27F5704A-A46F-4F6B-9356-35BBF70C53EF}">
      <dgm:prSet/>
      <dgm:spPr/>
      <dgm:t>
        <a:bodyPr/>
        <a:lstStyle/>
        <a:p>
          <a:endParaRPr lang="ru-RU"/>
        </a:p>
      </dgm:t>
    </dgm:pt>
    <dgm:pt modelId="{F2B82C75-B014-4422-994E-B5AA001222B4}" type="sibTrans" cxnId="{27F5704A-A46F-4F6B-9356-35BBF70C53EF}">
      <dgm:prSet/>
      <dgm:spPr/>
      <dgm:t>
        <a:bodyPr/>
        <a:lstStyle/>
        <a:p>
          <a:endParaRPr lang="ru-RU"/>
        </a:p>
      </dgm:t>
    </dgm:pt>
    <dgm:pt modelId="{94934B69-B798-4141-B490-C3BE6C651576}">
      <dgm:prSet phldrT="[Текст]"/>
      <dgm:spPr>
        <a:solidFill>
          <a:srgbClr val="7EC24A">
            <a:alpha val="50000"/>
          </a:srgbClr>
        </a:solidFill>
      </dgm:spPr>
      <dgm:t>
        <a:bodyPr/>
        <a:lstStyle/>
        <a:p>
          <a:r>
            <a:rPr lang="ru-RU" b="0" i="0" dirty="0">
              <a:latin typeface="PT Sans" panose="020B0503020203020204" pitchFamily="34" charset="-52"/>
              <a:ea typeface="PT Sans" panose="020B0503020203020204" pitchFamily="34" charset="-52"/>
            </a:rPr>
            <a:t>Отсутствие у инициатора просроченной задолженности перед бюджетом и фондами</a:t>
          </a:r>
          <a:endParaRPr lang="ru-RU" dirty="0"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9A0DA449-6AC9-439B-9E43-FD5B737EBF9A}" type="parTrans" cxnId="{7F5D34C4-0789-4A18-947B-5695578C6677}">
      <dgm:prSet/>
      <dgm:spPr/>
      <dgm:t>
        <a:bodyPr/>
        <a:lstStyle/>
        <a:p>
          <a:endParaRPr lang="ru-RU"/>
        </a:p>
      </dgm:t>
    </dgm:pt>
    <dgm:pt modelId="{7CA38239-5BE8-4BC6-93AB-AD51F3202EBB}" type="sibTrans" cxnId="{7F5D34C4-0789-4A18-947B-5695578C6677}">
      <dgm:prSet/>
      <dgm:spPr/>
      <dgm:t>
        <a:bodyPr/>
        <a:lstStyle/>
        <a:p>
          <a:endParaRPr lang="ru-RU"/>
        </a:p>
      </dgm:t>
    </dgm:pt>
    <dgm:pt modelId="{B79AE451-8BC2-44DA-A484-869A5DFE343F}">
      <dgm:prSet phldrT="[Текст]" custT="1"/>
      <dgm:spPr>
        <a:solidFill>
          <a:srgbClr val="007DC5">
            <a:alpha val="50000"/>
          </a:srgbClr>
        </a:solidFill>
      </dgm:spPr>
      <dgm:t>
        <a:bodyPr/>
        <a:lstStyle/>
        <a:p>
          <a:pPr marL="0" indent="0"/>
          <a:r>
            <a:rPr lang="ru-RU" sz="1600" b="0" i="0" dirty="0">
              <a:latin typeface="PT Sans" panose="020B0503020203020204" pitchFamily="34" charset="-52"/>
              <a:ea typeface="PT Sans" panose="020B0503020203020204" pitchFamily="34" charset="-52"/>
            </a:rPr>
            <a:t>Наличие социально-экономического эффекта для моногорода по объему привлеченных инвестиций и количеству новых рабочих мест</a:t>
          </a:r>
          <a:endParaRPr lang="ru-RU" sz="1600" dirty="0"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EB8F2690-9E72-4DA4-B41D-EE2616F5F484}" type="parTrans" cxnId="{F5A8D9EA-F281-46D9-9FC1-1DD94B5783AE}">
      <dgm:prSet/>
      <dgm:spPr/>
      <dgm:t>
        <a:bodyPr/>
        <a:lstStyle/>
        <a:p>
          <a:endParaRPr lang="ru-RU"/>
        </a:p>
      </dgm:t>
    </dgm:pt>
    <dgm:pt modelId="{1D5E6672-DD7C-4C71-B51B-DE6DB995532F}" type="sibTrans" cxnId="{F5A8D9EA-F281-46D9-9FC1-1DD94B5783AE}">
      <dgm:prSet/>
      <dgm:spPr/>
      <dgm:t>
        <a:bodyPr/>
        <a:lstStyle/>
        <a:p>
          <a:endParaRPr lang="ru-RU"/>
        </a:p>
      </dgm:t>
    </dgm:pt>
    <dgm:pt modelId="{442F768E-A3CF-4FED-A0E7-1629427122AD}" type="pres">
      <dgm:prSet presAssocID="{DBA66D89-534A-446C-9998-2BB1DBE717F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2C938B-C1BC-4A4B-BEC4-0D496398BA85}" type="pres">
      <dgm:prSet presAssocID="{C10840BB-4CB9-4FAB-8870-A92829CE55FD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4775F-7513-4E65-87F4-0698650AEF83}" type="pres">
      <dgm:prSet presAssocID="{F2B82C75-B014-4422-994E-B5AA001222B4}" presName="space" presStyleCnt="0"/>
      <dgm:spPr/>
    </dgm:pt>
    <dgm:pt modelId="{ACB52746-D644-49F0-9154-2992F8F00783}" type="pres">
      <dgm:prSet presAssocID="{94934B69-B798-4141-B490-C3BE6C651576}" presName="Name5" presStyleLbl="vennNode1" presStyleIdx="1" presStyleCnt="3" custLinFactNeighborX="2553" custLinFactNeighborY="-12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F3970B-9D9C-4548-A0E0-3B53DC504AA9}" type="pres">
      <dgm:prSet presAssocID="{7CA38239-5BE8-4BC6-93AB-AD51F3202EBB}" presName="space" presStyleCnt="0"/>
      <dgm:spPr/>
    </dgm:pt>
    <dgm:pt modelId="{C5DF1CF5-3FDE-47AB-BD92-4A10DB3DB819}" type="pres">
      <dgm:prSet presAssocID="{B79AE451-8BC2-44DA-A484-869A5DFE343F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8A158E-322B-4F9D-B2D0-4697CEDACB23}" type="presOf" srcId="{C10840BB-4CB9-4FAB-8870-A92829CE55FD}" destId="{632C938B-C1BC-4A4B-BEC4-0D496398BA85}" srcOrd="0" destOrd="0" presId="urn:microsoft.com/office/officeart/2005/8/layout/venn3"/>
    <dgm:cxn modelId="{27F5704A-A46F-4F6B-9356-35BBF70C53EF}" srcId="{DBA66D89-534A-446C-9998-2BB1DBE717F5}" destId="{C10840BB-4CB9-4FAB-8870-A92829CE55FD}" srcOrd="0" destOrd="0" parTransId="{11624455-FAC7-4B2D-9D4E-917C370F362E}" sibTransId="{F2B82C75-B014-4422-994E-B5AA001222B4}"/>
    <dgm:cxn modelId="{DD23C510-86FF-4168-9EA3-8115182A2205}" type="presOf" srcId="{DBA66D89-534A-446C-9998-2BB1DBE717F5}" destId="{442F768E-A3CF-4FED-A0E7-1629427122AD}" srcOrd="0" destOrd="0" presId="urn:microsoft.com/office/officeart/2005/8/layout/venn3"/>
    <dgm:cxn modelId="{EC67A584-7632-4D1B-9BF5-13D20FCFD712}" type="presOf" srcId="{94934B69-B798-4141-B490-C3BE6C651576}" destId="{ACB52746-D644-49F0-9154-2992F8F00783}" srcOrd="0" destOrd="0" presId="urn:microsoft.com/office/officeart/2005/8/layout/venn3"/>
    <dgm:cxn modelId="{08E1B3B4-22D9-4CBB-BF3E-F980B2964CE4}" type="presOf" srcId="{B79AE451-8BC2-44DA-A484-869A5DFE343F}" destId="{C5DF1CF5-3FDE-47AB-BD92-4A10DB3DB819}" srcOrd="0" destOrd="0" presId="urn:microsoft.com/office/officeart/2005/8/layout/venn3"/>
    <dgm:cxn modelId="{7F5D34C4-0789-4A18-947B-5695578C6677}" srcId="{DBA66D89-534A-446C-9998-2BB1DBE717F5}" destId="{94934B69-B798-4141-B490-C3BE6C651576}" srcOrd="1" destOrd="0" parTransId="{9A0DA449-6AC9-439B-9E43-FD5B737EBF9A}" sibTransId="{7CA38239-5BE8-4BC6-93AB-AD51F3202EBB}"/>
    <dgm:cxn modelId="{F5A8D9EA-F281-46D9-9FC1-1DD94B5783AE}" srcId="{DBA66D89-534A-446C-9998-2BB1DBE717F5}" destId="{B79AE451-8BC2-44DA-A484-869A5DFE343F}" srcOrd="2" destOrd="0" parTransId="{EB8F2690-9E72-4DA4-B41D-EE2616F5F484}" sibTransId="{1D5E6672-DD7C-4C71-B51B-DE6DB995532F}"/>
    <dgm:cxn modelId="{CCEF5140-15C7-4EE6-9D23-36F98A40CE42}" type="presParOf" srcId="{442F768E-A3CF-4FED-A0E7-1629427122AD}" destId="{632C938B-C1BC-4A4B-BEC4-0D496398BA85}" srcOrd="0" destOrd="0" presId="urn:microsoft.com/office/officeart/2005/8/layout/venn3"/>
    <dgm:cxn modelId="{49BE5641-0355-4B31-A265-98A072459DB8}" type="presParOf" srcId="{442F768E-A3CF-4FED-A0E7-1629427122AD}" destId="{C894775F-7513-4E65-87F4-0698650AEF83}" srcOrd="1" destOrd="0" presId="urn:microsoft.com/office/officeart/2005/8/layout/venn3"/>
    <dgm:cxn modelId="{552F61B7-1301-4BA3-BFA0-4E6B981C6709}" type="presParOf" srcId="{442F768E-A3CF-4FED-A0E7-1629427122AD}" destId="{ACB52746-D644-49F0-9154-2992F8F00783}" srcOrd="2" destOrd="0" presId="urn:microsoft.com/office/officeart/2005/8/layout/venn3"/>
    <dgm:cxn modelId="{73BC2E0C-AEE7-4B9F-8C88-7D38532A8FE1}" type="presParOf" srcId="{442F768E-A3CF-4FED-A0E7-1629427122AD}" destId="{18F3970B-9D9C-4548-A0E0-3B53DC504AA9}" srcOrd="3" destOrd="0" presId="urn:microsoft.com/office/officeart/2005/8/layout/venn3"/>
    <dgm:cxn modelId="{F5411C51-9D13-41F8-AB9F-4BDF1A665149}" type="presParOf" srcId="{442F768E-A3CF-4FED-A0E7-1629427122AD}" destId="{C5DF1CF5-3FDE-47AB-BD92-4A10DB3DB819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14FA64A-B2C1-47EE-9F9C-197BA12F8DED}" type="doc">
      <dgm:prSet loTypeId="urn:microsoft.com/office/officeart/2005/8/layout/hChevron3" loCatId="process" qsTypeId="urn:microsoft.com/office/officeart/2005/8/quickstyle/simple1#4" qsCatId="simple" csTypeId="urn:microsoft.com/office/officeart/2005/8/colors/accent1_2#3" csCatId="accent1" phldr="1"/>
      <dgm:spPr/>
    </dgm:pt>
    <dgm:pt modelId="{4B398931-E3C9-4868-9D45-A6A031A36FB2}">
      <dgm:prSet phldrT="[Текст]" custT="1"/>
      <dgm:spPr>
        <a:solidFill>
          <a:srgbClr val="007DC5"/>
        </a:solidFill>
        <a:ln>
          <a:solidFill>
            <a:srgbClr val="92D050"/>
          </a:solidFill>
        </a:ln>
      </dgm:spPr>
      <dgm:t>
        <a:bodyPr tIns="0" rIns="0" bIns="0"/>
        <a:lstStyle/>
        <a:p>
          <a:r>
            <a:rPr lang="ru-RU" sz="800" spc="0" baseline="0" dirty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rPr>
            <a:t>Заключение Генерального соглашения</a:t>
          </a:r>
        </a:p>
      </dgm:t>
    </dgm:pt>
    <dgm:pt modelId="{B9FD4316-D27E-4398-8A13-360295F19100}" type="parTrans" cxnId="{50657186-7859-42AF-9CFC-AAE235000E94}">
      <dgm:prSet/>
      <dgm:spPr/>
      <dgm:t>
        <a:bodyPr/>
        <a:lstStyle/>
        <a:p>
          <a:endParaRPr lang="ru-RU"/>
        </a:p>
      </dgm:t>
    </dgm:pt>
    <dgm:pt modelId="{505C94FD-797E-4E97-8313-1CAB4FA7ED3C}" type="sibTrans" cxnId="{50657186-7859-42AF-9CFC-AAE235000E94}">
      <dgm:prSet/>
      <dgm:spPr/>
      <dgm:t>
        <a:bodyPr/>
        <a:lstStyle/>
        <a:p>
          <a:endParaRPr lang="ru-RU"/>
        </a:p>
      </dgm:t>
    </dgm:pt>
    <dgm:pt modelId="{03E1A428-A2B7-4CA7-BF69-5C9DEF994A3A}">
      <dgm:prSet phldrT="[Текст]" custT="1"/>
      <dgm:spPr>
        <a:solidFill>
          <a:srgbClr val="007DC5"/>
        </a:solidFill>
        <a:ln>
          <a:solidFill>
            <a:srgbClr val="92D050"/>
          </a:solidFill>
        </a:ln>
      </dgm:spPr>
      <dgm:t>
        <a:bodyPr lIns="0" tIns="0" rIns="0" bIns="0"/>
        <a:lstStyle/>
        <a:p>
          <a:pPr marL="0" indent="0"/>
          <a:r>
            <a:rPr lang="ru-RU" sz="800" spc="0" baseline="0" dirty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rPr>
            <a:t>Этап предварительной оценки</a:t>
          </a:r>
        </a:p>
      </dgm:t>
    </dgm:pt>
    <dgm:pt modelId="{CE043F6E-9887-46E0-85CE-3EB451E2FE86}" type="parTrans" cxnId="{965CB085-1C42-4F47-8125-27CEC751E77B}">
      <dgm:prSet/>
      <dgm:spPr/>
      <dgm:t>
        <a:bodyPr/>
        <a:lstStyle/>
        <a:p>
          <a:endParaRPr lang="ru-RU"/>
        </a:p>
      </dgm:t>
    </dgm:pt>
    <dgm:pt modelId="{45D38D42-8B57-4A2D-82A2-5EDAB7E796F2}" type="sibTrans" cxnId="{965CB085-1C42-4F47-8125-27CEC751E77B}">
      <dgm:prSet/>
      <dgm:spPr/>
      <dgm:t>
        <a:bodyPr/>
        <a:lstStyle/>
        <a:p>
          <a:endParaRPr lang="ru-RU"/>
        </a:p>
      </dgm:t>
    </dgm:pt>
    <dgm:pt modelId="{623F1B8E-6EBB-49C1-868F-927ED4C68870}">
      <dgm:prSet phldrT="[Текст]" custT="1"/>
      <dgm:spPr>
        <a:solidFill>
          <a:srgbClr val="007DC5"/>
        </a:solidFill>
        <a:ln>
          <a:solidFill>
            <a:srgbClr val="92D050"/>
          </a:solidFill>
        </a:ln>
      </dgm:spPr>
      <dgm:t>
        <a:bodyPr tIns="0" rIns="0" bIns="0"/>
        <a:lstStyle/>
        <a:p>
          <a:r>
            <a:rPr lang="ru-RU" sz="800" spc="0" baseline="0" dirty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rPr>
            <a:t>Этап комплексной оценки</a:t>
          </a:r>
        </a:p>
      </dgm:t>
    </dgm:pt>
    <dgm:pt modelId="{026176BA-87CE-4BF0-8550-94A16C382CF4}" type="parTrans" cxnId="{2F1B0807-0089-4EB8-8F40-6ECDA8D35F21}">
      <dgm:prSet/>
      <dgm:spPr/>
      <dgm:t>
        <a:bodyPr/>
        <a:lstStyle/>
        <a:p>
          <a:endParaRPr lang="ru-RU"/>
        </a:p>
      </dgm:t>
    </dgm:pt>
    <dgm:pt modelId="{148E940A-B452-4731-AC31-73C9E1703122}" type="sibTrans" cxnId="{2F1B0807-0089-4EB8-8F40-6ECDA8D35F21}">
      <dgm:prSet/>
      <dgm:spPr/>
      <dgm:t>
        <a:bodyPr/>
        <a:lstStyle/>
        <a:p>
          <a:endParaRPr lang="ru-RU"/>
        </a:p>
      </dgm:t>
    </dgm:pt>
    <dgm:pt modelId="{AAE7DD84-11DD-4138-BFEF-02938CEBEAF8}">
      <dgm:prSet phldrT="[Текст]" custT="1"/>
      <dgm:spPr>
        <a:solidFill>
          <a:srgbClr val="007DC5"/>
        </a:solidFill>
        <a:ln>
          <a:solidFill>
            <a:srgbClr val="92D050"/>
          </a:solidFill>
        </a:ln>
      </dgm:spPr>
      <dgm:t>
        <a:bodyPr tIns="0" rIns="0" bIns="0"/>
        <a:lstStyle/>
        <a:p>
          <a:r>
            <a:rPr lang="ru-RU" sz="800" spc="0" baseline="0" dirty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rPr>
            <a:t>Принятие решения</a:t>
          </a:r>
        </a:p>
      </dgm:t>
    </dgm:pt>
    <dgm:pt modelId="{B27A2E7D-4AC7-458D-85EF-5D5B59271A50}" type="parTrans" cxnId="{8EC8DC00-E752-468B-8080-3293CF8B7DAA}">
      <dgm:prSet/>
      <dgm:spPr/>
      <dgm:t>
        <a:bodyPr/>
        <a:lstStyle/>
        <a:p>
          <a:endParaRPr lang="ru-RU"/>
        </a:p>
      </dgm:t>
    </dgm:pt>
    <dgm:pt modelId="{D3877BA6-E6C5-44C0-A3A1-DDDA224D2C16}" type="sibTrans" cxnId="{8EC8DC00-E752-468B-8080-3293CF8B7DAA}">
      <dgm:prSet/>
      <dgm:spPr/>
      <dgm:t>
        <a:bodyPr/>
        <a:lstStyle/>
        <a:p>
          <a:endParaRPr lang="ru-RU"/>
        </a:p>
      </dgm:t>
    </dgm:pt>
    <dgm:pt modelId="{03B851C8-FB20-4D52-947A-AE3F61C525DB}">
      <dgm:prSet phldrT="[Текст]" custT="1"/>
      <dgm:spPr>
        <a:solidFill>
          <a:srgbClr val="007DC5"/>
        </a:solidFill>
        <a:ln>
          <a:solidFill>
            <a:srgbClr val="92D050"/>
          </a:solidFill>
        </a:ln>
      </dgm:spPr>
      <dgm:t>
        <a:bodyPr tIns="0" rIns="0" bIns="0"/>
        <a:lstStyle/>
        <a:p>
          <a:r>
            <a:rPr lang="ru-RU" sz="800" spc="0" baseline="0" dirty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rPr>
            <a:t>Подписание инвестиционного соглашения</a:t>
          </a:r>
        </a:p>
      </dgm:t>
    </dgm:pt>
    <dgm:pt modelId="{21937AA9-60A7-449B-B58C-DF72D19E3176}" type="parTrans" cxnId="{D1E7D9D7-03BC-47B0-A383-BD9FFB42C0B6}">
      <dgm:prSet/>
      <dgm:spPr/>
      <dgm:t>
        <a:bodyPr/>
        <a:lstStyle/>
        <a:p>
          <a:endParaRPr lang="ru-RU"/>
        </a:p>
      </dgm:t>
    </dgm:pt>
    <dgm:pt modelId="{D1CFDC2A-1DB0-4754-A049-D291263C0DF8}" type="sibTrans" cxnId="{D1E7D9D7-03BC-47B0-A383-BD9FFB42C0B6}">
      <dgm:prSet/>
      <dgm:spPr/>
      <dgm:t>
        <a:bodyPr/>
        <a:lstStyle/>
        <a:p>
          <a:endParaRPr lang="ru-RU"/>
        </a:p>
      </dgm:t>
    </dgm:pt>
    <dgm:pt modelId="{7AF435EE-AC65-46DF-9265-18A687D9AABB}" type="pres">
      <dgm:prSet presAssocID="{014FA64A-B2C1-47EE-9F9C-197BA12F8DED}" presName="Name0" presStyleCnt="0">
        <dgm:presLayoutVars>
          <dgm:dir/>
          <dgm:resizeHandles val="exact"/>
        </dgm:presLayoutVars>
      </dgm:prSet>
      <dgm:spPr/>
    </dgm:pt>
    <dgm:pt modelId="{6BB020A7-7B7D-4690-83B8-EE8B85C4FDFB}" type="pres">
      <dgm:prSet presAssocID="{4B398931-E3C9-4868-9D45-A6A031A36FB2}" presName="parTxOnly" presStyleLbl="node1" presStyleIdx="0" presStyleCnt="5" custLinFactNeighborX="-4102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88BB2D-9279-45B6-9901-C2DCE088A722}" type="pres">
      <dgm:prSet presAssocID="{505C94FD-797E-4E97-8313-1CAB4FA7ED3C}" presName="parSpace" presStyleCnt="0"/>
      <dgm:spPr/>
    </dgm:pt>
    <dgm:pt modelId="{3988481E-245E-439E-9531-6EB6F4AA073D}" type="pres">
      <dgm:prSet presAssocID="{03E1A428-A2B7-4CA7-BF69-5C9DEF994A3A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941D9-1C89-4814-8B31-6247D53ADAE5}" type="pres">
      <dgm:prSet presAssocID="{45D38D42-8B57-4A2D-82A2-5EDAB7E796F2}" presName="parSpace" presStyleCnt="0"/>
      <dgm:spPr/>
    </dgm:pt>
    <dgm:pt modelId="{74171352-1497-457C-9047-E0BB40DEEFC9}" type="pres">
      <dgm:prSet presAssocID="{623F1B8E-6EBB-49C1-868F-927ED4C68870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E3467-390E-4CA7-B253-4D7B0132A3D8}" type="pres">
      <dgm:prSet presAssocID="{148E940A-B452-4731-AC31-73C9E1703122}" presName="parSpace" presStyleCnt="0"/>
      <dgm:spPr/>
    </dgm:pt>
    <dgm:pt modelId="{B6A57062-DA0B-4DF2-ACD5-AC89FE08585D}" type="pres">
      <dgm:prSet presAssocID="{AAE7DD84-11DD-4138-BFEF-02938CEBEAF8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AF692A-B6E7-4656-84C4-7065CF0DBE81}" type="pres">
      <dgm:prSet presAssocID="{D3877BA6-E6C5-44C0-A3A1-DDDA224D2C16}" presName="parSpace" presStyleCnt="0"/>
      <dgm:spPr/>
    </dgm:pt>
    <dgm:pt modelId="{E4B7652D-2A43-474E-AD3B-C269A6BB1352}" type="pres">
      <dgm:prSet presAssocID="{03B851C8-FB20-4D52-947A-AE3F61C525DB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657186-7859-42AF-9CFC-AAE235000E94}" srcId="{014FA64A-B2C1-47EE-9F9C-197BA12F8DED}" destId="{4B398931-E3C9-4868-9D45-A6A031A36FB2}" srcOrd="0" destOrd="0" parTransId="{B9FD4316-D27E-4398-8A13-360295F19100}" sibTransId="{505C94FD-797E-4E97-8313-1CAB4FA7ED3C}"/>
    <dgm:cxn modelId="{2F1B0807-0089-4EB8-8F40-6ECDA8D35F21}" srcId="{014FA64A-B2C1-47EE-9F9C-197BA12F8DED}" destId="{623F1B8E-6EBB-49C1-868F-927ED4C68870}" srcOrd="2" destOrd="0" parTransId="{026176BA-87CE-4BF0-8550-94A16C382CF4}" sibTransId="{148E940A-B452-4731-AC31-73C9E1703122}"/>
    <dgm:cxn modelId="{011A179C-1D80-4915-8382-A172762CE5E3}" type="presOf" srcId="{AAE7DD84-11DD-4138-BFEF-02938CEBEAF8}" destId="{B6A57062-DA0B-4DF2-ACD5-AC89FE08585D}" srcOrd="0" destOrd="0" presId="urn:microsoft.com/office/officeart/2005/8/layout/hChevron3"/>
    <dgm:cxn modelId="{E841107F-5E3B-4EB9-B435-4F05A31133B7}" type="presOf" srcId="{4B398931-E3C9-4868-9D45-A6A031A36FB2}" destId="{6BB020A7-7B7D-4690-83B8-EE8B85C4FDFB}" srcOrd="0" destOrd="0" presId="urn:microsoft.com/office/officeart/2005/8/layout/hChevron3"/>
    <dgm:cxn modelId="{D1E7D9D7-03BC-47B0-A383-BD9FFB42C0B6}" srcId="{014FA64A-B2C1-47EE-9F9C-197BA12F8DED}" destId="{03B851C8-FB20-4D52-947A-AE3F61C525DB}" srcOrd="4" destOrd="0" parTransId="{21937AA9-60A7-449B-B58C-DF72D19E3176}" sibTransId="{D1CFDC2A-1DB0-4754-A049-D291263C0DF8}"/>
    <dgm:cxn modelId="{5BB83A01-156D-46A5-9D66-54E35C97EAD6}" type="presOf" srcId="{014FA64A-B2C1-47EE-9F9C-197BA12F8DED}" destId="{7AF435EE-AC65-46DF-9265-18A687D9AABB}" srcOrd="0" destOrd="0" presId="urn:microsoft.com/office/officeart/2005/8/layout/hChevron3"/>
    <dgm:cxn modelId="{FFECD056-7A51-482A-B89D-F592F8517704}" type="presOf" srcId="{623F1B8E-6EBB-49C1-868F-927ED4C68870}" destId="{74171352-1497-457C-9047-E0BB40DEEFC9}" srcOrd="0" destOrd="0" presId="urn:microsoft.com/office/officeart/2005/8/layout/hChevron3"/>
    <dgm:cxn modelId="{8EC8DC00-E752-468B-8080-3293CF8B7DAA}" srcId="{014FA64A-B2C1-47EE-9F9C-197BA12F8DED}" destId="{AAE7DD84-11DD-4138-BFEF-02938CEBEAF8}" srcOrd="3" destOrd="0" parTransId="{B27A2E7D-4AC7-458D-85EF-5D5B59271A50}" sibTransId="{D3877BA6-E6C5-44C0-A3A1-DDDA224D2C16}"/>
    <dgm:cxn modelId="{73EBAA96-7865-46D1-B3BD-FFEFBB7C2C0B}" type="presOf" srcId="{03B851C8-FB20-4D52-947A-AE3F61C525DB}" destId="{E4B7652D-2A43-474E-AD3B-C269A6BB1352}" srcOrd="0" destOrd="0" presId="urn:microsoft.com/office/officeart/2005/8/layout/hChevron3"/>
    <dgm:cxn modelId="{A10E53AA-7F63-4D63-AB3F-24F191431BFB}" type="presOf" srcId="{03E1A428-A2B7-4CA7-BF69-5C9DEF994A3A}" destId="{3988481E-245E-439E-9531-6EB6F4AA073D}" srcOrd="0" destOrd="0" presId="urn:microsoft.com/office/officeart/2005/8/layout/hChevron3"/>
    <dgm:cxn modelId="{965CB085-1C42-4F47-8125-27CEC751E77B}" srcId="{014FA64A-B2C1-47EE-9F9C-197BA12F8DED}" destId="{03E1A428-A2B7-4CA7-BF69-5C9DEF994A3A}" srcOrd="1" destOrd="0" parTransId="{CE043F6E-9887-46E0-85CE-3EB451E2FE86}" sibTransId="{45D38D42-8B57-4A2D-82A2-5EDAB7E796F2}"/>
    <dgm:cxn modelId="{28EA88F0-2582-4185-8515-47AAFC4728A2}" type="presParOf" srcId="{7AF435EE-AC65-46DF-9265-18A687D9AABB}" destId="{6BB020A7-7B7D-4690-83B8-EE8B85C4FDFB}" srcOrd="0" destOrd="0" presId="urn:microsoft.com/office/officeart/2005/8/layout/hChevron3"/>
    <dgm:cxn modelId="{3BC476D7-9FCC-4DE7-BE21-DA4AD880E907}" type="presParOf" srcId="{7AF435EE-AC65-46DF-9265-18A687D9AABB}" destId="{C888BB2D-9279-45B6-9901-C2DCE088A722}" srcOrd="1" destOrd="0" presId="urn:microsoft.com/office/officeart/2005/8/layout/hChevron3"/>
    <dgm:cxn modelId="{5696FE34-33C3-475A-97F5-6568134B17ED}" type="presParOf" srcId="{7AF435EE-AC65-46DF-9265-18A687D9AABB}" destId="{3988481E-245E-439E-9531-6EB6F4AA073D}" srcOrd="2" destOrd="0" presId="urn:microsoft.com/office/officeart/2005/8/layout/hChevron3"/>
    <dgm:cxn modelId="{7E20B087-613B-4A5F-A5E3-2F287B259AD8}" type="presParOf" srcId="{7AF435EE-AC65-46DF-9265-18A687D9AABB}" destId="{997941D9-1C89-4814-8B31-6247D53ADAE5}" srcOrd="3" destOrd="0" presId="urn:microsoft.com/office/officeart/2005/8/layout/hChevron3"/>
    <dgm:cxn modelId="{DB061524-DDAD-42AA-AB78-63A076CC4CC4}" type="presParOf" srcId="{7AF435EE-AC65-46DF-9265-18A687D9AABB}" destId="{74171352-1497-457C-9047-E0BB40DEEFC9}" srcOrd="4" destOrd="0" presId="urn:microsoft.com/office/officeart/2005/8/layout/hChevron3"/>
    <dgm:cxn modelId="{4729EF99-672D-4315-AAAD-D88171AE78BB}" type="presParOf" srcId="{7AF435EE-AC65-46DF-9265-18A687D9AABB}" destId="{743E3467-390E-4CA7-B253-4D7B0132A3D8}" srcOrd="5" destOrd="0" presId="urn:microsoft.com/office/officeart/2005/8/layout/hChevron3"/>
    <dgm:cxn modelId="{DFC7E459-3C93-4966-9D37-D31E1E8CEB6F}" type="presParOf" srcId="{7AF435EE-AC65-46DF-9265-18A687D9AABB}" destId="{B6A57062-DA0B-4DF2-ACD5-AC89FE08585D}" srcOrd="6" destOrd="0" presId="urn:microsoft.com/office/officeart/2005/8/layout/hChevron3"/>
    <dgm:cxn modelId="{EA470388-B8A6-463E-9FD5-A2BD68C0FBD7}" type="presParOf" srcId="{7AF435EE-AC65-46DF-9265-18A687D9AABB}" destId="{D3AF692A-B6E7-4656-84C4-7065CF0DBE81}" srcOrd="7" destOrd="0" presId="urn:microsoft.com/office/officeart/2005/8/layout/hChevron3"/>
    <dgm:cxn modelId="{5CA8FA5E-148A-4C38-B9B1-C1320E81AFC6}" type="presParOf" srcId="{7AF435EE-AC65-46DF-9265-18A687D9AABB}" destId="{E4B7652D-2A43-474E-AD3B-C269A6BB1352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2EC075-7B55-453C-9F41-45D8EC1BB88C}" type="doc">
      <dgm:prSet loTypeId="urn:microsoft.com/office/officeart/2008/layout/VerticalCurvedList" loCatId="list" qsTypeId="urn:microsoft.com/office/officeart/2005/8/quickstyle/simple1#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889D9DB-9019-468C-9439-D585A65D9BE1}">
      <dgm:prSet/>
      <dgm:spPr>
        <a:ln>
          <a:solidFill>
            <a:srgbClr val="007DC5"/>
          </a:solidFill>
        </a:ln>
      </dgm:spPr>
      <dgm:t>
        <a:bodyPr/>
        <a:lstStyle/>
        <a:p>
          <a:pPr rtl="0"/>
          <a:r>
            <a:rPr lang="ru-RU" dirty="0" smtClean="0">
              <a:solidFill>
                <a:srgbClr val="000000"/>
              </a:solidFill>
            </a:rPr>
            <a:t>сопровождение программ развития моногородов в рамках приоритетной программы;</a:t>
          </a:r>
          <a:endParaRPr lang="ru-RU" dirty="0">
            <a:solidFill>
              <a:srgbClr val="000000"/>
            </a:solidFill>
          </a:endParaRPr>
        </a:p>
      </dgm:t>
    </dgm:pt>
    <dgm:pt modelId="{4F1D7854-C6F2-4F40-99F5-712C1FF71013}" type="parTrans" cxnId="{225EC905-E9FE-4697-990F-FD27F0EC44AF}">
      <dgm:prSet/>
      <dgm:spPr/>
      <dgm:t>
        <a:bodyPr/>
        <a:lstStyle/>
        <a:p>
          <a:endParaRPr lang="ru-RU"/>
        </a:p>
      </dgm:t>
    </dgm:pt>
    <dgm:pt modelId="{B649AB42-3AA7-4832-A06F-047DDFBBA805}" type="sibTrans" cxnId="{225EC905-E9FE-4697-990F-FD27F0EC44AF}">
      <dgm:prSet/>
      <dgm:spPr>
        <a:ln>
          <a:solidFill>
            <a:srgbClr val="007DC5"/>
          </a:solidFill>
        </a:ln>
      </dgm:spPr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C1E059E1-4FC4-45BA-805A-7AF8861E2168}">
      <dgm:prSet/>
      <dgm:spPr/>
      <dgm:t>
        <a:bodyPr/>
        <a:lstStyle/>
        <a:p>
          <a:pPr rtl="0"/>
          <a:r>
            <a:rPr lang="ru-RU" smtClean="0">
              <a:solidFill>
                <a:srgbClr val="000000"/>
              </a:solidFill>
            </a:rPr>
            <a:t>консультационная и методологическая поддержка администраций моногородов и РОИВ </a:t>
          </a:r>
          <a:endParaRPr lang="ru-RU">
            <a:solidFill>
              <a:srgbClr val="000000"/>
            </a:solidFill>
          </a:endParaRPr>
        </a:p>
      </dgm:t>
    </dgm:pt>
    <dgm:pt modelId="{08FF4141-AB7B-4269-84FF-710EC4115AD5}" type="parTrans" cxnId="{3595136D-43F9-4E73-83BC-2CD755F4844F}">
      <dgm:prSet/>
      <dgm:spPr/>
      <dgm:t>
        <a:bodyPr/>
        <a:lstStyle/>
        <a:p>
          <a:endParaRPr lang="ru-RU"/>
        </a:p>
      </dgm:t>
    </dgm:pt>
    <dgm:pt modelId="{47F8FF91-4F3F-4651-B735-13B052DEDB6E}" type="sibTrans" cxnId="{3595136D-43F9-4E73-83BC-2CD755F4844F}">
      <dgm:prSet/>
      <dgm:spPr/>
      <dgm:t>
        <a:bodyPr/>
        <a:lstStyle/>
        <a:p>
          <a:endParaRPr lang="ru-RU"/>
        </a:p>
      </dgm:t>
    </dgm:pt>
    <dgm:pt modelId="{558C7E69-C64F-4703-B1CF-C0E2177AB599}">
      <dgm:prSet/>
      <dgm:spPr/>
      <dgm:t>
        <a:bodyPr/>
        <a:lstStyle/>
        <a:p>
          <a:pPr rtl="0"/>
          <a:r>
            <a:rPr lang="ru-RU" smtClean="0">
              <a:solidFill>
                <a:srgbClr val="000000"/>
              </a:solidFill>
            </a:rPr>
            <a:t>оказание помощи в привлечении бюджетного и внебюджетного финансирования для реализации программ развития моногородов</a:t>
          </a:r>
          <a:endParaRPr lang="ru-RU">
            <a:solidFill>
              <a:srgbClr val="000000"/>
            </a:solidFill>
          </a:endParaRPr>
        </a:p>
      </dgm:t>
    </dgm:pt>
    <dgm:pt modelId="{68C81A0D-BDDE-44A9-9263-E1F21B1DFA7F}" type="parTrans" cxnId="{96DA2AA0-1178-4E79-BF71-F99DE3075E62}">
      <dgm:prSet/>
      <dgm:spPr/>
      <dgm:t>
        <a:bodyPr/>
        <a:lstStyle/>
        <a:p>
          <a:endParaRPr lang="ru-RU"/>
        </a:p>
      </dgm:t>
    </dgm:pt>
    <dgm:pt modelId="{FD661D67-F5CC-4025-87E6-02206B5C8E33}" type="sibTrans" cxnId="{96DA2AA0-1178-4E79-BF71-F99DE3075E62}">
      <dgm:prSet/>
      <dgm:spPr/>
      <dgm:t>
        <a:bodyPr/>
        <a:lstStyle/>
        <a:p>
          <a:endParaRPr lang="ru-RU"/>
        </a:p>
      </dgm:t>
    </dgm:pt>
    <dgm:pt modelId="{F59003A0-F9C6-456A-B887-54CC25A0A3B1}">
      <dgm:prSet/>
      <dgm:spPr/>
      <dgm:t>
        <a:bodyPr/>
        <a:lstStyle/>
        <a:p>
          <a:pPr rtl="0"/>
          <a:r>
            <a:rPr lang="ru-RU" smtClean="0">
              <a:solidFill>
                <a:srgbClr val="000000"/>
              </a:solidFill>
            </a:rPr>
            <a:t>проведение рейтинга монопрофильных муниципальных образований (моногородов) Российской Федерации</a:t>
          </a:r>
          <a:endParaRPr lang="ru-RU">
            <a:solidFill>
              <a:srgbClr val="000000"/>
            </a:solidFill>
          </a:endParaRPr>
        </a:p>
      </dgm:t>
    </dgm:pt>
    <dgm:pt modelId="{171D2BD1-431E-4671-B1F2-6E1C5ADBF5FC}" type="parTrans" cxnId="{ABC72124-6CB8-4834-8679-2AB3B3824350}">
      <dgm:prSet/>
      <dgm:spPr/>
      <dgm:t>
        <a:bodyPr/>
        <a:lstStyle/>
        <a:p>
          <a:endParaRPr lang="ru-RU"/>
        </a:p>
      </dgm:t>
    </dgm:pt>
    <dgm:pt modelId="{6CB3C214-8A57-4705-8EE1-6634CA04E1D2}" type="sibTrans" cxnId="{ABC72124-6CB8-4834-8679-2AB3B3824350}">
      <dgm:prSet/>
      <dgm:spPr/>
      <dgm:t>
        <a:bodyPr/>
        <a:lstStyle/>
        <a:p>
          <a:endParaRPr lang="ru-RU"/>
        </a:p>
      </dgm:t>
    </dgm:pt>
    <dgm:pt modelId="{8C2E4F0A-C15A-484A-9F01-58A4BCC68385}">
      <dgm:prSet/>
      <dgm:spPr/>
      <dgm:t>
        <a:bodyPr/>
        <a:lstStyle/>
        <a:p>
          <a:pPr rtl="0"/>
          <a:r>
            <a:rPr lang="ru-RU" smtClean="0">
              <a:solidFill>
                <a:srgbClr val="000000"/>
              </a:solidFill>
            </a:rPr>
            <a:t>реализация совместных проектов с кредитными организациями, фондами и иными организациями по вопросам комплексного развития моногородов;</a:t>
          </a:r>
          <a:endParaRPr lang="ru-RU">
            <a:solidFill>
              <a:srgbClr val="000000"/>
            </a:solidFill>
          </a:endParaRPr>
        </a:p>
      </dgm:t>
    </dgm:pt>
    <dgm:pt modelId="{25AAEC9D-308E-4A4A-B15F-D57CF1043D26}" type="parTrans" cxnId="{CEE72438-28F0-4BA6-8404-A3C82EF00CEB}">
      <dgm:prSet/>
      <dgm:spPr/>
      <dgm:t>
        <a:bodyPr/>
        <a:lstStyle/>
        <a:p>
          <a:endParaRPr lang="ru-RU"/>
        </a:p>
      </dgm:t>
    </dgm:pt>
    <dgm:pt modelId="{ED06B47A-2659-4607-A70D-F93DBE7E106A}" type="sibTrans" cxnId="{CEE72438-28F0-4BA6-8404-A3C82EF00CEB}">
      <dgm:prSet/>
      <dgm:spPr/>
      <dgm:t>
        <a:bodyPr/>
        <a:lstStyle/>
        <a:p>
          <a:endParaRPr lang="ru-RU"/>
        </a:p>
      </dgm:t>
    </dgm:pt>
    <dgm:pt modelId="{043E81D2-E064-4C72-96B5-D04355E1C1C2}">
      <dgm:prSet/>
      <dgm:spPr/>
      <dgm:t>
        <a:bodyPr/>
        <a:lstStyle/>
        <a:p>
          <a:pPr rtl="0"/>
          <a:r>
            <a:rPr lang="ru-RU" smtClean="0">
              <a:solidFill>
                <a:srgbClr val="000000"/>
              </a:solidFill>
            </a:rPr>
            <a:t>организационно-методическое сопровождение проектного управления приоритетной программой.</a:t>
          </a:r>
          <a:endParaRPr lang="ru-RU">
            <a:solidFill>
              <a:srgbClr val="000000"/>
            </a:solidFill>
          </a:endParaRPr>
        </a:p>
      </dgm:t>
    </dgm:pt>
    <dgm:pt modelId="{A06103CC-82DF-4883-BABB-35065840C86B}" type="parTrans" cxnId="{A81723F1-D0B5-49DC-BCF7-78257B507EC5}">
      <dgm:prSet/>
      <dgm:spPr/>
      <dgm:t>
        <a:bodyPr/>
        <a:lstStyle/>
        <a:p>
          <a:endParaRPr lang="ru-RU"/>
        </a:p>
      </dgm:t>
    </dgm:pt>
    <dgm:pt modelId="{716092D7-DF38-4A5B-98C4-E8CAE2C12012}" type="sibTrans" cxnId="{A81723F1-D0B5-49DC-BCF7-78257B507EC5}">
      <dgm:prSet/>
      <dgm:spPr/>
      <dgm:t>
        <a:bodyPr/>
        <a:lstStyle/>
        <a:p>
          <a:endParaRPr lang="ru-RU"/>
        </a:p>
      </dgm:t>
    </dgm:pt>
    <dgm:pt modelId="{9BC0AC5F-51CE-4331-880C-CE4B624BE722}" type="pres">
      <dgm:prSet presAssocID="{A92EC075-7B55-453C-9F41-45D8EC1BB88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4BEAE8E-3165-4BDA-81C1-15C9DB8B621B}" type="pres">
      <dgm:prSet presAssocID="{A92EC075-7B55-453C-9F41-45D8EC1BB88C}" presName="Name1" presStyleCnt="0"/>
      <dgm:spPr/>
    </dgm:pt>
    <dgm:pt modelId="{E71B5FF4-7D4E-403F-963B-7B4170A7E628}" type="pres">
      <dgm:prSet presAssocID="{A92EC075-7B55-453C-9F41-45D8EC1BB88C}" presName="cycle" presStyleCnt="0"/>
      <dgm:spPr/>
    </dgm:pt>
    <dgm:pt modelId="{3FBE7140-25EB-4B8D-9C3A-E00288464B8D}" type="pres">
      <dgm:prSet presAssocID="{A92EC075-7B55-453C-9F41-45D8EC1BB88C}" presName="srcNode" presStyleLbl="node1" presStyleIdx="0" presStyleCnt="6"/>
      <dgm:spPr/>
    </dgm:pt>
    <dgm:pt modelId="{D6D49B74-6887-4F88-9A04-1D1E4E4FE9D2}" type="pres">
      <dgm:prSet presAssocID="{A92EC075-7B55-453C-9F41-45D8EC1BB88C}" presName="conn" presStyleLbl="parChTrans1D2" presStyleIdx="0" presStyleCnt="1"/>
      <dgm:spPr/>
      <dgm:t>
        <a:bodyPr/>
        <a:lstStyle/>
        <a:p>
          <a:endParaRPr lang="ru-RU"/>
        </a:p>
      </dgm:t>
    </dgm:pt>
    <dgm:pt modelId="{DDD06367-1B96-4F83-98AF-E90138F5ED24}" type="pres">
      <dgm:prSet presAssocID="{A92EC075-7B55-453C-9F41-45D8EC1BB88C}" presName="extraNode" presStyleLbl="node1" presStyleIdx="0" presStyleCnt="6"/>
      <dgm:spPr/>
    </dgm:pt>
    <dgm:pt modelId="{3C48FEE7-A01F-4BF6-BD29-06B0DA4C0B4A}" type="pres">
      <dgm:prSet presAssocID="{A92EC075-7B55-453C-9F41-45D8EC1BB88C}" presName="dstNode" presStyleLbl="node1" presStyleIdx="0" presStyleCnt="6"/>
      <dgm:spPr/>
    </dgm:pt>
    <dgm:pt modelId="{9BE28685-5B42-4758-AD32-F9DE6436E200}" type="pres">
      <dgm:prSet presAssocID="{9889D9DB-9019-468C-9439-D585A65D9BE1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4BF443-9DE3-44D8-A548-17CC22B5D24F}" type="pres">
      <dgm:prSet presAssocID="{9889D9DB-9019-468C-9439-D585A65D9BE1}" presName="accent_1" presStyleCnt="0"/>
      <dgm:spPr/>
    </dgm:pt>
    <dgm:pt modelId="{4DA910CE-362F-453D-A1B5-EF4CE3A6BA15}" type="pres">
      <dgm:prSet presAssocID="{9889D9DB-9019-468C-9439-D585A65D9BE1}" presName="accentRepeatNode" presStyleLbl="solidFgAcc1" presStyleIdx="0" presStyleCnt="6"/>
      <dgm:spPr>
        <a:ln>
          <a:solidFill>
            <a:srgbClr val="007DC5"/>
          </a:solidFill>
        </a:ln>
      </dgm:spPr>
      <dgm:t>
        <a:bodyPr/>
        <a:lstStyle/>
        <a:p>
          <a:endParaRPr lang="ru-RU"/>
        </a:p>
      </dgm:t>
    </dgm:pt>
    <dgm:pt modelId="{81161D62-1FCE-450A-81A4-3F92F1247403}" type="pres">
      <dgm:prSet presAssocID="{C1E059E1-4FC4-45BA-805A-7AF8861E2168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2DB62E-650D-4010-BD77-3BEC8833B03B}" type="pres">
      <dgm:prSet presAssocID="{C1E059E1-4FC4-45BA-805A-7AF8861E2168}" presName="accent_2" presStyleCnt="0"/>
      <dgm:spPr/>
    </dgm:pt>
    <dgm:pt modelId="{23596DCF-E2D2-4BA6-858D-42DC14D330AE}" type="pres">
      <dgm:prSet presAssocID="{C1E059E1-4FC4-45BA-805A-7AF8861E2168}" presName="accentRepeatNode" presStyleLbl="solidFgAcc1" presStyleIdx="1" presStyleCnt="6"/>
      <dgm:spPr/>
    </dgm:pt>
    <dgm:pt modelId="{96C9CEDE-1626-4958-B8C0-9F465CBEA996}" type="pres">
      <dgm:prSet presAssocID="{558C7E69-C64F-4703-B1CF-C0E2177AB599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D8077C-2D92-4700-9973-2201436244EB}" type="pres">
      <dgm:prSet presAssocID="{558C7E69-C64F-4703-B1CF-C0E2177AB599}" presName="accent_3" presStyleCnt="0"/>
      <dgm:spPr/>
    </dgm:pt>
    <dgm:pt modelId="{B1153BEB-4C87-4B3F-BAB8-D4A7A0C918D0}" type="pres">
      <dgm:prSet presAssocID="{558C7E69-C64F-4703-B1CF-C0E2177AB599}" presName="accentRepeatNode" presStyleLbl="solidFgAcc1" presStyleIdx="2" presStyleCnt="6"/>
      <dgm:spPr/>
    </dgm:pt>
    <dgm:pt modelId="{5C49046A-380E-4DEF-ABD4-2447F58BE76B}" type="pres">
      <dgm:prSet presAssocID="{F59003A0-F9C6-456A-B887-54CC25A0A3B1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3DD6EB-19E7-4D23-8696-9DC49F588A7F}" type="pres">
      <dgm:prSet presAssocID="{F59003A0-F9C6-456A-B887-54CC25A0A3B1}" presName="accent_4" presStyleCnt="0"/>
      <dgm:spPr/>
    </dgm:pt>
    <dgm:pt modelId="{D2D7655D-0CBA-4C3B-9689-41A03EB4D589}" type="pres">
      <dgm:prSet presAssocID="{F59003A0-F9C6-456A-B887-54CC25A0A3B1}" presName="accentRepeatNode" presStyleLbl="solidFgAcc1" presStyleIdx="3" presStyleCnt="6"/>
      <dgm:spPr/>
    </dgm:pt>
    <dgm:pt modelId="{CC2F5AF0-69D2-455D-8FAD-8E021395A8BF}" type="pres">
      <dgm:prSet presAssocID="{8C2E4F0A-C15A-484A-9F01-58A4BCC68385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2B4FA1-8376-4588-9383-4D38095247F7}" type="pres">
      <dgm:prSet presAssocID="{8C2E4F0A-C15A-484A-9F01-58A4BCC68385}" presName="accent_5" presStyleCnt="0"/>
      <dgm:spPr/>
    </dgm:pt>
    <dgm:pt modelId="{4D027FF6-9292-4FA8-B7CC-288D7E522E30}" type="pres">
      <dgm:prSet presAssocID="{8C2E4F0A-C15A-484A-9F01-58A4BCC68385}" presName="accentRepeatNode" presStyleLbl="solidFgAcc1" presStyleIdx="4" presStyleCnt="6"/>
      <dgm:spPr/>
    </dgm:pt>
    <dgm:pt modelId="{0B6967D7-43B4-4BE7-8838-88EB096B58D6}" type="pres">
      <dgm:prSet presAssocID="{043E81D2-E064-4C72-96B5-D04355E1C1C2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70101-EEE7-48D5-9A80-CBAFF3BDFB5F}" type="pres">
      <dgm:prSet presAssocID="{043E81D2-E064-4C72-96B5-D04355E1C1C2}" presName="accent_6" presStyleCnt="0"/>
      <dgm:spPr/>
    </dgm:pt>
    <dgm:pt modelId="{2616A455-AC33-43B1-8861-3D44C7337077}" type="pres">
      <dgm:prSet presAssocID="{043E81D2-E064-4C72-96B5-D04355E1C1C2}" presName="accentRepeatNode" presStyleLbl="solidFgAcc1" presStyleIdx="5" presStyleCnt="6"/>
      <dgm:spPr/>
    </dgm:pt>
  </dgm:ptLst>
  <dgm:cxnLst>
    <dgm:cxn modelId="{211425DA-7E8C-47B8-94DA-522D4047E449}" type="presOf" srcId="{C1E059E1-4FC4-45BA-805A-7AF8861E2168}" destId="{81161D62-1FCE-450A-81A4-3F92F1247403}" srcOrd="0" destOrd="0" presId="urn:microsoft.com/office/officeart/2008/layout/VerticalCurvedList"/>
    <dgm:cxn modelId="{ABC72124-6CB8-4834-8679-2AB3B3824350}" srcId="{A92EC075-7B55-453C-9F41-45D8EC1BB88C}" destId="{F59003A0-F9C6-456A-B887-54CC25A0A3B1}" srcOrd="3" destOrd="0" parTransId="{171D2BD1-431E-4671-B1F2-6E1C5ADBF5FC}" sibTransId="{6CB3C214-8A57-4705-8EE1-6634CA04E1D2}"/>
    <dgm:cxn modelId="{A81723F1-D0B5-49DC-BCF7-78257B507EC5}" srcId="{A92EC075-7B55-453C-9F41-45D8EC1BB88C}" destId="{043E81D2-E064-4C72-96B5-D04355E1C1C2}" srcOrd="5" destOrd="0" parTransId="{A06103CC-82DF-4883-BABB-35065840C86B}" sibTransId="{716092D7-DF38-4A5B-98C4-E8CAE2C12012}"/>
    <dgm:cxn modelId="{AD2DA5E7-59F1-49F8-B6B5-0E6FC956F9A7}" type="presOf" srcId="{F59003A0-F9C6-456A-B887-54CC25A0A3B1}" destId="{5C49046A-380E-4DEF-ABD4-2447F58BE76B}" srcOrd="0" destOrd="0" presId="urn:microsoft.com/office/officeart/2008/layout/VerticalCurvedList"/>
    <dgm:cxn modelId="{CEF71ECE-89A8-4A53-B2F4-7EA127B76E31}" type="presOf" srcId="{9889D9DB-9019-468C-9439-D585A65D9BE1}" destId="{9BE28685-5B42-4758-AD32-F9DE6436E200}" srcOrd="0" destOrd="0" presId="urn:microsoft.com/office/officeart/2008/layout/VerticalCurvedList"/>
    <dgm:cxn modelId="{FD7DD426-41B3-4F33-8B35-F2444B6E8A61}" type="presOf" srcId="{8C2E4F0A-C15A-484A-9F01-58A4BCC68385}" destId="{CC2F5AF0-69D2-455D-8FAD-8E021395A8BF}" srcOrd="0" destOrd="0" presId="urn:microsoft.com/office/officeart/2008/layout/VerticalCurvedList"/>
    <dgm:cxn modelId="{3595136D-43F9-4E73-83BC-2CD755F4844F}" srcId="{A92EC075-7B55-453C-9F41-45D8EC1BB88C}" destId="{C1E059E1-4FC4-45BA-805A-7AF8861E2168}" srcOrd="1" destOrd="0" parTransId="{08FF4141-AB7B-4269-84FF-710EC4115AD5}" sibTransId="{47F8FF91-4F3F-4651-B735-13B052DEDB6E}"/>
    <dgm:cxn modelId="{96DA2AA0-1178-4E79-BF71-F99DE3075E62}" srcId="{A92EC075-7B55-453C-9F41-45D8EC1BB88C}" destId="{558C7E69-C64F-4703-B1CF-C0E2177AB599}" srcOrd="2" destOrd="0" parTransId="{68C81A0D-BDDE-44A9-9263-E1F21B1DFA7F}" sibTransId="{FD661D67-F5CC-4025-87E6-02206B5C8E33}"/>
    <dgm:cxn modelId="{6E06DE22-FCFA-498B-9A60-0250BF546828}" type="presOf" srcId="{A92EC075-7B55-453C-9F41-45D8EC1BB88C}" destId="{9BC0AC5F-51CE-4331-880C-CE4B624BE722}" srcOrd="0" destOrd="0" presId="urn:microsoft.com/office/officeart/2008/layout/VerticalCurvedList"/>
    <dgm:cxn modelId="{5AD635BE-0CEB-494F-BEA1-C4FBC386BBE9}" type="presOf" srcId="{B649AB42-3AA7-4832-A06F-047DDFBBA805}" destId="{D6D49B74-6887-4F88-9A04-1D1E4E4FE9D2}" srcOrd="0" destOrd="0" presId="urn:microsoft.com/office/officeart/2008/layout/VerticalCurvedList"/>
    <dgm:cxn modelId="{DDA3DDF4-257E-4560-974D-F39E31C2B9D8}" type="presOf" srcId="{558C7E69-C64F-4703-B1CF-C0E2177AB599}" destId="{96C9CEDE-1626-4958-B8C0-9F465CBEA996}" srcOrd="0" destOrd="0" presId="urn:microsoft.com/office/officeart/2008/layout/VerticalCurvedList"/>
    <dgm:cxn modelId="{225EC905-E9FE-4697-990F-FD27F0EC44AF}" srcId="{A92EC075-7B55-453C-9F41-45D8EC1BB88C}" destId="{9889D9DB-9019-468C-9439-D585A65D9BE1}" srcOrd="0" destOrd="0" parTransId="{4F1D7854-C6F2-4F40-99F5-712C1FF71013}" sibTransId="{B649AB42-3AA7-4832-A06F-047DDFBBA805}"/>
    <dgm:cxn modelId="{A68B4C3E-AF7C-4DB7-A370-2B9A86627546}" type="presOf" srcId="{043E81D2-E064-4C72-96B5-D04355E1C1C2}" destId="{0B6967D7-43B4-4BE7-8838-88EB096B58D6}" srcOrd="0" destOrd="0" presId="urn:microsoft.com/office/officeart/2008/layout/VerticalCurvedList"/>
    <dgm:cxn modelId="{CEE72438-28F0-4BA6-8404-A3C82EF00CEB}" srcId="{A92EC075-7B55-453C-9F41-45D8EC1BB88C}" destId="{8C2E4F0A-C15A-484A-9F01-58A4BCC68385}" srcOrd="4" destOrd="0" parTransId="{25AAEC9D-308E-4A4A-B15F-D57CF1043D26}" sibTransId="{ED06B47A-2659-4607-A70D-F93DBE7E106A}"/>
    <dgm:cxn modelId="{13A33DCB-8E44-4917-BEFC-F8AA06FBD7E9}" type="presParOf" srcId="{9BC0AC5F-51CE-4331-880C-CE4B624BE722}" destId="{14BEAE8E-3165-4BDA-81C1-15C9DB8B621B}" srcOrd="0" destOrd="0" presId="urn:microsoft.com/office/officeart/2008/layout/VerticalCurvedList"/>
    <dgm:cxn modelId="{21D94541-6F6B-4526-A865-FAE286E5961E}" type="presParOf" srcId="{14BEAE8E-3165-4BDA-81C1-15C9DB8B621B}" destId="{E71B5FF4-7D4E-403F-963B-7B4170A7E628}" srcOrd="0" destOrd="0" presId="urn:microsoft.com/office/officeart/2008/layout/VerticalCurvedList"/>
    <dgm:cxn modelId="{06D9C89C-9EB9-43D3-8901-1477A16F7B7B}" type="presParOf" srcId="{E71B5FF4-7D4E-403F-963B-7B4170A7E628}" destId="{3FBE7140-25EB-4B8D-9C3A-E00288464B8D}" srcOrd="0" destOrd="0" presId="urn:microsoft.com/office/officeart/2008/layout/VerticalCurvedList"/>
    <dgm:cxn modelId="{90D1B609-3EBE-4356-AA55-2990B930E317}" type="presParOf" srcId="{E71B5FF4-7D4E-403F-963B-7B4170A7E628}" destId="{D6D49B74-6887-4F88-9A04-1D1E4E4FE9D2}" srcOrd="1" destOrd="0" presId="urn:microsoft.com/office/officeart/2008/layout/VerticalCurvedList"/>
    <dgm:cxn modelId="{32DC1B75-5D6D-47D4-8670-C558216EB674}" type="presParOf" srcId="{E71B5FF4-7D4E-403F-963B-7B4170A7E628}" destId="{DDD06367-1B96-4F83-98AF-E90138F5ED24}" srcOrd="2" destOrd="0" presId="urn:microsoft.com/office/officeart/2008/layout/VerticalCurvedList"/>
    <dgm:cxn modelId="{F230936F-3938-410E-91F6-9B884940259A}" type="presParOf" srcId="{E71B5FF4-7D4E-403F-963B-7B4170A7E628}" destId="{3C48FEE7-A01F-4BF6-BD29-06B0DA4C0B4A}" srcOrd="3" destOrd="0" presId="urn:microsoft.com/office/officeart/2008/layout/VerticalCurvedList"/>
    <dgm:cxn modelId="{BC3FDB2B-FEBA-476B-B5DC-AD2254EA0912}" type="presParOf" srcId="{14BEAE8E-3165-4BDA-81C1-15C9DB8B621B}" destId="{9BE28685-5B42-4758-AD32-F9DE6436E200}" srcOrd="1" destOrd="0" presId="urn:microsoft.com/office/officeart/2008/layout/VerticalCurvedList"/>
    <dgm:cxn modelId="{714F968D-228A-426B-BD52-7B14EF59C519}" type="presParOf" srcId="{14BEAE8E-3165-4BDA-81C1-15C9DB8B621B}" destId="{BA4BF443-9DE3-44D8-A548-17CC22B5D24F}" srcOrd="2" destOrd="0" presId="urn:microsoft.com/office/officeart/2008/layout/VerticalCurvedList"/>
    <dgm:cxn modelId="{ECB72339-BFD2-40AE-AF48-950256F22181}" type="presParOf" srcId="{BA4BF443-9DE3-44D8-A548-17CC22B5D24F}" destId="{4DA910CE-362F-453D-A1B5-EF4CE3A6BA15}" srcOrd="0" destOrd="0" presId="urn:microsoft.com/office/officeart/2008/layout/VerticalCurvedList"/>
    <dgm:cxn modelId="{9122C41D-717A-4214-9454-D9F78A51D54F}" type="presParOf" srcId="{14BEAE8E-3165-4BDA-81C1-15C9DB8B621B}" destId="{81161D62-1FCE-450A-81A4-3F92F1247403}" srcOrd="3" destOrd="0" presId="urn:microsoft.com/office/officeart/2008/layout/VerticalCurvedList"/>
    <dgm:cxn modelId="{B3240F2A-FBD7-4602-BA4F-98DBA10FE832}" type="presParOf" srcId="{14BEAE8E-3165-4BDA-81C1-15C9DB8B621B}" destId="{882DB62E-650D-4010-BD77-3BEC8833B03B}" srcOrd="4" destOrd="0" presId="urn:microsoft.com/office/officeart/2008/layout/VerticalCurvedList"/>
    <dgm:cxn modelId="{E0BF9E48-49B6-49CE-804F-7864D0A48C14}" type="presParOf" srcId="{882DB62E-650D-4010-BD77-3BEC8833B03B}" destId="{23596DCF-E2D2-4BA6-858D-42DC14D330AE}" srcOrd="0" destOrd="0" presId="urn:microsoft.com/office/officeart/2008/layout/VerticalCurvedList"/>
    <dgm:cxn modelId="{1587E52B-726C-4D88-8697-9D619C8F4AA8}" type="presParOf" srcId="{14BEAE8E-3165-4BDA-81C1-15C9DB8B621B}" destId="{96C9CEDE-1626-4958-B8C0-9F465CBEA996}" srcOrd="5" destOrd="0" presId="urn:microsoft.com/office/officeart/2008/layout/VerticalCurvedList"/>
    <dgm:cxn modelId="{BA4009E9-907B-4DFD-9B30-F46CE90B103F}" type="presParOf" srcId="{14BEAE8E-3165-4BDA-81C1-15C9DB8B621B}" destId="{E2D8077C-2D92-4700-9973-2201436244EB}" srcOrd="6" destOrd="0" presId="urn:microsoft.com/office/officeart/2008/layout/VerticalCurvedList"/>
    <dgm:cxn modelId="{C10F6579-62B8-42F8-A4F0-C6FC50A53E37}" type="presParOf" srcId="{E2D8077C-2D92-4700-9973-2201436244EB}" destId="{B1153BEB-4C87-4B3F-BAB8-D4A7A0C918D0}" srcOrd="0" destOrd="0" presId="urn:microsoft.com/office/officeart/2008/layout/VerticalCurvedList"/>
    <dgm:cxn modelId="{0C5A1B1C-677F-4C7C-AD3B-6997797469A4}" type="presParOf" srcId="{14BEAE8E-3165-4BDA-81C1-15C9DB8B621B}" destId="{5C49046A-380E-4DEF-ABD4-2447F58BE76B}" srcOrd="7" destOrd="0" presId="urn:microsoft.com/office/officeart/2008/layout/VerticalCurvedList"/>
    <dgm:cxn modelId="{CD03C144-6E66-45DF-8B7F-444416C708E4}" type="presParOf" srcId="{14BEAE8E-3165-4BDA-81C1-15C9DB8B621B}" destId="{0F3DD6EB-19E7-4D23-8696-9DC49F588A7F}" srcOrd="8" destOrd="0" presId="urn:microsoft.com/office/officeart/2008/layout/VerticalCurvedList"/>
    <dgm:cxn modelId="{5F17F0C2-B425-43B3-941F-990D93B2D5E3}" type="presParOf" srcId="{0F3DD6EB-19E7-4D23-8696-9DC49F588A7F}" destId="{D2D7655D-0CBA-4C3B-9689-41A03EB4D589}" srcOrd="0" destOrd="0" presId="urn:microsoft.com/office/officeart/2008/layout/VerticalCurvedList"/>
    <dgm:cxn modelId="{F4F70871-AF94-47F4-BFA1-C0CDAD0EED56}" type="presParOf" srcId="{14BEAE8E-3165-4BDA-81C1-15C9DB8B621B}" destId="{CC2F5AF0-69D2-455D-8FAD-8E021395A8BF}" srcOrd="9" destOrd="0" presId="urn:microsoft.com/office/officeart/2008/layout/VerticalCurvedList"/>
    <dgm:cxn modelId="{1D2C3EA0-DAB8-4C81-85FB-4ABCE9ED44E4}" type="presParOf" srcId="{14BEAE8E-3165-4BDA-81C1-15C9DB8B621B}" destId="{782B4FA1-8376-4588-9383-4D38095247F7}" srcOrd="10" destOrd="0" presId="urn:microsoft.com/office/officeart/2008/layout/VerticalCurvedList"/>
    <dgm:cxn modelId="{FBE7F74D-81F9-4B59-9A6B-EB9CD8AC4959}" type="presParOf" srcId="{782B4FA1-8376-4588-9383-4D38095247F7}" destId="{4D027FF6-9292-4FA8-B7CC-288D7E522E30}" srcOrd="0" destOrd="0" presId="urn:microsoft.com/office/officeart/2008/layout/VerticalCurvedList"/>
    <dgm:cxn modelId="{B36AC861-DBC6-47A6-84CC-49D09B64E1F0}" type="presParOf" srcId="{14BEAE8E-3165-4BDA-81C1-15C9DB8B621B}" destId="{0B6967D7-43B4-4BE7-8838-88EB096B58D6}" srcOrd="11" destOrd="0" presId="urn:microsoft.com/office/officeart/2008/layout/VerticalCurvedList"/>
    <dgm:cxn modelId="{3C4881EE-DC51-4AF4-930D-CAAB3960AA40}" type="presParOf" srcId="{14BEAE8E-3165-4BDA-81C1-15C9DB8B621B}" destId="{4CF70101-EEE7-48D5-9A80-CBAFF3BDFB5F}" srcOrd="12" destOrd="0" presId="urn:microsoft.com/office/officeart/2008/layout/VerticalCurvedList"/>
    <dgm:cxn modelId="{3B93A4BA-6FC3-4089-BF0A-E578E38417F2}" type="presParOf" srcId="{4CF70101-EEE7-48D5-9A80-CBAFF3BDFB5F}" destId="{2616A455-AC33-43B1-8861-3D44C733707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1860D5-2555-421D-A284-9AEF637E1526}" type="datetimeFigureOut">
              <a:rPr lang="ru-RU"/>
              <a:pPr>
                <a:defRPr/>
              </a:pPr>
              <a:t>03.10.2017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47CB17-68A9-4E73-9083-87F0689BD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1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5CBB8B-EC6F-414E-A491-9D6F8733117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2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4BE67D-025F-4628-A135-CF7B4F2AE1D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82600" y="49213"/>
            <a:ext cx="25463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15"/>
          <p:cNvGrpSpPr>
            <a:grpSpLocks/>
          </p:cNvGrpSpPr>
          <p:nvPr userDrawn="1"/>
        </p:nvGrpSpPr>
        <p:grpSpPr bwMode="auto">
          <a:xfrm>
            <a:off x="0" y="92075"/>
            <a:ext cx="9144000" cy="742950"/>
            <a:chOff x="-4" y="91823"/>
            <a:chExt cx="9144004" cy="743957"/>
          </a:xfrm>
        </p:grpSpPr>
        <p:cxnSp>
          <p:nvCxnSpPr>
            <p:cNvPr id="6" name="Прямая соединительная линия 13"/>
            <p:cNvCxnSpPr/>
            <p:nvPr userDrawn="1"/>
          </p:nvCxnSpPr>
          <p:spPr>
            <a:xfrm>
              <a:off x="-4" y="807166"/>
              <a:ext cx="6227766" cy="0"/>
            </a:xfrm>
            <a:prstGeom prst="line">
              <a:avLst/>
            </a:prstGeom>
            <a:ln w="22479">
              <a:solidFill>
                <a:srgbClr val="007D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Рисунок 14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94400" y="91823"/>
              <a:ext cx="3149600" cy="743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solidFill>
                  <a:srgbClr val="007DC5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7EC2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5"/>
          <p:cNvGrpSpPr>
            <a:grpSpLocks/>
          </p:cNvGrpSpPr>
          <p:nvPr userDrawn="1"/>
        </p:nvGrpSpPr>
        <p:grpSpPr bwMode="auto">
          <a:xfrm>
            <a:off x="0" y="6027738"/>
            <a:ext cx="9144000" cy="742950"/>
            <a:chOff x="-4" y="91823"/>
            <a:chExt cx="9144004" cy="743957"/>
          </a:xfrm>
        </p:grpSpPr>
        <p:cxnSp>
          <p:nvCxnSpPr>
            <p:cNvPr id="5" name="Прямая соединительная линия 6"/>
            <p:cNvCxnSpPr/>
            <p:nvPr userDrawn="1"/>
          </p:nvCxnSpPr>
          <p:spPr>
            <a:xfrm>
              <a:off x="-4" y="807166"/>
              <a:ext cx="6227766" cy="0"/>
            </a:xfrm>
            <a:prstGeom prst="line">
              <a:avLst/>
            </a:prstGeom>
            <a:ln w="22479">
              <a:solidFill>
                <a:srgbClr val="007D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Рисунок 7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94400" y="91823"/>
              <a:ext cx="3149600" cy="743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7" name="Прямая соединительная линия 8"/>
          <p:cNvCxnSpPr/>
          <p:nvPr userDrawn="1"/>
        </p:nvCxnSpPr>
        <p:spPr>
          <a:xfrm>
            <a:off x="474663" y="736600"/>
            <a:ext cx="8278812" cy="0"/>
          </a:xfrm>
          <a:prstGeom prst="line">
            <a:avLst/>
          </a:prstGeom>
          <a:ln w="12700">
            <a:solidFill>
              <a:srgbClr val="007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3" y="144993"/>
            <a:ext cx="7676951" cy="540000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07DC5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0"/>
          </p:nvPr>
        </p:nvSpPr>
        <p:spPr>
          <a:xfrm>
            <a:off x="8174696" y="144993"/>
            <a:ext cx="584200" cy="540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rgbClr val="007DC5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35701F-2029-4FBC-BA04-AE7927BEA083}" type="datetime1">
              <a:rPr lang="ru-RU"/>
              <a:pPr>
                <a:defRPr/>
              </a:pPr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DBC577-B006-43CC-A9B4-F660FB064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18" Type="http://schemas.openxmlformats.org/officeDocument/2006/relationships/image" Target="../media/image4.pn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6.png"/><Relationship Id="rId2" Type="http://schemas.openxmlformats.org/officeDocument/2006/relationships/image" Target="../media/image16.png"/><Relationship Id="rId16" Type="http://schemas.openxmlformats.org/officeDocument/2006/relationships/image" Target="../media/image30.jpeg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gif"/><Relationship Id="rId15" Type="http://schemas.openxmlformats.org/officeDocument/2006/relationships/image" Target="../media/image29.jpeg"/><Relationship Id="rId10" Type="http://schemas.openxmlformats.org/officeDocument/2006/relationships/image" Target="../media/image24.png"/><Relationship Id="rId19" Type="http://schemas.openxmlformats.org/officeDocument/2006/relationships/image" Target="../media/image31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10.jpe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11.jpe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5466" y="1650999"/>
            <a:ext cx="6333068" cy="215053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rgbClr val="007DC5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Фонд развития моногородов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862652"/>
            <a:ext cx="6858000" cy="16557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ln>
                  <a:solidFill>
                    <a:srgbClr val="7EC24A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Меры поддержки и возможности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Текст 2"/>
          <p:cNvSpPr>
            <a:spLocks noGrp="1"/>
          </p:cNvSpPr>
          <p:nvPr>
            <p:ph type="body" sz="quarter" idx="10"/>
          </p:nvPr>
        </p:nvSpPr>
        <p:spPr>
          <a:xfrm>
            <a:off x="8174038" y="144463"/>
            <a:ext cx="584200" cy="53975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PT Sans"/>
                <a:ea typeface="PT Sans"/>
                <a:cs typeface="PT Sans"/>
              </a:rPr>
              <a:t>10</a:t>
            </a:r>
          </a:p>
        </p:txBody>
      </p:sp>
      <p:grpSp>
        <p:nvGrpSpPr>
          <p:cNvPr id="16386" name="Группа 4"/>
          <p:cNvGrpSpPr>
            <a:grpSpLocks/>
          </p:cNvGrpSpPr>
          <p:nvPr/>
        </p:nvGrpSpPr>
        <p:grpSpPr bwMode="auto">
          <a:xfrm>
            <a:off x="393700" y="819150"/>
            <a:ext cx="5694363" cy="1093788"/>
            <a:chOff x="393103" y="963341"/>
            <a:chExt cx="6712956" cy="1423787"/>
          </a:xfrm>
        </p:grpSpPr>
        <p:sp>
          <p:nvSpPr>
            <p:cNvPr id="4" name="Овал 3"/>
            <p:cNvSpPr/>
            <p:nvPr/>
          </p:nvSpPr>
          <p:spPr>
            <a:xfrm>
              <a:off x="393103" y="963341"/>
              <a:ext cx="1427931" cy="1423787"/>
            </a:xfrm>
            <a:prstGeom prst="ellipse">
              <a:avLst/>
            </a:prstGeom>
            <a:ln>
              <a:solidFill>
                <a:srgbClr val="7EC24A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7DC5"/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Форма участия</a:t>
              </a:r>
              <a:endParaRPr lang="ru-RU" sz="1400" dirty="0">
                <a:latin typeface="PT Sans" panose="020B0503020203020204" pitchFamily="34" charset="-52"/>
                <a:ea typeface="PT Sans" panose="020B0503020203020204" pitchFamily="34" charset="-52"/>
              </a:endParaRPr>
            </a:p>
          </p:txBody>
        </p:sp>
        <p:cxnSp>
          <p:nvCxnSpPr>
            <p:cNvPr id="6" name="Прямая соединительная линия 5"/>
            <p:cNvCxnSpPr>
              <a:stCxn id="4" idx="6"/>
            </p:cNvCxnSpPr>
            <p:nvPr/>
          </p:nvCxnSpPr>
          <p:spPr>
            <a:xfrm flipV="1">
              <a:off x="1821034" y="1397296"/>
              <a:ext cx="711158" cy="2789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532191" y="1397296"/>
              <a:ext cx="45121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99" name="Прямоугольник 8"/>
            <p:cNvSpPr>
              <a:spLocks noChangeArrowheads="1"/>
            </p:cNvSpPr>
            <p:nvPr/>
          </p:nvSpPr>
          <p:spPr bwMode="auto">
            <a:xfrm>
              <a:off x="2578585" y="984358"/>
              <a:ext cx="2355787" cy="400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1400">
                  <a:latin typeface="PT Sans"/>
                  <a:ea typeface="PT Sans"/>
                  <a:cs typeface="PT Sans"/>
                </a:rPr>
                <a:t>Предоставление займа</a:t>
              </a: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821034" y="1806454"/>
              <a:ext cx="649399" cy="2417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470432" y="2048230"/>
              <a:ext cx="457386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02" name="Прямоугольник 15"/>
            <p:cNvSpPr>
              <a:spLocks noChangeArrowheads="1"/>
            </p:cNvSpPr>
            <p:nvPr/>
          </p:nvSpPr>
          <p:spPr bwMode="auto">
            <a:xfrm>
              <a:off x="2548573" y="1443165"/>
              <a:ext cx="4557486" cy="681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1400">
                  <a:latin typeface="PT Sans"/>
                  <a:ea typeface="PT Sans"/>
                  <a:cs typeface="PT Sans"/>
                </a:rPr>
                <a:t>Вхождение в капитал компании-инициатора</a:t>
              </a:r>
            </a:p>
            <a:p>
              <a:pPr algn="ctr"/>
              <a:r>
                <a:rPr lang="ru-RU" sz="1400">
                  <a:latin typeface="PT Sans"/>
                  <a:ea typeface="PT Sans"/>
                  <a:cs typeface="PT Sans"/>
                </a:rPr>
                <a:t>  (не более 49%</a:t>
              </a:r>
              <a:r>
                <a:rPr lang="en-US" sz="1400">
                  <a:latin typeface="PT Sans"/>
                  <a:ea typeface="PT Sans"/>
                  <a:cs typeface="PT Sans"/>
                </a:rPr>
                <a:t> </a:t>
              </a:r>
              <a:r>
                <a:rPr lang="ru-RU" sz="1400">
                  <a:latin typeface="PT Sans"/>
                  <a:ea typeface="PT Sans"/>
                  <a:cs typeface="PT Sans"/>
                </a:rPr>
                <a:t>от УК).</a:t>
              </a:r>
            </a:p>
          </p:txBody>
        </p:sp>
      </p:grpSp>
      <p:sp>
        <p:nvSpPr>
          <p:cNvPr id="19" name="Овал 18"/>
          <p:cNvSpPr/>
          <p:nvPr/>
        </p:nvSpPr>
        <p:spPr>
          <a:xfrm>
            <a:off x="7253288" y="3559175"/>
            <a:ext cx="1436687" cy="1431925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Условия</a:t>
            </a:r>
            <a:endParaRPr lang="ru-RU" sz="11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393700" y="1870075"/>
            <a:ext cx="6434138" cy="593725"/>
          </a:xfrm>
          <a:prstGeom prst="rightArrow">
            <a:avLst/>
          </a:prstGeom>
          <a:solidFill>
            <a:schemeClr val="bg1"/>
          </a:solidFill>
          <a:ln>
            <a:solidFill>
              <a:srgbClr val="007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Сумма - от 100 до 1000 млн. </a:t>
            </a:r>
            <a:r>
              <a:rPr lang="ru-RU" dirty="0" err="1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руб</a:t>
            </a:r>
            <a:endParaRPr lang="ru-RU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393700" y="3078163"/>
            <a:ext cx="6434138" cy="592137"/>
          </a:xfrm>
          <a:prstGeom prst="rightArrow">
            <a:avLst/>
          </a:prstGeom>
          <a:solidFill>
            <a:schemeClr val="bg1"/>
          </a:solidFill>
          <a:ln>
            <a:solidFill>
              <a:srgbClr val="007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Процентная ставка - 5 % годовых</a:t>
            </a:r>
          </a:p>
        </p:txBody>
      </p:sp>
      <p:sp>
        <p:nvSpPr>
          <p:cNvPr id="28" name="Стрелка вправо 27"/>
          <p:cNvSpPr/>
          <p:nvPr/>
        </p:nvSpPr>
        <p:spPr>
          <a:xfrm>
            <a:off x="393700" y="3714750"/>
            <a:ext cx="6434138" cy="593725"/>
          </a:xfrm>
          <a:prstGeom prst="rightArrow">
            <a:avLst/>
          </a:prstGeom>
          <a:solidFill>
            <a:schemeClr val="bg1"/>
          </a:solidFill>
          <a:ln>
            <a:solidFill>
              <a:srgbClr val="007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Срок – до 8 лет; наличие обеспечения</a:t>
            </a:r>
          </a:p>
        </p:txBody>
      </p:sp>
      <p:sp>
        <p:nvSpPr>
          <p:cNvPr id="29" name="Стрелка вправо 28"/>
          <p:cNvSpPr/>
          <p:nvPr/>
        </p:nvSpPr>
        <p:spPr>
          <a:xfrm>
            <a:off x="393700" y="4352925"/>
            <a:ext cx="6434138" cy="593725"/>
          </a:xfrm>
          <a:prstGeom prst="rightArrow">
            <a:avLst/>
          </a:prstGeom>
          <a:solidFill>
            <a:schemeClr val="bg1"/>
          </a:solidFill>
          <a:ln>
            <a:solidFill>
              <a:srgbClr val="007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Участие собственными средствами Инициатора в проекте - не менее 15%</a:t>
            </a:r>
          </a:p>
        </p:txBody>
      </p:sp>
      <p:sp>
        <p:nvSpPr>
          <p:cNvPr id="31" name="Стрелка вправо 30"/>
          <p:cNvSpPr/>
          <p:nvPr/>
        </p:nvSpPr>
        <p:spPr>
          <a:xfrm>
            <a:off x="393700" y="4991100"/>
            <a:ext cx="6434138" cy="593725"/>
          </a:xfrm>
          <a:prstGeom prst="rightArrow">
            <a:avLst/>
          </a:prstGeom>
          <a:solidFill>
            <a:schemeClr val="bg1"/>
          </a:solidFill>
          <a:ln>
            <a:solidFill>
              <a:srgbClr val="007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Отсрочка по выплате займа - не более 3 лет</a:t>
            </a:r>
          </a:p>
        </p:txBody>
      </p:sp>
      <p:sp>
        <p:nvSpPr>
          <p:cNvPr id="32" name="Стрелка вправо 31"/>
          <p:cNvSpPr/>
          <p:nvPr/>
        </p:nvSpPr>
        <p:spPr>
          <a:xfrm>
            <a:off x="393700" y="5629275"/>
            <a:ext cx="6434138" cy="592138"/>
          </a:xfrm>
          <a:prstGeom prst="rightArrow">
            <a:avLst/>
          </a:prstGeom>
          <a:solidFill>
            <a:schemeClr val="bg1"/>
          </a:solidFill>
          <a:ln>
            <a:solidFill>
              <a:srgbClr val="007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Отсутствие зависимости от деятельности градообразующего предприятия</a:t>
            </a:r>
          </a:p>
        </p:txBody>
      </p:sp>
      <p:sp>
        <p:nvSpPr>
          <p:cNvPr id="16394" name="Заголовок 32"/>
          <p:cNvSpPr>
            <a:spLocks noGrp="1"/>
          </p:cNvSpPr>
          <p:nvPr>
            <p:ph type="title"/>
          </p:nvPr>
        </p:nvSpPr>
        <p:spPr>
          <a:xfrm>
            <a:off x="474663" y="144463"/>
            <a:ext cx="7677150" cy="539750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PT Sans"/>
                <a:ea typeface="PT Sans"/>
                <a:cs typeface="PT Sans"/>
              </a:rPr>
              <a:t>Параметры участия Фонда</a:t>
            </a:r>
          </a:p>
        </p:txBody>
      </p:sp>
      <p:sp>
        <p:nvSpPr>
          <p:cNvPr id="18" name="Стрелка вправо 17"/>
          <p:cNvSpPr/>
          <p:nvPr/>
        </p:nvSpPr>
        <p:spPr>
          <a:xfrm>
            <a:off x="393700" y="2463800"/>
            <a:ext cx="6434138" cy="592138"/>
          </a:xfrm>
          <a:prstGeom prst="rightArrow">
            <a:avLst/>
          </a:prstGeom>
          <a:solidFill>
            <a:schemeClr val="bg1"/>
          </a:solidFill>
          <a:ln>
            <a:solidFill>
              <a:srgbClr val="007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Участие фонда в проекте не более 40%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74663" y="144463"/>
            <a:ext cx="7677150" cy="539750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PT Sans"/>
                <a:ea typeface="PT Sans"/>
                <a:cs typeface="PT Sans"/>
              </a:rPr>
              <a:t>Требования к заемщику</a:t>
            </a:r>
          </a:p>
        </p:txBody>
      </p:sp>
      <p:sp>
        <p:nvSpPr>
          <p:cNvPr id="17410" name="Текст 2"/>
          <p:cNvSpPr>
            <a:spLocks noGrp="1"/>
          </p:cNvSpPr>
          <p:nvPr>
            <p:ph type="body" sz="quarter" idx="10"/>
          </p:nvPr>
        </p:nvSpPr>
        <p:spPr>
          <a:xfrm>
            <a:off x="8174038" y="144463"/>
            <a:ext cx="584200" cy="53975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PT Sans"/>
                <a:ea typeface="PT Sans"/>
                <a:cs typeface="PT Sans"/>
              </a:rPr>
              <a:t>11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002141" y="684993"/>
          <a:ext cx="7269793" cy="3132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3495675" y="3817938"/>
            <a:ext cx="1960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Ограничения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44538" y="4357688"/>
            <a:ext cx="2108200" cy="146685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Участие Фонда в проекте не более 40% от общей стоимости проекта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10313" y="4357688"/>
            <a:ext cx="2108200" cy="146685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50" dirty="0">
                <a:latin typeface="PT Sans" panose="020B0503020203020204" pitchFamily="34" charset="-52"/>
                <a:ea typeface="PT Sans" panose="020B0503020203020204" pitchFamily="34" charset="-52"/>
              </a:rPr>
              <a:t>Средства Фонда могут быть направлены только на капитальные вложения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86125" y="4357688"/>
            <a:ext cx="2622550" cy="146685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Наличие заключенного с субъектом Российской Федерации генерального соглашения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Текст 2"/>
          <p:cNvSpPr txBox="1">
            <a:spLocks/>
          </p:cNvSpPr>
          <p:nvPr/>
        </p:nvSpPr>
        <p:spPr bwMode="auto">
          <a:xfrm>
            <a:off x="8088313" y="144463"/>
            <a:ext cx="70008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4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12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4663" y="144463"/>
            <a:ext cx="7677150" cy="53975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Рассмотрение заявки на участие Фонда в инвестиционном проекте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371600" y="-1168400"/>
          <a:ext cx="7416800" cy="4969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Овал 10"/>
          <p:cNvSpPr/>
          <p:nvPr/>
        </p:nvSpPr>
        <p:spPr>
          <a:xfrm>
            <a:off x="406400" y="1781175"/>
            <a:ext cx="965200" cy="923925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</a:rPr>
              <a:t>Субъект РФ</a:t>
            </a:r>
          </a:p>
        </p:txBody>
      </p:sp>
      <p:sp>
        <p:nvSpPr>
          <p:cNvPr id="26" name="Овал 25"/>
          <p:cNvSpPr/>
          <p:nvPr/>
        </p:nvSpPr>
        <p:spPr>
          <a:xfrm>
            <a:off x="406400" y="2792413"/>
            <a:ext cx="965200" cy="922337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</a:rPr>
              <a:t>Фонд</a:t>
            </a:r>
          </a:p>
        </p:txBody>
      </p:sp>
      <p:sp>
        <p:nvSpPr>
          <p:cNvPr id="27" name="Овал 26"/>
          <p:cNvSpPr/>
          <p:nvPr/>
        </p:nvSpPr>
        <p:spPr>
          <a:xfrm>
            <a:off x="420688" y="3802063"/>
            <a:ext cx="965200" cy="922337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</a:rPr>
              <a:t>Инициатор </a:t>
            </a:r>
          </a:p>
        </p:txBody>
      </p:sp>
      <p:sp>
        <p:nvSpPr>
          <p:cNvPr id="28" name="Овал 27"/>
          <p:cNvSpPr/>
          <p:nvPr/>
        </p:nvSpPr>
        <p:spPr>
          <a:xfrm>
            <a:off x="420688" y="4818063"/>
            <a:ext cx="965200" cy="922337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</a:rPr>
              <a:t>Внешние эксперты 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371600" y="3252788"/>
            <a:ext cx="2984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371600" y="2235200"/>
            <a:ext cx="2984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665288" y="2108200"/>
            <a:ext cx="1009650" cy="12779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Заключенные соглашения с субъектом РФ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381375" y="1676400"/>
            <a:ext cx="654050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15 дней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080000" y="1654175"/>
            <a:ext cx="1239838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Не более 50 дней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092950" y="1674813"/>
            <a:ext cx="1241425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Не более 20 дней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749550" y="2408238"/>
            <a:ext cx="1187450" cy="3825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</a:rPr>
              <a:t>Предварительная оценка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246563" y="2408238"/>
            <a:ext cx="1104900" cy="3825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</a:rPr>
              <a:t>Комплексная оценка</a:t>
            </a:r>
          </a:p>
        </p:txBody>
      </p:sp>
      <p:cxnSp>
        <p:nvCxnSpPr>
          <p:cNvPr id="29" name="Прямая со стрелкой 28"/>
          <p:cNvCxnSpPr>
            <a:stCxn id="24" idx="3"/>
          </p:cNvCxnSpPr>
          <p:nvPr/>
        </p:nvCxnSpPr>
        <p:spPr>
          <a:xfrm flipV="1">
            <a:off x="3937000" y="2598738"/>
            <a:ext cx="2873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351463" y="2582863"/>
            <a:ext cx="3000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Овал 29"/>
          <p:cNvSpPr/>
          <p:nvPr/>
        </p:nvSpPr>
        <p:spPr>
          <a:xfrm>
            <a:off x="5670550" y="2187575"/>
            <a:ext cx="787400" cy="766763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latin typeface="PT Sans" panose="020B0503020203020204" pitchFamily="34" charset="-52"/>
                <a:ea typeface="PT Sans" panose="020B0503020203020204" pitchFamily="34" charset="-52"/>
              </a:rPr>
              <a:t>Решение правления</a:t>
            </a:r>
          </a:p>
        </p:txBody>
      </p:sp>
      <p:sp>
        <p:nvSpPr>
          <p:cNvPr id="46" name="Овал 45"/>
          <p:cNvSpPr/>
          <p:nvPr/>
        </p:nvSpPr>
        <p:spPr>
          <a:xfrm>
            <a:off x="6778625" y="2187575"/>
            <a:ext cx="787400" cy="766763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50" dirty="0">
                <a:latin typeface="PT Sans" panose="020B0503020203020204" pitchFamily="34" charset="-52"/>
                <a:ea typeface="PT Sans" panose="020B0503020203020204" pitchFamily="34" charset="-52"/>
              </a:rPr>
              <a:t>Решение </a:t>
            </a:r>
            <a:r>
              <a:rPr lang="ru-RU" sz="850" dirty="0" err="1">
                <a:latin typeface="PT Sans" panose="020B0503020203020204" pitchFamily="34" charset="-52"/>
                <a:ea typeface="PT Sans" panose="020B0503020203020204" pitchFamily="34" charset="-52"/>
              </a:rPr>
              <a:t>Наб.совета</a:t>
            </a:r>
            <a:endParaRPr lang="ru-RU" sz="85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6457950" y="2571750"/>
            <a:ext cx="3016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7745413" y="2216150"/>
            <a:ext cx="863600" cy="711200"/>
          </a:xfrm>
          <a:prstGeom prst="rect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latin typeface="PT Sans" panose="020B0503020203020204" pitchFamily="34" charset="-52"/>
                <a:ea typeface="PT Sans" panose="020B0503020203020204" pitchFamily="34" charset="-52"/>
              </a:rPr>
              <a:t>Уведомление о принятом решении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654925" y="3386138"/>
            <a:ext cx="1042988" cy="1406525"/>
          </a:xfrm>
          <a:prstGeom prst="rect">
            <a:avLst/>
          </a:prstGeom>
          <a:solidFill>
            <a:srgbClr val="7EC24A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</a:rPr>
              <a:t>Инвестиционное соглашение</a:t>
            </a:r>
          </a:p>
        </p:txBody>
      </p:sp>
      <p:cxnSp>
        <p:nvCxnSpPr>
          <p:cNvPr id="52" name="Соединительная линия уступом 51"/>
          <p:cNvCxnSpPr>
            <a:stCxn id="27" idx="2"/>
            <a:endCxn id="26" idx="2"/>
          </p:cNvCxnSpPr>
          <p:nvPr/>
        </p:nvCxnSpPr>
        <p:spPr>
          <a:xfrm rot="10800000">
            <a:off x="406400" y="3252788"/>
            <a:ext cx="14288" cy="1009650"/>
          </a:xfrm>
          <a:prstGeom prst="bentConnector3">
            <a:avLst>
              <a:gd name="adj1" fmla="val 16917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24" idx="2"/>
          </p:cNvCxnSpPr>
          <p:nvPr/>
        </p:nvCxnSpPr>
        <p:spPr>
          <a:xfrm flipH="1">
            <a:off x="3343275" y="2790825"/>
            <a:ext cx="0" cy="419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Овал 54"/>
          <p:cNvSpPr/>
          <p:nvPr/>
        </p:nvSpPr>
        <p:spPr>
          <a:xfrm>
            <a:off x="2949575" y="3200400"/>
            <a:ext cx="787400" cy="766763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latin typeface="PT Sans" panose="020B0503020203020204" pitchFamily="34" charset="-52"/>
                <a:ea typeface="PT Sans" panose="020B0503020203020204" pitchFamily="34" charset="-52"/>
              </a:rPr>
              <a:t>Решение правления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3340100" y="3967163"/>
            <a:ext cx="1588" cy="3032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30" idx="4"/>
          </p:cNvCxnSpPr>
          <p:nvPr/>
        </p:nvCxnSpPr>
        <p:spPr>
          <a:xfrm>
            <a:off x="6064250" y="2954338"/>
            <a:ext cx="0" cy="1308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endCxn id="27" idx="6"/>
          </p:cNvCxnSpPr>
          <p:nvPr/>
        </p:nvCxnSpPr>
        <p:spPr>
          <a:xfrm flipH="1" flipV="1">
            <a:off x="1385888" y="4262438"/>
            <a:ext cx="4678362" cy="79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61" name="Прямоугольник 64"/>
          <p:cNvSpPr>
            <a:spLocks noChangeArrowheads="1"/>
          </p:cNvSpPr>
          <p:nvPr/>
        </p:nvSpPr>
        <p:spPr bwMode="auto">
          <a:xfrm>
            <a:off x="4379913" y="4044950"/>
            <a:ext cx="1730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100">
                <a:latin typeface="PT Sans"/>
                <a:ea typeface="PT Sans"/>
                <a:cs typeface="PT Sans"/>
              </a:rPr>
              <a:t>Отрицательное решение</a:t>
            </a:r>
          </a:p>
        </p:txBody>
      </p:sp>
      <p:sp>
        <p:nvSpPr>
          <p:cNvPr id="18462" name="Прямоугольник 66"/>
          <p:cNvSpPr>
            <a:spLocks noChangeArrowheads="1"/>
          </p:cNvSpPr>
          <p:nvPr/>
        </p:nvSpPr>
        <p:spPr bwMode="auto">
          <a:xfrm>
            <a:off x="1758950" y="3867150"/>
            <a:ext cx="14747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100">
                <a:latin typeface="PT Sans"/>
                <a:ea typeface="PT Sans"/>
                <a:cs typeface="PT Sans"/>
              </a:rPr>
              <a:t>Отказ в проведении </a:t>
            </a:r>
          </a:p>
          <a:p>
            <a:pPr algn="ctr"/>
            <a:r>
              <a:rPr lang="ru-RU" sz="1100">
                <a:latin typeface="PT Sans"/>
                <a:ea typeface="PT Sans"/>
                <a:cs typeface="PT Sans"/>
              </a:rPr>
              <a:t>комплексной оценки</a:t>
            </a:r>
          </a:p>
        </p:txBody>
      </p:sp>
      <p:sp>
        <p:nvSpPr>
          <p:cNvPr id="18463" name="Прямоугольник 67"/>
          <p:cNvSpPr>
            <a:spLocks noChangeArrowheads="1"/>
          </p:cNvSpPr>
          <p:nvPr/>
        </p:nvSpPr>
        <p:spPr bwMode="auto">
          <a:xfrm>
            <a:off x="1857375" y="4241800"/>
            <a:ext cx="35496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Доработка комплекта документов (повторное рассмотрение не более 25 дней)</a:t>
            </a:r>
          </a:p>
        </p:txBody>
      </p:sp>
      <p:cxnSp>
        <p:nvCxnSpPr>
          <p:cNvPr id="70" name="Прямая соединительная линия 69"/>
          <p:cNvCxnSpPr>
            <a:stCxn id="37" idx="2"/>
          </p:cNvCxnSpPr>
          <p:nvPr/>
        </p:nvCxnSpPr>
        <p:spPr>
          <a:xfrm flipH="1">
            <a:off x="4799013" y="2790825"/>
            <a:ext cx="0" cy="2487613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28" idx="6"/>
          </p:cNvCxnSpPr>
          <p:nvPr/>
        </p:nvCxnSpPr>
        <p:spPr>
          <a:xfrm>
            <a:off x="1385888" y="5278438"/>
            <a:ext cx="341312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4081463" y="5060950"/>
            <a:ext cx="1325562" cy="481013"/>
          </a:xfrm>
          <a:prstGeom prst="rect">
            <a:avLst/>
          </a:prstGeom>
          <a:ln>
            <a:solidFill>
              <a:srgbClr val="007DC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PT Sans" panose="020B0503020203020204" pitchFamily="34" charset="-52"/>
                <a:ea typeface="PT Sans" panose="020B0503020203020204" pitchFamily="34" charset="-52"/>
              </a:rPr>
              <a:t>Независимая экспертиза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4340225" y="5541963"/>
            <a:ext cx="768350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+ 50 дней</a:t>
            </a: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flipH="1">
            <a:off x="7172325" y="2962275"/>
            <a:ext cx="3175" cy="7953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7092950" y="3802063"/>
            <a:ext cx="179388" cy="165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7092950" y="3808413"/>
            <a:ext cx="179388" cy="1587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46" idx="6"/>
            <a:endCxn id="38" idx="1"/>
          </p:cNvCxnSpPr>
          <p:nvPr/>
        </p:nvCxnSpPr>
        <p:spPr>
          <a:xfrm>
            <a:off x="7566025" y="2571750"/>
            <a:ext cx="1793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>
            <a:stCxn id="38" idx="2"/>
            <a:endCxn id="48" idx="0"/>
          </p:cNvCxnSpPr>
          <p:nvPr/>
        </p:nvCxnSpPr>
        <p:spPr>
          <a:xfrm>
            <a:off x="8177213" y="2927350"/>
            <a:ext cx="0" cy="458788"/>
          </a:xfrm>
          <a:prstGeom prst="straightConnector1">
            <a:avLst/>
          </a:prstGeom>
          <a:ln>
            <a:solidFill>
              <a:srgbClr val="7EC2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74663" y="144463"/>
            <a:ext cx="7677150" cy="539750"/>
          </a:xfrm>
        </p:spPr>
        <p:txBody>
          <a:bodyPr/>
          <a:lstStyle/>
          <a:p>
            <a:pPr eaLnBrk="1" hangingPunct="1"/>
            <a:r>
              <a:rPr lang="ru-RU" smtClean="0">
                <a:latin typeface="PT Sans"/>
                <a:ea typeface="PT Sans"/>
                <a:cs typeface="PT Sans"/>
              </a:rPr>
              <a:t>Взаимодействие АО «Корпорация МСП» с Фондом</a:t>
            </a:r>
          </a:p>
        </p:txBody>
      </p:sp>
      <p:sp>
        <p:nvSpPr>
          <p:cNvPr id="19458" name="Текст 2"/>
          <p:cNvSpPr>
            <a:spLocks noGrp="1"/>
          </p:cNvSpPr>
          <p:nvPr>
            <p:ph type="body" sz="quarter" idx="10"/>
          </p:nvPr>
        </p:nvSpPr>
        <p:spPr>
          <a:xfrm>
            <a:off x="8174038" y="144463"/>
            <a:ext cx="584200" cy="539750"/>
          </a:xfrm>
        </p:spPr>
        <p:txBody>
          <a:bodyPr/>
          <a:lstStyle/>
          <a:p>
            <a:pPr eaLnBrk="1" hangingPunct="1"/>
            <a:r>
              <a:rPr lang="en-US" smtClean="0"/>
              <a:t>13</a:t>
            </a:r>
            <a:endParaRPr lang="ru-RU" smtClean="0"/>
          </a:p>
        </p:txBody>
      </p:sp>
      <p:pic>
        <p:nvPicPr>
          <p:cNvPr id="19459" name="Рисунок 8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9438" y="3178175"/>
            <a:ext cx="14557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Скругленный прямоугольник 52"/>
          <p:cNvSpPr/>
          <p:nvPr/>
        </p:nvSpPr>
        <p:spPr>
          <a:xfrm>
            <a:off x="228600" y="2017713"/>
            <a:ext cx="4121150" cy="3430587"/>
          </a:xfrm>
          <a:prstGeom prst="roundRect">
            <a:avLst>
              <a:gd name="adj" fmla="val 2995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27038" y="4589463"/>
            <a:ext cx="3890962" cy="852487"/>
          </a:xfrm>
          <a:prstGeom prst="rect">
            <a:avLst/>
          </a:prstGeom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Независимая гарантия в размере</a:t>
            </a:r>
            <a:r>
              <a:rPr 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 </a:t>
            </a:r>
            <a:r>
              <a:rPr lang="ru-RU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до 50% суммы обязательств по кредиту (основной долг)</a:t>
            </a:r>
          </a:p>
        </p:txBody>
      </p:sp>
      <p:grpSp>
        <p:nvGrpSpPr>
          <p:cNvPr id="19462" name="Группа 3"/>
          <p:cNvGrpSpPr>
            <a:grpSpLocks/>
          </p:cNvGrpSpPr>
          <p:nvPr/>
        </p:nvGrpSpPr>
        <p:grpSpPr bwMode="auto">
          <a:xfrm>
            <a:off x="1981200" y="2498725"/>
            <a:ext cx="725488" cy="598488"/>
            <a:chOff x="2390757" y="4977591"/>
            <a:chExt cx="1933443" cy="871540"/>
          </a:xfrm>
        </p:grpSpPr>
        <p:grpSp>
          <p:nvGrpSpPr>
            <p:cNvPr id="19506" name="Группа 49"/>
            <p:cNvGrpSpPr>
              <a:grpSpLocks/>
            </p:cNvGrpSpPr>
            <p:nvPr/>
          </p:nvGrpSpPr>
          <p:grpSpPr bwMode="auto">
            <a:xfrm>
              <a:off x="2390757" y="5261918"/>
              <a:ext cx="1848055" cy="217226"/>
              <a:chOff x="2282306" y="5521400"/>
              <a:chExt cx="2236147" cy="217226"/>
            </a:xfrm>
          </p:grpSpPr>
          <p:cxnSp>
            <p:nvCxnSpPr>
              <p:cNvPr id="59" name="Прямая со стрелкой 58"/>
              <p:cNvCxnSpPr/>
              <p:nvPr/>
            </p:nvCxnSpPr>
            <p:spPr>
              <a:xfrm flipH="1">
                <a:off x="2282306" y="5521422"/>
                <a:ext cx="2124460" cy="0"/>
              </a:xfrm>
              <a:prstGeom prst="straightConnector1">
                <a:avLst/>
              </a:prstGeom>
              <a:ln w="76200">
                <a:solidFill>
                  <a:srgbClr val="007DC5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 стрелкой 59"/>
              <p:cNvCxnSpPr/>
              <p:nvPr/>
            </p:nvCxnSpPr>
            <p:spPr>
              <a:xfrm>
                <a:off x="2394928" y="5738729"/>
                <a:ext cx="2124460" cy="0"/>
              </a:xfrm>
              <a:prstGeom prst="straightConnector1">
                <a:avLst/>
              </a:prstGeom>
              <a:ln w="76200">
                <a:solidFill>
                  <a:srgbClr val="7EC24A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507" name="Прямоугольник 51"/>
            <p:cNvSpPr>
              <a:spLocks noChangeArrowheads="1"/>
            </p:cNvSpPr>
            <p:nvPr/>
          </p:nvSpPr>
          <p:spPr bwMode="auto">
            <a:xfrm>
              <a:off x="2611312" y="4977591"/>
              <a:ext cx="1712888" cy="228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just"/>
              <a:r>
                <a:rPr lang="ru-RU" altLang="ru-RU" sz="1200">
                  <a:solidFill>
                    <a:srgbClr val="1F4E79"/>
                  </a:solidFill>
                  <a:latin typeface="PT Sans"/>
                  <a:ea typeface="PT Sans"/>
                  <a:cs typeface="PT Sans"/>
                </a:rPr>
                <a:t>Залог</a:t>
              </a:r>
            </a:p>
          </p:txBody>
        </p:sp>
        <p:sp>
          <p:nvSpPr>
            <p:cNvPr id="19508" name="Прямоугольник 52"/>
            <p:cNvSpPr>
              <a:spLocks noChangeArrowheads="1"/>
            </p:cNvSpPr>
            <p:nvPr/>
          </p:nvSpPr>
          <p:spPr bwMode="auto">
            <a:xfrm>
              <a:off x="2461747" y="5620984"/>
              <a:ext cx="1590315" cy="228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ru-RU" altLang="ru-RU" sz="1200">
                  <a:solidFill>
                    <a:srgbClr val="00A1DE"/>
                  </a:solidFill>
                  <a:latin typeface="PT Sans"/>
                  <a:ea typeface="PT Sans"/>
                  <a:cs typeface="PT Sans"/>
                </a:rPr>
                <a:t>Заем</a:t>
              </a:r>
            </a:p>
          </p:txBody>
        </p:sp>
      </p:grpSp>
      <p:cxnSp>
        <p:nvCxnSpPr>
          <p:cNvPr id="61" name="Elbow Connector 187"/>
          <p:cNvCxnSpPr>
            <a:endCxn id="19475" idx="2"/>
          </p:cNvCxnSpPr>
          <p:nvPr/>
        </p:nvCxnSpPr>
        <p:spPr>
          <a:xfrm rot="10800000">
            <a:off x="1182688" y="3173413"/>
            <a:ext cx="568325" cy="401637"/>
          </a:xfrm>
          <a:prstGeom prst="bentConnector2">
            <a:avLst/>
          </a:prstGeom>
          <a:ln w="76200">
            <a:solidFill>
              <a:srgbClr val="C00000">
                <a:alpha val="50000"/>
              </a:srgb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4" name="Прямоугольник 59"/>
          <p:cNvSpPr>
            <a:spLocks noChangeArrowheads="1"/>
          </p:cNvSpPr>
          <p:nvPr/>
        </p:nvSpPr>
        <p:spPr bwMode="auto">
          <a:xfrm>
            <a:off x="1000125" y="3721100"/>
            <a:ext cx="77628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altLang="ru-RU" sz="1000">
                <a:solidFill>
                  <a:srgbClr val="C00000"/>
                </a:solidFill>
                <a:latin typeface="PT Sans"/>
                <a:ea typeface="PT Sans"/>
                <a:cs typeface="PT Sans"/>
              </a:rPr>
              <a:t>Гарантия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842125" y="2141538"/>
            <a:ext cx="1801813" cy="604837"/>
          </a:xfrm>
          <a:prstGeom prst="roundRect">
            <a:avLst>
              <a:gd name="adj" fmla="val 6507"/>
            </a:avLst>
          </a:prstGeom>
          <a:solidFill>
            <a:srgbClr val="FCD7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6302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Региональная гарантийная организация</a:t>
            </a:r>
          </a:p>
          <a:p>
            <a:pPr marL="6302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(поручитель)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228600" y="1592263"/>
            <a:ext cx="4121150" cy="363537"/>
          </a:xfrm>
          <a:prstGeom prst="roundRect">
            <a:avLst>
              <a:gd name="adj" fmla="val 16628"/>
            </a:avLst>
          </a:prstGeom>
          <a:solidFill>
            <a:srgbClr val="E7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ysClr val="windowText" lastClr="000000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Без участия Региональной гарантийной организации – 50% от суммы займа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659313" y="1563688"/>
            <a:ext cx="4121150" cy="373062"/>
          </a:xfrm>
          <a:prstGeom prst="roundRect">
            <a:avLst>
              <a:gd name="adj" fmla="val 16628"/>
            </a:avLst>
          </a:prstGeom>
          <a:solidFill>
            <a:srgbClr val="E7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ysClr val="windowText" lastClr="000000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 участием Региональной гарантийной организации – до 75% от суммы займа</a:t>
            </a:r>
          </a:p>
        </p:txBody>
      </p:sp>
      <p:cxnSp>
        <p:nvCxnSpPr>
          <p:cNvPr id="75" name="Elbow Connector 187"/>
          <p:cNvCxnSpPr/>
          <p:nvPr/>
        </p:nvCxnSpPr>
        <p:spPr>
          <a:xfrm rot="10800000">
            <a:off x="5476875" y="3548063"/>
            <a:ext cx="584200" cy="504825"/>
          </a:xfrm>
          <a:prstGeom prst="bentConnector2">
            <a:avLst/>
          </a:prstGeom>
          <a:ln w="76200">
            <a:solidFill>
              <a:srgbClr val="C00000">
                <a:alpha val="50000"/>
              </a:srgb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Elbow Connector 187"/>
          <p:cNvCxnSpPr>
            <a:stCxn id="64" idx="1"/>
          </p:cNvCxnSpPr>
          <p:nvPr/>
        </p:nvCxnSpPr>
        <p:spPr>
          <a:xfrm rot="10800000" flipV="1">
            <a:off x="5518150" y="2444750"/>
            <a:ext cx="1323975" cy="447675"/>
          </a:xfrm>
          <a:prstGeom prst="bentConnector2">
            <a:avLst/>
          </a:prstGeom>
          <a:ln w="76200">
            <a:solidFill>
              <a:srgbClr val="FCD7B9">
                <a:alpha val="50000"/>
              </a:srgb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0" name="Прямоугольник 143"/>
          <p:cNvSpPr>
            <a:spLocks noChangeArrowheads="1"/>
          </p:cNvSpPr>
          <p:nvPr/>
        </p:nvSpPr>
        <p:spPr bwMode="auto">
          <a:xfrm>
            <a:off x="5422900" y="2182813"/>
            <a:ext cx="1217613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altLang="ru-RU" sz="1100">
                <a:solidFill>
                  <a:srgbClr val="F5750B"/>
                </a:solidFill>
                <a:latin typeface="PT Sans"/>
                <a:ea typeface="PT Sans"/>
                <a:cs typeface="PT Sans"/>
              </a:rPr>
              <a:t>Поручительство</a:t>
            </a:r>
          </a:p>
        </p:txBody>
      </p:sp>
      <p:grpSp>
        <p:nvGrpSpPr>
          <p:cNvPr id="19471" name="Группа 23"/>
          <p:cNvGrpSpPr>
            <a:grpSpLocks/>
          </p:cNvGrpSpPr>
          <p:nvPr/>
        </p:nvGrpSpPr>
        <p:grpSpPr bwMode="auto">
          <a:xfrm>
            <a:off x="5376863" y="4418013"/>
            <a:ext cx="2835275" cy="258762"/>
            <a:chOff x="6747848" y="6797281"/>
            <a:chExt cx="3935245" cy="311252"/>
          </a:xfrm>
        </p:grpSpPr>
        <p:sp>
          <p:nvSpPr>
            <p:cNvPr id="81" name="Oval 287"/>
            <p:cNvSpPr/>
            <p:nvPr/>
          </p:nvSpPr>
          <p:spPr>
            <a:xfrm>
              <a:off x="7375812" y="6829742"/>
              <a:ext cx="246779" cy="246329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b="1" kern="0" dirty="0">
                  <a:solidFill>
                    <a:srgbClr val="FFFFFF"/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+mn-cs"/>
                </a:rPr>
                <a:t>Г</a:t>
              </a:r>
              <a:endParaRPr lang="en-US" sz="1200" b="1" kern="0" dirty="0">
                <a:solidFill>
                  <a:srgbClr val="FFFFFF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endParaRPr>
            </a:p>
          </p:txBody>
        </p:sp>
        <p:sp>
          <p:nvSpPr>
            <p:cNvPr id="82" name="Oval 287"/>
            <p:cNvSpPr/>
            <p:nvPr/>
          </p:nvSpPr>
          <p:spPr>
            <a:xfrm>
              <a:off x="6747848" y="6829742"/>
              <a:ext cx="246779" cy="246329"/>
            </a:xfrm>
            <a:prstGeom prst="ellipse">
              <a:avLst/>
            </a:prstGeom>
            <a:solidFill>
              <a:srgbClr val="F5750B"/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b="1" kern="0" dirty="0">
                  <a:solidFill>
                    <a:srgbClr val="FFFFFF"/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+mn-cs"/>
                </a:rPr>
                <a:t>П</a:t>
              </a:r>
              <a:endParaRPr lang="en-US" sz="1200" b="1" kern="0" dirty="0">
                <a:solidFill>
                  <a:srgbClr val="FFFFFF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7937676" y="6797281"/>
              <a:ext cx="2745417" cy="311252"/>
            </a:xfrm>
            <a:prstGeom prst="rect">
              <a:avLst/>
            </a:prstGeom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5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+mn-cs"/>
                </a:rPr>
                <a:t>50-70% суммы кредита</a:t>
              </a:r>
            </a:p>
          </p:txBody>
        </p:sp>
        <p:sp>
          <p:nvSpPr>
            <p:cNvPr id="84" name="Oval 287"/>
            <p:cNvSpPr/>
            <p:nvPr/>
          </p:nvSpPr>
          <p:spPr>
            <a:xfrm>
              <a:off x="7690897" y="6829742"/>
              <a:ext cx="246779" cy="246329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kern="0" dirty="0">
                  <a:latin typeface="PT Sans" panose="020B0503020203020204" pitchFamily="34" charset="-52"/>
                  <a:ea typeface="PT Sans" panose="020B0503020203020204" pitchFamily="34" charset="-52"/>
                  <a:cs typeface="+mn-cs"/>
                </a:rPr>
                <a:t>=</a:t>
              </a:r>
              <a:endParaRPr lang="en-US" b="1" kern="0" dirty="0">
                <a:latin typeface="PT Sans" panose="020B0503020203020204" pitchFamily="34" charset="-52"/>
                <a:ea typeface="PT Sans" panose="020B0503020203020204" pitchFamily="34" charset="-52"/>
                <a:cs typeface="+mn-cs"/>
              </a:endParaRPr>
            </a:p>
          </p:txBody>
        </p:sp>
        <p:sp>
          <p:nvSpPr>
            <p:cNvPr id="85" name="Oval 287"/>
            <p:cNvSpPr/>
            <p:nvPr/>
          </p:nvSpPr>
          <p:spPr>
            <a:xfrm>
              <a:off x="7062931" y="6829742"/>
              <a:ext cx="244576" cy="246329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kern="0" dirty="0">
                  <a:latin typeface="PT Sans" panose="020B0503020203020204" pitchFamily="34" charset="-52"/>
                  <a:ea typeface="PT Sans" panose="020B0503020203020204" pitchFamily="34" charset="-52"/>
                  <a:cs typeface="+mn-cs"/>
                </a:rPr>
                <a:t>+</a:t>
              </a:r>
              <a:endParaRPr lang="en-US" b="1" kern="0" dirty="0">
                <a:latin typeface="PT Sans" panose="020B0503020203020204" pitchFamily="34" charset="-52"/>
                <a:ea typeface="PT Sans" panose="020B0503020203020204" pitchFamily="34" charset="-52"/>
                <a:cs typeface="+mn-cs"/>
              </a:endParaRPr>
            </a:p>
          </p:txBody>
        </p:sp>
      </p:grpSp>
      <p:sp>
        <p:nvSpPr>
          <p:cNvPr id="19472" name="TextBox 101"/>
          <p:cNvSpPr txBox="1">
            <a:spLocks noChangeArrowheads="1"/>
          </p:cNvSpPr>
          <p:nvPr/>
        </p:nvSpPr>
        <p:spPr bwMode="auto">
          <a:xfrm>
            <a:off x="2582863" y="2366963"/>
            <a:ext cx="170338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0238" algn="ctr"/>
            <a:r>
              <a:rPr lang="ru-RU" sz="1000" b="1">
                <a:latin typeface="PT Sans"/>
                <a:ea typeface="PT Sans"/>
                <a:cs typeface="PT Sans"/>
              </a:rPr>
              <a:t>Субъект МСП</a:t>
            </a:r>
          </a:p>
          <a:p>
            <a:pPr marL="630238" algn="ctr"/>
            <a:r>
              <a:rPr lang="ru-RU" sz="900">
                <a:latin typeface="PT Sans"/>
                <a:ea typeface="PT Sans"/>
                <a:cs typeface="PT Sans"/>
              </a:rPr>
              <a:t>заемщик, принципал по гарантии Корпорации</a:t>
            </a: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>
            <a:off x="4735513" y="4745038"/>
            <a:ext cx="39243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74" name="Рисунок 98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254" t="35043" r="12425" b="35495"/>
          <a:stretch>
            <a:fillRect/>
          </a:stretch>
        </p:blipFill>
        <p:spPr bwMode="auto">
          <a:xfrm>
            <a:off x="333375" y="2389188"/>
            <a:ext cx="17002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5" name="TextBox 99"/>
          <p:cNvSpPr txBox="1">
            <a:spLocks noChangeArrowheads="1"/>
          </p:cNvSpPr>
          <p:nvPr/>
        </p:nvSpPr>
        <p:spPr bwMode="auto">
          <a:xfrm>
            <a:off x="427038" y="2803525"/>
            <a:ext cx="1512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900">
                <a:latin typeface="PT Sans"/>
                <a:ea typeface="PT Sans"/>
                <a:cs typeface="PT Sans"/>
              </a:rPr>
              <a:t>Бенефициар по гарантии Корпорации</a:t>
            </a:r>
          </a:p>
        </p:txBody>
      </p:sp>
      <p:sp>
        <p:nvSpPr>
          <p:cNvPr id="101" name="Freeform 25"/>
          <p:cNvSpPr>
            <a:spLocks noChangeAspect="1" noEditPoints="1"/>
          </p:cNvSpPr>
          <p:nvPr/>
        </p:nvSpPr>
        <p:spPr bwMode="auto">
          <a:xfrm>
            <a:off x="2776538" y="2525713"/>
            <a:ext cx="447675" cy="393700"/>
          </a:xfrm>
          <a:custGeom>
            <a:avLst/>
            <a:gdLst/>
            <a:ahLst/>
            <a:cxnLst>
              <a:cxn ang="0">
                <a:pos x="82" y="72"/>
              </a:cxn>
              <a:cxn ang="0">
                <a:pos x="81" y="55"/>
              </a:cxn>
              <a:cxn ang="0">
                <a:pos x="70" y="49"/>
              </a:cxn>
              <a:cxn ang="0">
                <a:pos x="62" y="39"/>
              </a:cxn>
              <a:cxn ang="0">
                <a:pos x="65" y="32"/>
              </a:cxn>
              <a:cxn ang="0">
                <a:pos x="67" y="28"/>
              </a:cxn>
              <a:cxn ang="0">
                <a:pos x="66" y="25"/>
              </a:cxn>
              <a:cxn ang="0">
                <a:pos x="67" y="20"/>
              </a:cxn>
              <a:cxn ang="0">
                <a:pos x="57" y="11"/>
              </a:cxn>
              <a:cxn ang="0">
                <a:pos x="47" y="20"/>
              </a:cxn>
              <a:cxn ang="0">
                <a:pos x="48" y="25"/>
              </a:cxn>
              <a:cxn ang="0">
                <a:pos x="47" y="28"/>
              </a:cxn>
              <a:cxn ang="0">
                <a:pos x="49" y="32"/>
              </a:cxn>
              <a:cxn ang="0">
                <a:pos x="52" y="39"/>
              </a:cxn>
              <a:cxn ang="0">
                <a:pos x="48" y="46"/>
              </a:cxn>
              <a:cxn ang="0">
                <a:pos x="63" y="60"/>
              </a:cxn>
              <a:cxn ang="0">
                <a:pos x="63" y="72"/>
              </a:cxn>
              <a:cxn ang="0">
                <a:pos x="82" y="72"/>
              </a:cxn>
              <a:cxn ang="0">
                <a:pos x="42" y="51"/>
              </a:cxn>
              <a:cxn ang="0">
                <a:pos x="31" y="39"/>
              </a:cxn>
              <a:cxn ang="0">
                <a:pos x="35" y="29"/>
              </a:cxn>
              <a:cxn ang="0">
                <a:pos x="38" y="23"/>
              </a:cxn>
              <a:cxn ang="0">
                <a:pos x="37" y="20"/>
              </a:cxn>
              <a:cxn ang="0">
                <a:pos x="37" y="13"/>
              </a:cxn>
              <a:cxn ang="0">
                <a:pos x="24" y="0"/>
              </a:cxn>
              <a:cxn ang="0">
                <a:pos x="11" y="13"/>
              </a:cxn>
              <a:cxn ang="0">
                <a:pos x="12" y="20"/>
              </a:cxn>
              <a:cxn ang="0">
                <a:pos x="11" y="23"/>
              </a:cxn>
              <a:cxn ang="0">
                <a:pos x="14" y="29"/>
              </a:cxn>
              <a:cxn ang="0">
                <a:pos x="18" y="39"/>
              </a:cxn>
              <a:cxn ang="0">
                <a:pos x="7" y="51"/>
              </a:cxn>
              <a:cxn ang="0">
                <a:pos x="0" y="57"/>
              </a:cxn>
              <a:cxn ang="0">
                <a:pos x="0" y="72"/>
              </a:cxn>
              <a:cxn ang="0">
                <a:pos x="57" y="72"/>
              </a:cxn>
              <a:cxn ang="0">
                <a:pos x="57" y="61"/>
              </a:cxn>
              <a:cxn ang="0">
                <a:pos x="42" y="51"/>
              </a:cxn>
            </a:cxnLst>
            <a:rect l="0" t="0" r="r" b="b"/>
            <a:pathLst>
              <a:path w="82" h="72">
                <a:moveTo>
                  <a:pt x="82" y="72"/>
                </a:moveTo>
                <a:cubicBezTo>
                  <a:pt x="82" y="72"/>
                  <a:pt x="82" y="57"/>
                  <a:pt x="81" y="55"/>
                </a:cubicBezTo>
                <a:cubicBezTo>
                  <a:pt x="79" y="53"/>
                  <a:pt x="76" y="51"/>
                  <a:pt x="70" y="49"/>
                </a:cubicBezTo>
                <a:cubicBezTo>
                  <a:pt x="64" y="46"/>
                  <a:pt x="62" y="44"/>
                  <a:pt x="62" y="39"/>
                </a:cubicBezTo>
                <a:cubicBezTo>
                  <a:pt x="62" y="37"/>
                  <a:pt x="64" y="37"/>
                  <a:pt x="65" y="32"/>
                </a:cubicBezTo>
                <a:cubicBezTo>
                  <a:pt x="65" y="30"/>
                  <a:pt x="67" y="32"/>
                  <a:pt x="67" y="28"/>
                </a:cubicBezTo>
                <a:cubicBezTo>
                  <a:pt x="67" y="26"/>
                  <a:pt x="66" y="25"/>
                  <a:pt x="66" y="25"/>
                </a:cubicBezTo>
                <a:cubicBezTo>
                  <a:pt x="66" y="25"/>
                  <a:pt x="67" y="22"/>
                  <a:pt x="67" y="20"/>
                </a:cubicBezTo>
                <a:cubicBezTo>
                  <a:pt x="67" y="18"/>
                  <a:pt x="65" y="11"/>
                  <a:pt x="57" y="11"/>
                </a:cubicBezTo>
                <a:cubicBezTo>
                  <a:pt x="49" y="11"/>
                  <a:pt x="47" y="18"/>
                  <a:pt x="47" y="20"/>
                </a:cubicBezTo>
                <a:cubicBezTo>
                  <a:pt x="47" y="22"/>
                  <a:pt x="48" y="25"/>
                  <a:pt x="48" y="25"/>
                </a:cubicBezTo>
                <a:cubicBezTo>
                  <a:pt x="48" y="25"/>
                  <a:pt x="47" y="26"/>
                  <a:pt x="47" y="28"/>
                </a:cubicBezTo>
                <a:cubicBezTo>
                  <a:pt x="47" y="32"/>
                  <a:pt x="49" y="30"/>
                  <a:pt x="49" y="32"/>
                </a:cubicBezTo>
                <a:cubicBezTo>
                  <a:pt x="50" y="37"/>
                  <a:pt x="52" y="37"/>
                  <a:pt x="52" y="39"/>
                </a:cubicBezTo>
                <a:cubicBezTo>
                  <a:pt x="52" y="42"/>
                  <a:pt x="51" y="44"/>
                  <a:pt x="48" y="46"/>
                </a:cubicBezTo>
                <a:cubicBezTo>
                  <a:pt x="62" y="53"/>
                  <a:pt x="63" y="54"/>
                  <a:pt x="63" y="60"/>
                </a:cubicBezTo>
                <a:cubicBezTo>
                  <a:pt x="63" y="72"/>
                  <a:pt x="63" y="72"/>
                  <a:pt x="63" y="72"/>
                </a:cubicBezTo>
                <a:lnTo>
                  <a:pt x="82" y="72"/>
                </a:lnTo>
                <a:close/>
                <a:moveTo>
                  <a:pt x="42" y="51"/>
                </a:moveTo>
                <a:cubicBezTo>
                  <a:pt x="34" y="47"/>
                  <a:pt x="31" y="45"/>
                  <a:pt x="31" y="39"/>
                </a:cubicBezTo>
                <a:cubicBezTo>
                  <a:pt x="31" y="35"/>
                  <a:pt x="34" y="36"/>
                  <a:pt x="35" y="29"/>
                </a:cubicBezTo>
                <a:cubicBezTo>
                  <a:pt x="35" y="27"/>
                  <a:pt x="37" y="29"/>
                  <a:pt x="38" y="23"/>
                </a:cubicBezTo>
                <a:cubicBezTo>
                  <a:pt x="38" y="20"/>
                  <a:pt x="37" y="20"/>
                  <a:pt x="37" y="20"/>
                </a:cubicBezTo>
                <a:cubicBezTo>
                  <a:pt x="37" y="20"/>
                  <a:pt x="37" y="16"/>
                  <a:pt x="37" y="13"/>
                </a:cubicBezTo>
                <a:cubicBezTo>
                  <a:pt x="38" y="10"/>
                  <a:pt x="36" y="0"/>
                  <a:pt x="24" y="0"/>
                </a:cubicBezTo>
                <a:cubicBezTo>
                  <a:pt x="13" y="0"/>
                  <a:pt x="11" y="10"/>
                  <a:pt x="11" y="13"/>
                </a:cubicBezTo>
                <a:cubicBezTo>
                  <a:pt x="12" y="16"/>
                  <a:pt x="12" y="20"/>
                  <a:pt x="12" y="20"/>
                </a:cubicBezTo>
                <a:cubicBezTo>
                  <a:pt x="12" y="20"/>
                  <a:pt x="11" y="20"/>
                  <a:pt x="11" y="23"/>
                </a:cubicBezTo>
                <a:cubicBezTo>
                  <a:pt x="11" y="29"/>
                  <a:pt x="14" y="27"/>
                  <a:pt x="14" y="29"/>
                </a:cubicBezTo>
                <a:cubicBezTo>
                  <a:pt x="15" y="36"/>
                  <a:pt x="18" y="35"/>
                  <a:pt x="18" y="39"/>
                </a:cubicBezTo>
                <a:cubicBezTo>
                  <a:pt x="18" y="45"/>
                  <a:pt x="15" y="47"/>
                  <a:pt x="7" y="51"/>
                </a:cubicBezTo>
                <a:cubicBezTo>
                  <a:pt x="4" y="52"/>
                  <a:pt x="0" y="53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2"/>
                  <a:pt x="57" y="63"/>
                  <a:pt x="57" y="61"/>
                </a:cubicBezTo>
                <a:cubicBezTo>
                  <a:pt x="57" y="58"/>
                  <a:pt x="50" y="54"/>
                  <a:pt x="42" y="51"/>
                </a:cubicBezTo>
                <a:close/>
              </a:path>
            </a:pathLst>
          </a:custGeom>
          <a:solidFill>
            <a:srgbClr val="007DC5"/>
          </a:solidFill>
          <a:ln w="9525">
            <a:noFill/>
            <a:round/>
            <a:headEnd/>
            <a:tailEnd/>
          </a:ln>
        </p:spPr>
        <p:txBody>
          <a:bodyPr lIns="98694" tIns="49347" rIns="98694" bIns="49347"/>
          <a:lstStyle/>
          <a:p>
            <a:pPr defTabSz="986912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51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19477" name="TextBox 102"/>
          <p:cNvSpPr txBox="1">
            <a:spLocks noChangeArrowheads="1"/>
          </p:cNvSpPr>
          <p:nvPr/>
        </p:nvSpPr>
        <p:spPr bwMode="auto">
          <a:xfrm>
            <a:off x="1751013" y="3892550"/>
            <a:ext cx="15113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900">
                <a:latin typeface="PT Sans"/>
                <a:ea typeface="PT Sans"/>
                <a:cs typeface="PT Sans"/>
              </a:rPr>
              <a:t>Гарант</a:t>
            </a:r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4622800" y="2035175"/>
            <a:ext cx="4122738" cy="3430588"/>
          </a:xfrm>
          <a:prstGeom prst="roundRect">
            <a:avLst>
              <a:gd name="adj" fmla="val 2995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06" name="Oval 287"/>
          <p:cNvSpPr/>
          <p:nvPr/>
        </p:nvSpPr>
        <p:spPr bwMode="auto">
          <a:xfrm>
            <a:off x="5348288" y="2185988"/>
            <a:ext cx="177800" cy="195262"/>
          </a:xfrm>
          <a:prstGeom prst="ellipse">
            <a:avLst/>
          </a:prstGeom>
          <a:solidFill>
            <a:srgbClr val="F5750B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rgbClr val="FFFFFF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П</a:t>
            </a:r>
            <a:endParaRPr lang="en-US" sz="1200" b="1" kern="0" dirty="0">
              <a:solidFill>
                <a:srgbClr val="FFFFFF"/>
              </a:solidFill>
              <a:latin typeface="PT Sans" panose="020B0503020203020204" pitchFamily="34" charset="-52"/>
              <a:ea typeface="PT Sans" panose="020B0503020203020204" pitchFamily="34" charset="-52"/>
              <a:cs typeface="+mn-cs"/>
            </a:endParaRPr>
          </a:p>
        </p:txBody>
      </p:sp>
      <p:sp>
        <p:nvSpPr>
          <p:cNvPr id="107" name="Oval 287"/>
          <p:cNvSpPr/>
          <p:nvPr/>
        </p:nvSpPr>
        <p:spPr bwMode="auto">
          <a:xfrm>
            <a:off x="942975" y="3729038"/>
            <a:ext cx="203200" cy="179387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rgbClr val="FFFFFF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Г</a:t>
            </a:r>
            <a:endParaRPr lang="en-US" sz="1200" b="1" kern="0" dirty="0">
              <a:solidFill>
                <a:srgbClr val="FFFFFF"/>
              </a:solidFill>
              <a:latin typeface="PT Sans" panose="020B0503020203020204" pitchFamily="34" charset="-52"/>
              <a:ea typeface="PT Sans" panose="020B0503020203020204" pitchFamily="34" charset="-52"/>
              <a:cs typeface="+mn-cs"/>
            </a:endParaRPr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6970713" y="2584450"/>
            <a:ext cx="373062" cy="17462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kern="0" dirty="0">
                <a:latin typeface="Arial Narrow" panose="020B0606020202030204" pitchFamily="34" charset="0"/>
                <a:cs typeface="Times New Roman" pitchFamily="18" charset="0"/>
              </a:rPr>
              <a:t>РГО</a:t>
            </a:r>
            <a:endParaRPr lang="ru-RU" sz="1200" b="1" kern="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9482" name="Рисунок 8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7850" y="2157413"/>
            <a:ext cx="43338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0" name="Прямая со стрелкой 109"/>
          <p:cNvCxnSpPr/>
          <p:nvPr/>
        </p:nvCxnSpPr>
        <p:spPr bwMode="auto">
          <a:xfrm flipH="1">
            <a:off x="6315075" y="3084513"/>
            <a:ext cx="658813" cy="0"/>
          </a:xfrm>
          <a:prstGeom prst="straightConnector1">
            <a:avLst/>
          </a:prstGeom>
          <a:ln w="76200">
            <a:solidFill>
              <a:srgbClr val="007DC5"/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/>
          <p:nvPr/>
        </p:nvCxnSpPr>
        <p:spPr bwMode="auto">
          <a:xfrm>
            <a:off x="6351588" y="3233738"/>
            <a:ext cx="657225" cy="0"/>
          </a:xfrm>
          <a:prstGeom prst="straightConnector1">
            <a:avLst/>
          </a:prstGeom>
          <a:ln w="76200">
            <a:solidFill>
              <a:srgbClr val="7EC24A"/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85" name="Прямоугольник 51"/>
          <p:cNvSpPr>
            <a:spLocks noChangeArrowheads="1"/>
          </p:cNvSpPr>
          <p:nvPr/>
        </p:nvSpPr>
        <p:spPr bwMode="auto">
          <a:xfrm>
            <a:off x="6397625" y="2890838"/>
            <a:ext cx="642938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altLang="ru-RU" sz="1200">
                <a:solidFill>
                  <a:srgbClr val="1F4E79"/>
                </a:solidFill>
                <a:latin typeface="PT Sans"/>
                <a:ea typeface="PT Sans"/>
                <a:cs typeface="PT Sans"/>
              </a:rPr>
              <a:t>Залог</a:t>
            </a:r>
          </a:p>
        </p:txBody>
      </p:sp>
      <p:sp>
        <p:nvSpPr>
          <p:cNvPr id="19486" name="Прямоугольник 52"/>
          <p:cNvSpPr>
            <a:spLocks noChangeArrowheads="1"/>
          </p:cNvSpPr>
          <p:nvPr/>
        </p:nvSpPr>
        <p:spPr bwMode="auto">
          <a:xfrm>
            <a:off x="6342063" y="3330575"/>
            <a:ext cx="596900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altLang="ru-RU" sz="1200">
                <a:solidFill>
                  <a:srgbClr val="00A1DE"/>
                </a:solidFill>
                <a:latin typeface="PT Sans"/>
                <a:ea typeface="PT Sans"/>
                <a:cs typeface="PT Sans"/>
              </a:rPr>
              <a:t>Заем</a:t>
            </a:r>
          </a:p>
        </p:txBody>
      </p:sp>
      <p:pic>
        <p:nvPicPr>
          <p:cNvPr id="19487" name="Рисунок 11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254" t="35043" r="12425" b="35495"/>
          <a:stretch>
            <a:fillRect/>
          </a:stretch>
        </p:blipFill>
        <p:spPr bwMode="auto">
          <a:xfrm>
            <a:off x="4675188" y="2811463"/>
            <a:ext cx="1700212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88" name="TextBox 114"/>
          <p:cNvSpPr txBox="1">
            <a:spLocks noChangeArrowheads="1"/>
          </p:cNvSpPr>
          <p:nvPr/>
        </p:nvSpPr>
        <p:spPr bwMode="auto">
          <a:xfrm>
            <a:off x="4830763" y="3198813"/>
            <a:ext cx="1511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900">
                <a:latin typeface="PT Sans"/>
                <a:ea typeface="PT Sans"/>
                <a:cs typeface="PT Sans"/>
              </a:rPr>
              <a:t>Бенефициар по гарантии Корпорации</a:t>
            </a:r>
          </a:p>
        </p:txBody>
      </p:sp>
      <p:pic>
        <p:nvPicPr>
          <p:cNvPr id="19489" name="Рисунок 8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0" y="3578225"/>
            <a:ext cx="14700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90" name="TextBox 116"/>
          <p:cNvSpPr txBox="1">
            <a:spLocks noChangeArrowheads="1"/>
          </p:cNvSpPr>
          <p:nvPr/>
        </p:nvSpPr>
        <p:spPr bwMode="auto">
          <a:xfrm>
            <a:off x="6107113" y="4210050"/>
            <a:ext cx="15113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900">
                <a:latin typeface="PT Sans"/>
                <a:ea typeface="PT Sans"/>
                <a:cs typeface="PT Sans"/>
              </a:rPr>
              <a:t>Гарант</a:t>
            </a:r>
          </a:p>
        </p:txBody>
      </p:sp>
      <p:sp>
        <p:nvSpPr>
          <p:cNvPr id="19491" name="TextBox 118"/>
          <p:cNvSpPr txBox="1">
            <a:spLocks noChangeArrowheads="1"/>
          </p:cNvSpPr>
          <p:nvPr/>
        </p:nvSpPr>
        <p:spPr bwMode="auto">
          <a:xfrm>
            <a:off x="6889750" y="2801938"/>
            <a:ext cx="170338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0238" algn="ctr"/>
            <a:r>
              <a:rPr lang="ru-RU" sz="1000" b="1">
                <a:latin typeface="PT Sans"/>
                <a:ea typeface="PT Sans"/>
                <a:cs typeface="PT Sans"/>
              </a:rPr>
              <a:t>Субъект МСП</a:t>
            </a:r>
          </a:p>
          <a:p>
            <a:pPr marL="630238" algn="ctr"/>
            <a:r>
              <a:rPr lang="ru-RU" sz="900">
                <a:latin typeface="PT Sans"/>
                <a:ea typeface="PT Sans"/>
                <a:cs typeface="PT Sans"/>
              </a:rPr>
              <a:t>заемщик, принципал по гарантии Корпорации</a:t>
            </a:r>
          </a:p>
        </p:txBody>
      </p:sp>
      <p:sp>
        <p:nvSpPr>
          <p:cNvPr id="120" name="Freeform 25"/>
          <p:cNvSpPr>
            <a:spLocks noChangeAspect="1" noEditPoints="1"/>
          </p:cNvSpPr>
          <p:nvPr/>
        </p:nvSpPr>
        <p:spPr bwMode="auto">
          <a:xfrm>
            <a:off x="7156450" y="2940050"/>
            <a:ext cx="447675" cy="393700"/>
          </a:xfrm>
          <a:custGeom>
            <a:avLst/>
            <a:gdLst/>
            <a:ahLst/>
            <a:cxnLst>
              <a:cxn ang="0">
                <a:pos x="82" y="72"/>
              </a:cxn>
              <a:cxn ang="0">
                <a:pos x="81" y="55"/>
              </a:cxn>
              <a:cxn ang="0">
                <a:pos x="70" y="49"/>
              </a:cxn>
              <a:cxn ang="0">
                <a:pos x="62" y="39"/>
              </a:cxn>
              <a:cxn ang="0">
                <a:pos x="65" y="32"/>
              </a:cxn>
              <a:cxn ang="0">
                <a:pos x="67" y="28"/>
              </a:cxn>
              <a:cxn ang="0">
                <a:pos x="66" y="25"/>
              </a:cxn>
              <a:cxn ang="0">
                <a:pos x="67" y="20"/>
              </a:cxn>
              <a:cxn ang="0">
                <a:pos x="57" y="11"/>
              </a:cxn>
              <a:cxn ang="0">
                <a:pos x="47" y="20"/>
              </a:cxn>
              <a:cxn ang="0">
                <a:pos x="48" y="25"/>
              </a:cxn>
              <a:cxn ang="0">
                <a:pos x="47" y="28"/>
              </a:cxn>
              <a:cxn ang="0">
                <a:pos x="49" y="32"/>
              </a:cxn>
              <a:cxn ang="0">
                <a:pos x="52" y="39"/>
              </a:cxn>
              <a:cxn ang="0">
                <a:pos x="48" y="46"/>
              </a:cxn>
              <a:cxn ang="0">
                <a:pos x="63" y="60"/>
              </a:cxn>
              <a:cxn ang="0">
                <a:pos x="63" y="72"/>
              </a:cxn>
              <a:cxn ang="0">
                <a:pos x="82" y="72"/>
              </a:cxn>
              <a:cxn ang="0">
                <a:pos x="42" y="51"/>
              </a:cxn>
              <a:cxn ang="0">
                <a:pos x="31" y="39"/>
              </a:cxn>
              <a:cxn ang="0">
                <a:pos x="35" y="29"/>
              </a:cxn>
              <a:cxn ang="0">
                <a:pos x="38" y="23"/>
              </a:cxn>
              <a:cxn ang="0">
                <a:pos x="37" y="20"/>
              </a:cxn>
              <a:cxn ang="0">
                <a:pos x="37" y="13"/>
              </a:cxn>
              <a:cxn ang="0">
                <a:pos x="24" y="0"/>
              </a:cxn>
              <a:cxn ang="0">
                <a:pos x="11" y="13"/>
              </a:cxn>
              <a:cxn ang="0">
                <a:pos x="12" y="20"/>
              </a:cxn>
              <a:cxn ang="0">
                <a:pos x="11" y="23"/>
              </a:cxn>
              <a:cxn ang="0">
                <a:pos x="14" y="29"/>
              </a:cxn>
              <a:cxn ang="0">
                <a:pos x="18" y="39"/>
              </a:cxn>
              <a:cxn ang="0">
                <a:pos x="7" y="51"/>
              </a:cxn>
              <a:cxn ang="0">
                <a:pos x="0" y="57"/>
              </a:cxn>
              <a:cxn ang="0">
                <a:pos x="0" y="72"/>
              </a:cxn>
              <a:cxn ang="0">
                <a:pos x="57" y="72"/>
              </a:cxn>
              <a:cxn ang="0">
                <a:pos x="57" y="61"/>
              </a:cxn>
              <a:cxn ang="0">
                <a:pos x="42" y="51"/>
              </a:cxn>
            </a:cxnLst>
            <a:rect l="0" t="0" r="r" b="b"/>
            <a:pathLst>
              <a:path w="82" h="72">
                <a:moveTo>
                  <a:pt x="82" y="72"/>
                </a:moveTo>
                <a:cubicBezTo>
                  <a:pt x="82" y="72"/>
                  <a:pt x="82" y="57"/>
                  <a:pt x="81" y="55"/>
                </a:cubicBezTo>
                <a:cubicBezTo>
                  <a:pt x="79" y="53"/>
                  <a:pt x="76" y="51"/>
                  <a:pt x="70" y="49"/>
                </a:cubicBezTo>
                <a:cubicBezTo>
                  <a:pt x="64" y="46"/>
                  <a:pt x="62" y="44"/>
                  <a:pt x="62" y="39"/>
                </a:cubicBezTo>
                <a:cubicBezTo>
                  <a:pt x="62" y="37"/>
                  <a:pt x="64" y="37"/>
                  <a:pt x="65" y="32"/>
                </a:cubicBezTo>
                <a:cubicBezTo>
                  <a:pt x="65" y="30"/>
                  <a:pt x="67" y="32"/>
                  <a:pt x="67" y="28"/>
                </a:cubicBezTo>
                <a:cubicBezTo>
                  <a:pt x="67" y="26"/>
                  <a:pt x="66" y="25"/>
                  <a:pt x="66" y="25"/>
                </a:cubicBezTo>
                <a:cubicBezTo>
                  <a:pt x="66" y="25"/>
                  <a:pt x="67" y="22"/>
                  <a:pt x="67" y="20"/>
                </a:cubicBezTo>
                <a:cubicBezTo>
                  <a:pt x="67" y="18"/>
                  <a:pt x="65" y="11"/>
                  <a:pt x="57" y="11"/>
                </a:cubicBezTo>
                <a:cubicBezTo>
                  <a:pt x="49" y="11"/>
                  <a:pt x="47" y="18"/>
                  <a:pt x="47" y="20"/>
                </a:cubicBezTo>
                <a:cubicBezTo>
                  <a:pt x="47" y="22"/>
                  <a:pt x="48" y="25"/>
                  <a:pt x="48" y="25"/>
                </a:cubicBezTo>
                <a:cubicBezTo>
                  <a:pt x="48" y="25"/>
                  <a:pt x="47" y="26"/>
                  <a:pt x="47" y="28"/>
                </a:cubicBezTo>
                <a:cubicBezTo>
                  <a:pt x="47" y="32"/>
                  <a:pt x="49" y="30"/>
                  <a:pt x="49" y="32"/>
                </a:cubicBezTo>
                <a:cubicBezTo>
                  <a:pt x="50" y="37"/>
                  <a:pt x="52" y="37"/>
                  <a:pt x="52" y="39"/>
                </a:cubicBezTo>
                <a:cubicBezTo>
                  <a:pt x="52" y="42"/>
                  <a:pt x="51" y="44"/>
                  <a:pt x="48" y="46"/>
                </a:cubicBezTo>
                <a:cubicBezTo>
                  <a:pt x="62" y="53"/>
                  <a:pt x="63" y="54"/>
                  <a:pt x="63" y="60"/>
                </a:cubicBezTo>
                <a:cubicBezTo>
                  <a:pt x="63" y="72"/>
                  <a:pt x="63" y="72"/>
                  <a:pt x="63" y="72"/>
                </a:cubicBezTo>
                <a:lnTo>
                  <a:pt x="82" y="72"/>
                </a:lnTo>
                <a:close/>
                <a:moveTo>
                  <a:pt x="42" y="51"/>
                </a:moveTo>
                <a:cubicBezTo>
                  <a:pt x="34" y="47"/>
                  <a:pt x="31" y="45"/>
                  <a:pt x="31" y="39"/>
                </a:cubicBezTo>
                <a:cubicBezTo>
                  <a:pt x="31" y="35"/>
                  <a:pt x="34" y="36"/>
                  <a:pt x="35" y="29"/>
                </a:cubicBezTo>
                <a:cubicBezTo>
                  <a:pt x="35" y="27"/>
                  <a:pt x="37" y="29"/>
                  <a:pt x="38" y="23"/>
                </a:cubicBezTo>
                <a:cubicBezTo>
                  <a:pt x="38" y="20"/>
                  <a:pt x="37" y="20"/>
                  <a:pt x="37" y="20"/>
                </a:cubicBezTo>
                <a:cubicBezTo>
                  <a:pt x="37" y="20"/>
                  <a:pt x="37" y="16"/>
                  <a:pt x="37" y="13"/>
                </a:cubicBezTo>
                <a:cubicBezTo>
                  <a:pt x="38" y="10"/>
                  <a:pt x="36" y="0"/>
                  <a:pt x="24" y="0"/>
                </a:cubicBezTo>
                <a:cubicBezTo>
                  <a:pt x="13" y="0"/>
                  <a:pt x="11" y="10"/>
                  <a:pt x="11" y="13"/>
                </a:cubicBezTo>
                <a:cubicBezTo>
                  <a:pt x="12" y="16"/>
                  <a:pt x="12" y="20"/>
                  <a:pt x="12" y="20"/>
                </a:cubicBezTo>
                <a:cubicBezTo>
                  <a:pt x="12" y="20"/>
                  <a:pt x="11" y="20"/>
                  <a:pt x="11" y="23"/>
                </a:cubicBezTo>
                <a:cubicBezTo>
                  <a:pt x="11" y="29"/>
                  <a:pt x="14" y="27"/>
                  <a:pt x="14" y="29"/>
                </a:cubicBezTo>
                <a:cubicBezTo>
                  <a:pt x="15" y="36"/>
                  <a:pt x="18" y="35"/>
                  <a:pt x="18" y="39"/>
                </a:cubicBezTo>
                <a:cubicBezTo>
                  <a:pt x="18" y="45"/>
                  <a:pt x="15" y="47"/>
                  <a:pt x="7" y="51"/>
                </a:cubicBezTo>
                <a:cubicBezTo>
                  <a:pt x="4" y="52"/>
                  <a:pt x="0" y="53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2"/>
                  <a:pt x="57" y="63"/>
                  <a:pt x="57" y="61"/>
                </a:cubicBezTo>
                <a:cubicBezTo>
                  <a:pt x="57" y="58"/>
                  <a:pt x="50" y="54"/>
                  <a:pt x="42" y="51"/>
                </a:cubicBezTo>
                <a:close/>
              </a:path>
            </a:pathLst>
          </a:custGeom>
          <a:solidFill>
            <a:srgbClr val="007DC5"/>
          </a:solidFill>
          <a:ln w="9525">
            <a:noFill/>
            <a:round/>
            <a:headEnd/>
            <a:tailEnd/>
          </a:ln>
        </p:spPr>
        <p:txBody>
          <a:bodyPr lIns="98694" tIns="49347" rIns="98694" bIns="49347"/>
          <a:lstStyle/>
          <a:p>
            <a:pPr defTabSz="986912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51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19493" name="Прямоугольник 59"/>
          <p:cNvSpPr>
            <a:spLocks noChangeArrowheads="1"/>
          </p:cNvSpPr>
          <p:nvPr/>
        </p:nvSpPr>
        <p:spPr bwMode="auto">
          <a:xfrm>
            <a:off x="5368925" y="4094163"/>
            <a:ext cx="77628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altLang="ru-RU" sz="1000">
                <a:solidFill>
                  <a:srgbClr val="C00000"/>
                </a:solidFill>
                <a:latin typeface="PT Sans"/>
                <a:ea typeface="PT Sans"/>
                <a:cs typeface="PT Sans"/>
              </a:rPr>
              <a:t>Гарантия</a:t>
            </a:r>
          </a:p>
        </p:txBody>
      </p:sp>
      <p:sp>
        <p:nvSpPr>
          <p:cNvPr id="124" name="Oval 287"/>
          <p:cNvSpPr/>
          <p:nvPr/>
        </p:nvSpPr>
        <p:spPr bwMode="auto">
          <a:xfrm>
            <a:off x="5340350" y="4102100"/>
            <a:ext cx="166688" cy="179388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rgbClr val="FFFFFF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Г</a:t>
            </a:r>
            <a:endParaRPr lang="en-US" sz="1200" b="1" kern="0" dirty="0">
              <a:solidFill>
                <a:srgbClr val="FFFFFF"/>
              </a:solidFill>
              <a:latin typeface="PT Sans" panose="020B0503020203020204" pitchFamily="34" charset="-52"/>
              <a:ea typeface="PT Sans" panose="020B0503020203020204" pitchFamily="34" charset="-52"/>
              <a:cs typeface="+mn-cs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4843463" y="4781550"/>
            <a:ext cx="3557587" cy="311150"/>
          </a:xfrm>
          <a:prstGeom prst="rect">
            <a:avLst/>
          </a:prstGeom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Поручительство РГО за исполнение МСП обязательств в рамках собственного лимита РГО</a:t>
            </a:r>
          </a:p>
        </p:txBody>
      </p:sp>
      <p:sp>
        <p:nvSpPr>
          <p:cNvPr id="126" name="Oval 287"/>
          <p:cNvSpPr/>
          <p:nvPr/>
        </p:nvSpPr>
        <p:spPr>
          <a:xfrm>
            <a:off x="4751388" y="4843463"/>
            <a:ext cx="165100" cy="187325"/>
          </a:xfrm>
          <a:prstGeom prst="ellipse">
            <a:avLst/>
          </a:prstGeom>
          <a:solidFill>
            <a:srgbClr val="F5750B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>
                <a:solidFill>
                  <a:srgbClr val="FFFFFF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П</a:t>
            </a:r>
            <a:endParaRPr lang="en-US" sz="900" b="1" kern="0" dirty="0">
              <a:solidFill>
                <a:srgbClr val="FFFFFF"/>
              </a:solidFill>
              <a:latin typeface="PT Sans" panose="020B0503020203020204" pitchFamily="34" charset="-52"/>
              <a:ea typeface="PT Sans" panose="020B0503020203020204" pitchFamily="34" charset="-52"/>
              <a:cs typeface="+mn-cs"/>
            </a:endParaRPr>
          </a:p>
        </p:txBody>
      </p:sp>
      <p:sp>
        <p:nvSpPr>
          <p:cNvPr id="127" name="Oval 287"/>
          <p:cNvSpPr/>
          <p:nvPr/>
        </p:nvSpPr>
        <p:spPr>
          <a:xfrm>
            <a:off x="4751388" y="5118100"/>
            <a:ext cx="165100" cy="161925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>
                <a:solidFill>
                  <a:srgbClr val="FFFFFF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Г</a:t>
            </a:r>
            <a:endParaRPr lang="en-US" sz="900" b="1" kern="0" dirty="0">
              <a:solidFill>
                <a:srgbClr val="FFFFFF"/>
              </a:solidFill>
              <a:latin typeface="PT Sans" panose="020B0503020203020204" pitchFamily="34" charset="-52"/>
              <a:ea typeface="PT Sans" panose="020B0503020203020204" pitchFamily="34" charset="-52"/>
              <a:cs typeface="+mn-cs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4843463" y="5091113"/>
            <a:ext cx="3902075" cy="311150"/>
          </a:xfrm>
          <a:prstGeom prst="rect">
            <a:avLst/>
          </a:prstGeom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Независимая гарантия Корпорации на часть непокрытой поручительством РГО суммы кредита</a:t>
            </a:r>
          </a:p>
        </p:txBody>
      </p:sp>
      <p:sp>
        <p:nvSpPr>
          <p:cNvPr id="129" name="Oval 287"/>
          <p:cNvSpPr/>
          <p:nvPr/>
        </p:nvSpPr>
        <p:spPr bwMode="auto">
          <a:xfrm>
            <a:off x="269875" y="4926013"/>
            <a:ext cx="204788" cy="179387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rgbClr val="FFFFFF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Г</a:t>
            </a:r>
            <a:endParaRPr lang="en-US" sz="1200" b="1" kern="0" dirty="0">
              <a:solidFill>
                <a:srgbClr val="FFFFFF"/>
              </a:solidFill>
              <a:latin typeface="PT Sans" panose="020B0503020203020204" pitchFamily="34" charset="-52"/>
              <a:ea typeface="PT Sans" panose="020B0503020203020204" pitchFamily="34" charset="-52"/>
              <a:cs typeface="+mn-cs"/>
            </a:endParaRPr>
          </a:p>
        </p:txBody>
      </p:sp>
      <p:cxnSp>
        <p:nvCxnSpPr>
          <p:cNvPr id="130" name="Прямая соединительная линия 129"/>
          <p:cNvCxnSpPr/>
          <p:nvPr/>
        </p:nvCxnSpPr>
        <p:spPr>
          <a:xfrm>
            <a:off x="344488" y="4745038"/>
            <a:ext cx="39243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3"/>
          <p:cNvSpPr>
            <a:spLocks noGrp="1"/>
          </p:cNvSpPr>
          <p:nvPr>
            <p:ph type="ctrTitle"/>
          </p:nvPr>
        </p:nvSpPr>
        <p:spPr>
          <a:xfrm>
            <a:off x="685800" y="2497138"/>
            <a:ext cx="7772400" cy="18637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1"/>
                </a:solidFill>
                <a:latin typeface="PT Sans"/>
                <a:ea typeface="PT Sans"/>
                <a:cs typeface="PT Sans"/>
              </a:rPr>
              <a:t>Подготовка проектных команд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0650"/>
            <a:ext cx="8593138" cy="53975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Формирование проектных команд </a:t>
            </a:r>
            <a:br>
              <a:rPr lang="ru-RU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</a:b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и организация их обучения</a:t>
            </a:r>
            <a:endParaRPr lang="ru-RU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93888" y="1217613"/>
            <a:ext cx="6835775" cy="214312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создание единой команды по работе в моногороде, включение в данную работу всех заинтересованных сторон, в том числе представителей органов региональной власти и местного самоуправления, представителей бизнеса, осуществляющего свою деятельность на территории моногорода. 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1400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развитие межведомственного взаимодействия, управленческих и проектных компетенций.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1400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планирование и реализация мероприятий, направленных на развитие моногорода, диверсификацию экономики, создание рабочих мест и привлечение инвестиций, в том числе с учетом лучших российских и зарубежных практик.</a:t>
            </a:r>
          </a:p>
        </p:txBody>
      </p:sp>
      <p:sp>
        <p:nvSpPr>
          <p:cNvPr id="21507" name="Текст 2"/>
          <p:cNvSpPr txBox="1">
            <a:spLocks/>
          </p:cNvSpPr>
          <p:nvPr/>
        </p:nvSpPr>
        <p:spPr bwMode="auto">
          <a:xfrm>
            <a:off x="8261350" y="120650"/>
            <a:ext cx="584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4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15</a:t>
            </a:r>
          </a:p>
        </p:txBody>
      </p:sp>
      <p:sp>
        <p:nvSpPr>
          <p:cNvPr id="10" name="Овал 9"/>
          <p:cNvSpPr/>
          <p:nvPr/>
        </p:nvSpPr>
        <p:spPr>
          <a:xfrm>
            <a:off x="457200" y="1585913"/>
            <a:ext cx="1346200" cy="1408112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Цели</a:t>
            </a:r>
            <a:endParaRPr lang="ru-RU" sz="16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34938" y="5391150"/>
            <a:ext cx="8594725" cy="541338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7DC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219 </a:t>
            </a:r>
            <a:r>
              <a:rPr lang="ru-RU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команд прошли обучение</a:t>
            </a:r>
            <a:endParaRPr lang="ru-RU" dirty="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493000" y="3757613"/>
            <a:ext cx="1346200" cy="1409700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Программа</a:t>
            </a:r>
            <a:endParaRPr lang="ru-RU" sz="10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97125" y="4456113"/>
            <a:ext cx="69088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844083">
              <a:defRPr/>
            </a:pPr>
            <a:endParaRPr lang="ru-RU" sz="1400" kern="0" dirty="0"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  <a:sym typeface="Helvetica Neue"/>
            </a:endParaRPr>
          </a:p>
          <a:p>
            <a:pPr algn="just" defTabSz="844083">
              <a:defRPr/>
            </a:pPr>
            <a:r>
              <a:rPr lang="ru-RU" sz="1400" kern="0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  <a:sym typeface="Helvetica Neue"/>
              </a:rPr>
              <a:t>Срок освоения – не менее 250 часов</a:t>
            </a:r>
          </a:p>
        </p:txBody>
      </p:sp>
      <p:cxnSp>
        <p:nvCxnSpPr>
          <p:cNvPr id="17" name="Прямая соединительная линия 16"/>
          <p:cNvCxnSpPr>
            <a:stCxn id="15" idx="2"/>
          </p:cNvCxnSpPr>
          <p:nvPr/>
        </p:nvCxnSpPr>
        <p:spPr>
          <a:xfrm flipH="1" flipV="1">
            <a:off x="7061200" y="4148138"/>
            <a:ext cx="431800" cy="314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2844800" y="4148138"/>
            <a:ext cx="421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2844800" y="4552950"/>
            <a:ext cx="4648200" cy="7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7129463" y="4651375"/>
            <a:ext cx="393700" cy="32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2844800" y="4964113"/>
            <a:ext cx="4284663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397125" y="3875088"/>
            <a:ext cx="191452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844083">
              <a:defRPr/>
            </a:pPr>
            <a:r>
              <a:rPr lang="ru-RU" sz="1400" kern="0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  <a:sym typeface="Helvetica Neue"/>
              </a:rPr>
              <a:t>Очно-заочная форма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397125" y="4230688"/>
            <a:ext cx="257333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844083">
              <a:defRPr/>
            </a:pPr>
            <a:r>
              <a:rPr lang="ru-RU" sz="1400" kern="0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  <a:sym typeface="Helvetica Neue"/>
              </a:rPr>
              <a:t>Модульный формат обучения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77875" y="2976563"/>
            <a:ext cx="7772400" cy="904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Проектный офис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63" y="128588"/>
            <a:ext cx="7677150" cy="5397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pc="100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Выполнение функций проектного офиса </a:t>
            </a:r>
            <a:br>
              <a:rPr lang="ru-RU" spc="100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</a:br>
            <a:r>
              <a:rPr lang="ru-RU" spc="100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по проектам развития моногородов</a:t>
            </a:r>
            <a:endParaRPr lang="ru-RU" spc="1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23554" name="Текст 2"/>
          <p:cNvSpPr txBox="1">
            <a:spLocks/>
          </p:cNvSpPr>
          <p:nvPr/>
        </p:nvSpPr>
        <p:spPr bwMode="auto">
          <a:xfrm>
            <a:off x="8261350" y="120650"/>
            <a:ext cx="584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4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17</a:t>
            </a:r>
          </a:p>
        </p:txBody>
      </p:sp>
      <p:sp>
        <p:nvSpPr>
          <p:cNvPr id="23555" name="Прямоугольник 9"/>
          <p:cNvSpPr>
            <a:spLocks noChangeArrowheads="1"/>
          </p:cNvSpPr>
          <p:nvPr/>
        </p:nvSpPr>
        <p:spPr bwMode="auto">
          <a:xfrm>
            <a:off x="492125" y="957263"/>
            <a:ext cx="82851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E6E6E6"/>
              </a:buClr>
            </a:pPr>
            <a:r>
              <a:rPr lang="ru-RU" sz="1600">
                <a:solidFill>
                  <a:srgbClr val="000000"/>
                </a:solidFill>
                <a:latin typeface="PT Sans"/>
                <a:ea typeface="PT Sans"/>
                <a:cs typeface="Segoe UI" pitchFamily="34" charset="0"/>
              </a:rPr>
              <a:t>Предметом деятельности Фонда в рамках достижения цели его создания являются:</a:t>
            </a:r>
          </a:p>
          <a:p>
            <a:pPr>
              <a:buClr>
                <a:srgbClr val="E6E6E6"/>
              </a:buClr>
            </a:pPr>
            <a:r>
              <a:rPr lang="ru-RU" sz="1600">
                <a:solidFill>
                  <a:srgbClr val="007DC5"/>
                </a:solidFill>
                <a:latin typeface="PT Sans"/>
                <a:ea typeface="PT Sans"/>
                <a:cs typeface="Segoe UI" pitchFamily="34" charset="0"/>
              </a:rPr>
              <a:t>… Выполнение функций проектного офиса по проектам развития моногородов.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89388" y="1543050"/>
            <a:ext cx="4856162" cy="304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630555" algn="l"/>
              </a:tabLst>
              <a:defRPr/>
            </a:pPr>
            <a:r>
              <a:rPr lang="ru-RU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Times New Roman" panose="02020603050405020304" pitchFamily="18" charset="0"/>
              </a:rPr>
              <a:t>Устав некоммерческой организации «Фонд развития моногородов»</a:t>
            </a:r>
            <a:endParaRPr lang="ru-RU" sz="1200" i="1" dirty="0">
              <a:solidFill>
                <a:schemeClr val="tx1">
                  <a:lumMod val="50000"/>
                  <a:lumOff val="50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23557" name="Прямоугольник 11"/>
          <p:cNvSpPr>
            <a:spLocks noChangeArrowheads="1"/>
          </p:cNvSpPr>
          <p:nvPr/>
        </p:nvSpPr>
        <p:spPr bwMode="auto">
          <a:xfrm>
            <a:off x="492125" y="1970088"/>
            <a:ext cx="82851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00"/>
                </a:solidFill>
                <a:latin typeface="PT Sans"/>
                <a:ea typeface="PT Sans"/>
                <a:cs typeface="PT Sans"/>
              </a:rPr>
              <a:t>Фонд является </a:t>
            </a:r>
            <a:r>
              <a:rPr lang="ru-RU" sz="16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проектным офисом приоритетной программы «Комплексное развитие моногородов»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19538" y="2636838"/>
            <a:ext cx="4857750" cy="517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630555" algn="l"/>
              </a:tabLst>
              <a:defRPr/>
            </a:pPr>
            <a:r>
              <a:rPr lang="ru-RU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Times New Roman" panose="02020603050405020304" pitchFamily="18" charset="0"/>
              </a:rPr>
              <a:t>Стратегия развития некоммерческой организации «Фонд развития моногородов» до 2020 года</a:t>
            </a:r>
            <a:endParaRPr lang="ru-RU" sz="1200" i="1" dirty="0">
              <a:solidFill>
                <a:schemeClr val="tx1">
                  <a:lumMod val="50000"/>
                  <a:lumOff val="50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2125" y="3271838"/>
            <a:ext cx="8310563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0000"/>
                </a:solidFill>
                <a:latin typeface="PT Sans" panose="020B0503020203020204" pitchFamily="34" charset="-52"/>
                <a:ea typeface="PT Sans" panose="020B0503020203020204" pitchFamily="34" charset="-52"/>
                <a:cs typeface="Times New Roman" panose="02020603050405020304" pitchFamily="18" charset="0"/>
              </a:rPr>
              <a:t>Выполнение функций проектного офиса по проектам развития моногородов осуществляется Фондом посредством института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Times New Roman" panose="02020603050405020304" pitchFamily="18" charset="0"/>
              </a:rPr>
              <a:t>кураторов (линейных менеджеров) </a:t>
            </a:r>
            <a:r>
              <a:rPr lang="ru-RU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Times New Roman" panose="02020603050405020304" pitchFamily="18" charset="0"/>
              </a:rPr>
              <a:t>моногородов</a:t>
            </a:r>
            <a:endParaRPr lang="ru-RU" sz="16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+mn-cs"/>
            </a:endParaRPr>
          </a:p>
        </p:txBody>
      </p:sp>
      <p:sp>
        <p:nvSpPr>
          <p:cNvPr id="23560" name="TextBox 6"/>
          <p:cNvSpPr txBox="1">
            <a:spLocks noChangeArrowheads="1"/>
          </p:cNvSpPr>
          <p:nvPr/>
        </p:nvSpPr>
        <p:spPr bwMode="auto">
          <a:xfrm>
            <a:off x="5783263" y="4416425"/>
            <a:ext cx="2947987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31</a:t>
            </a:r>
            <a:r>
              <a:rPr lang="ru-RU" sz="2800">
                <a:solidFill>
                  <a:srgbClr val="63AFDC"/>
                </a:solidFill>
                <a:latin typeface="PT Sans"/>
                <a:ea typeface="PT Sans"/>
                <a:cs typeface="PT Sans"/>
              </a:rPr>
              <a:t> </a:t>
            </a:r>
            <a:r>
              <a:rPr lang="ru-RU" sz="2800">
                <a:latin typeface="PT Sans"/>
                <a:ea typeface="PT Sans"/>
                <a:cs typeface="PT Sans"/>
              </a:rPr>
              <a:t>куратор </a:t>
            </a:r>
          </a:p>
          <a:p>
            <a:r>
              <a:rPr lang="ru-RU" sz="28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61</a:t>
            </a:r>
            <a:r>
              <a:rPr lang="ru-RU" sz="2800">
                <a:latin typeface="PT Sans"/>
                <a:ea typeface="PT Sans"/>
                <a:cs typeface="PT Sans"/>
              </a:rPr>
              <a:t> регион </a:t>
            </a:r>
          </a:p>
          <a:p>
            <a:r>
              <a:rPr lang="ru-RU" sz="28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319</a:t>
            </a:r>
            <a:r>
              <a:rPr lang="ru-RU" sz="2800">
                <a:latin typeface="PT Sans"/>
                <a:ea typeface="PT Sans"/>
                <a:cs typeface="PT Sans"/>
              </a:rPr>
              <a:t> моногородов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860217" y="3857214"/>
            <a:ext cx="4355250" cy="25046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63" y="128588"/>
            <a:ext cx="7677150" cy="5397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pc="100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Выполнение функций проектного офиса </a:t>
            </a:r>
            <a:br>
              <a:rPr lang="ru-RU" spc="100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</a:br>
            <a:r>
              <a:rPr lang="ru-RU" spc="100" dirty="0"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по проектам развития моногородов</a:t>
            </a:r>
            <a:endParaRPr lang="ru-RU" spc="1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24578" name="Текст 2"/>
          <p:cNvSpPr txBox="1">
            <a:spLocks/>
          </p:cNvSpPr>
          <p:nvPr/>
        </p:nvSpPr>
        <p:spPr bwMode="auto">
          <a:xfrm>
            <a:off x="8261350" y="120650"/>
            <a:ext cx="584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4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18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474133" y="1037935"/>
          <a:ext cx="8284763" cy="4820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Текст 2"/>
          <p:cNvSpPr>
            <a:spLocks noGrp="1"/>
          </p:cNvSpPr>
          <p:nvPr>
            <p:ph type="body" sz="quarter" idx="10"/>
          </p:nvPr>
        </p:nvSpPr>
        <p:spPr>
          <a:xfrm>
            <a:off x="8174038" y="144463"/>
            <a:ext cx="584200" cy="539750"/>
          </a:xfrm>
        </p:spPr>
        <p:txBody>
          <a:bodyPr/>
          <a:lstStyle/>
          <a:p>
            <a:pPr eaLnBrk="1" hangingPunct="1"/>
            <a:r>
              <a:rPr lang="ru-RU" smtClean="0">
                <a:latin typeface="PT Sans"/>
                <a:ea typeface="PT Sans"/>
                <a:cs typeface="PT Sans"/>
              </a:rPr>
              <a:t>19</a:t>
            </a:r>
          </a:p>
        </p:txBody>
      </p:sp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74663" y="144463"/>
            <a:ext cx="7677150" cy="539750"/>
          </a:xfrm>
        </p:spPr>
        <p:txBody>
          <a:bodyPr/>
          <a:lstStyle/>
          <a:p>
            <a:pPr eaLnBrk="1" hangingPunct="1"/>
            <a:r>
              <a:rPr lang="ru-RU" smtClean="0">
                <a:latin typeface="PT Sans"/>
                <a:ea typeface="PT Sans"/>
                <a:cs typeface="PT Sans"/>
              </a:rPr>
              <a:t>Направления деятельности Проектного офиса</a:t>
            </a:r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1419225" y="4624388"/>
            <a:ext cx="6496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0000"/>
                </a:solidFill>
                <a:latin typeface="Calibri" pitchFamily="34" charset="0"/>
              </a:rPr>
              <a:t>Участие в планировании и реализации проектов по сопровождению программ развития моногородов</a:t>
            </a:r>
            <a:endParaRPr lang="ru-RU">
              <a:solidFill>
                <a:srgbClr val="000000"/>
              </a:solidFill>
              <a:latin typeface="PT Sans"/>
              <a:ea typeface="PT Sans"/>
              <a:cs typeface="PT Sans"/>
            </a:endParaRPr>
          </a:p>
        </p:txBody>
      </p:sp>
      <p:pic>
        <p:nvPicPr>
          <p:cNvPr id="25604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26413" y="4624388"/>
            <a:ext cx="681037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5" name="Группа 41"/>
          <p:cNvGrpSpPr>
            <a:grpSpLocks/>
          </p:cNvGrpSpPr>
          <p:nvPr/>
        </p:nvGrpSpPr>
        <p:grpSpPr bwMode="auto">
          <a:xfrm>
            <a:off x="557213" y="3171825"/>
            <a:ext cx="7339012" cy="1200150"/>
            <a:chOff x="506412" y="2786610"/>
            <a:chExt cx="7338483" cy="1200329"/>
          </a:xfrm>
        </p:grpSpPr>
        <p:sp>
          <p:nvSpPr>
            <p:cNvPr id="25615" name="TextBox 6"/>
            <p:cNvSpPr txBox="1">
              <a:spLocks noChangeArrowheads="1"/>
            </p:cNvSpPr>
            <p:nvPr/>
          </p:nvSpPr>
          <p:spPr bwMode="auto">
            <a:xfrm>
              <a:off x="1399168" y="2786610"/>
              <a:ext cx="6445727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ru-RU">
                  <a:solidFill>
                    <a:srgbClr val="000000"/>
                  </a:solidFill>
                  <a:latin typeface="PT Sans"/>
                  <a:ea typeface="PT Sans"/>
                  <a:cs typeface="PT Sans"/>
                </a:rPr>
                <a:t>Подготовка совместно с регионами Концепций реализации инвестиционных и инфраструктурных проектов в моногороде с привлечением средств Фонда</a:t>
              </a:r>
            </a:p>
            <a:p>
              <a:pPr algn="just"/>
              <a:endParaRPr lang="ru-RU">
                <a:solidFill>
                  <a:srgbClr val="000000"/>
                </a:solidFill>
                <a:latin typeface="PT Sans"/>
                <a:ea typeface="PT Sans"/>
                <a:cs typeface="PT Sans"/>
              </a:endParaRPr>
            </a:p>
          </p:txBody>
        </p:sp>
        <p:pic>
          <p:nvPicPr>
            <p:cNvPr id="25616" name="Рисунок 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6412" y="2919313"/>
              <a:ext cx="716492" cy="716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6" name="Группа 42"/>
          <p:cNvGrpSpPr>
            <a:grpSpLocks/>
          </p:cNvGrpSpPr>
          <p:nvPr/>
        </p:nvGrpSpPr>
        <p:grpSpPr bwMode="auto">
          <a:xfrm>
            <a:off x="1450975" y="1993900"/>
            <a:ext cx="7419975" cy="923925"/>
            <a:chOff x="1399168" y="1750328"/>
            <a:chExt cx="7419677" cy="923330"/>
          </a:xfrm>
        </p:grpSpPr>
        <p:sp>
          <p:nvSpPr>
            <p:cNvPr id="25613" name="TextBox 8"/>
            <p:cNvSpPr txBox="1">
              <a:spLocks noChangeArrowheads="1"/>
            </p:cNvSpPr>
            <p:nvPr/>
          </p:nvSpPr>
          <p:spPr bwMode="auto">
            <a:xfrm>
              <a:off x="1399168" y="1750328"/>
              <a:ext cx="651028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ru-RU">
                  <a:solidFill>
                    <a:srgbClr val="000000"/>
                  </a:solidFill>
                  <a:latin typeface="PT Sans"/>
                  <a:ea typeface="PT Sans"/>
                  <a:cs typeface="PT Sans"/>
                </a:rPr>
                <a:t>Консультирование по вопросам поддержки, оказываемой Фондом и другими институтами развития, подготовке заявок на получение статуса ТОСЭР и иных мер поддержки</a:t>
              </a:r>
            </a:p>
          </p:txBody>
        </p:sp>
        <p:pic>
          <p:nvPicPr>
            <p:cNvPr id="25614" name="Рисунок 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039605" y="1869127"/>
              <a:ext cx="779240" cy="685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7" name="Группа 50"/>
          <p:cNvGrpSpPr>
            <a:grpSpLocks/>
          </p:cNvGrpSpPr>
          <p:nvPr/>
        </p:nvGrpSpPr>
        <p:grpSpPr bwMode="auto">
          <a:xfrm>
            <a:off x="598488" y="1077913"/>
            <a:ext cx="7527925" cy="617537"/>
            <a:chOff x="597730" y="1077706"/>
            <a:chExt cx="7529023" cy="617488"/>
          </a:xfrm>
        </p:grpSpPr>
        <p:sp>
          <p:nvSpPr>
            <p:cNvPr id="25608" name="TextBox 45"/>
            <p:cNvSpPr txBox="1">
              <a:spLocks noChangeArrowheads="1"/>
            </p:cNvSpPr>
            <p:nvPr/>
          </p:nvSpPr>
          <p:spPr bwMode="auto">
            <a:xfrm>
              <a:off x="1419864" y="1210657"/>
              <a:ext cx="670688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ru-RU">
                  <a:solidFill>
                    <a:srgbClr val="000000"/>
                  </a:solidFill>
                  <a:latin typeface="PT Sans"/>
                  <a:ea typeface="PT Sans"/>
                  <a:cs typeface="PT Sans"/>
                </a:rPr>
                <a:t>Сопровождение обучения проектных команд моногородов</a:t>
              </a:r>
            </a:p>
          </p:txBody>
        </p:sp>
        <p:grpSp>
          <p:nvGrpSpPr>
            <p:cNvPr id="25609" name="Группа 46"/>
            <p:cNvGrpSpPr>
              <a:grpSpLocks/>
            </p:cNvGrpSpPr>
            <p:nvPr/>
          </p:nvGrpSpPr>
          <p:grpSpPr bwMode="auto">
            <a:xfrm>
              <a:off x="597730" y="1077706"/>
              <a:ext cx="591546" cy="617488"/>
              <a:chOff x="484779" y="1030337"/>
              <a:chExt cx="749723" cy="797377"/>
            </a:xfrm>
          </p:grpSpPr>
          <p:sp>
            <p:nvSpPr>
              <p:cNvPr id="48" name="Стрелка вверх 47"/>
              <p:cNvSpPr/>
              <p:nvPr/>
            </p:nvSpPr>
            <p:spPr>
              <a:xfrm rot="3322621">
                <a:off x="719132" y="1135450"/>
                <a:ext cx="338220" cy="501058"/>
              </a:xfrm>
              <a:prstGeom prst="upArrow">
                <a:avLst/>
              </a:prstGeom>
              <a:noFill/>
              <a:ln w="38100">
                <a:solidFill>
                  <a:srgbClr val="7EC2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9" name="Стрелка вверх 48"/>
              <p:cNvSpPr/>
              <p:nvPr/>
            </p:nvSpPr>
            <p:spPr>
              <a:xfrm rot="3322621">
                <a:off x="521447" y="993669"/>
                <a:ext cx="280824" cy="354162"/>
              </a:xfrm>
              <a:prstGeom prst="upArrow">
                <a:avLst/>
              </a:prstGeom>
              <a:noFill/>
              <a:ln w="38100">
                <a:solidFill>
                  <a:srgbClr val="007D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0" name="Стрелка вверх 49"/>
              <p:cNvSpPr/>
              <p:nvPr/>
            </p:nvSpPr>
            <p:spPr>
              <a:xfrm rot="3322621">
                <a:off x="917867" y="1510222"/>
                <a:ext cx="280824" cy="354162"/>
              </a:xfrm>
              <a:prstGeom prst="upArrow">
                <a:avLst/>
              </a:prstGeom>
              <a:noFill/>
              <a:ln w="38100">
                <a:solidFill>
                  <a:srgbClr val="007D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Заголовок 1"/>
          <p:cNvSpPr>
            <a:spLocks noGrp="1"/>
          </p:cNvSpPr>
          <p:nvPr>
            <p:ph type="title"/>
          </p:nvPr>
        </p:nvSpPr>
        <p:spPr>
          <a:xfrm>
            <a:off x="949325" y="166688"/>
            <a:ext cx="7677150" cy="457200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PT Sans"/>
                <a:ea typeface="PT Sans"/>
                <a:cs typeface="Arial" charset="0"/>
              </a:rPr>
              <a:t>О Фонде развития  моногородов</a:t>
            </a:r>
          </a:p>
        </p:txBody>
      </p:sp>
      <p:sp>
        <p:nvSpPr>
          <p:cNvPr id="7170" name="Текст 2"/>
          <p:cNvSpPr>
            <a:spLocks noGrp="1"/>
          </p:cNvSpPr>
          <p:nvPr>
            <p:ph type="body" sz="quarter" idx="10"/>
          </p:nvPr>
        </p:nvSpPr>
        <p:spPr>
          <a:xfrm>
            <a:off x="8174038" y="144463"/>
            <a:ext cx="584200" cy="539750"/>
          </a:xfrm>
        </p:spPr>
        <p:txBody>
          <a:bodyPr/>
          <a:lstStyle/>
          <a:p>
            <a:pPr eaLnBrk="1" hangingPunct="1"/>
            <a:r>
              <a:rPr lang="en-US" sz="2400" smtClean="0">
                <a:latin typeface="PT Sans"/>
                <a:ea typeface="PT Sans"/>
                <a:cs typeface="PT Sans"/>
              </a:rPr>
              <a:t>02</a:t>
            </a:r>
            <a:endParaRPr lang="ru-RU" sz="2400" smtClean="0">
              <a:latin typeface="PT Sans"/>
              <a:ea typeface="PT Sans"/>
              <a:cs typeface="PT Sans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933825" y="884238"/>
            <a:ext cx="1706563" cy="1638300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Цели</a:t>
            </a:r>
            <a:endParaRPr lang="ru-RU" sz="16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7172" name="TextBox 15"/>
          <p:cNvSpPr txBox="1">
            <a:spLocks noChangeArrowheads="1"/>
          </p:cNvSpPr>
          <p:nvPr/>
        </p:nvSpPr>
        <p:spPr bwMode="auto">
          <a:xfrm>
            <a:off x="2420938" y="2973388"/>
            <a:ext cx="52720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PT Sans"/>
                <a:ea typeface="PT Sans"/>
                <a:cs typeface="PT Sans"/>
              </a:rPr>
              <a:t>Формирование необходимых условий для создания новых рабочих мест</a:t>
            </a:r>
          </a:p>
        </p:txBody>
      </p:sp>
      <p:pic>
        <p:nvPicPr>
          <p:cNvPr id="7173" name="Рисунок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0288" y="2782888"/>
            <a:ext cx="67151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7"/>
          <p:cNvSpPr txBox="1">
            <a:spLocks noChangeArrowheads="1"/>
          </p:cNvSpPr>
          <p:nvPr/>
        </p:nvSpPr>
        <p:spPr bwMode="auto">
          <a:xfrm>
            <a:off x="2351088" y="4108450"/>
            <a:ext cx="5341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PT Sans"/>
                <a:ea typeface="PT Sans"/>
                <a:cs typeface="PT Sans"/>
              </a:rPr>
              <a:t>Привлечение в моногорода инвестиций</a:t>
            </a:r>
          </a:p>
          <a:p>
            <a:pPr algn="just"/>
            <a:r>
              <a:rPr lang="ru-RU">
                <a:latin typeface="PT Sans"/>
                <a:ea typeface="PT Sans"/>
                <a:cs typeface="PT Sans"/>
              </a:rPr>
              <a:t> </a:t>
            </a:r>
          </a:p>
        </p:txBody>
      </p:sp>
      <p:pic>
        <p:nvPicPr>
          <p:cNvPr id="7175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9325" y="3990975"/>
            <a:ext cx="809625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TextBox 10"/>
          <p:cNvSpPr txBox="1">
            <a:spLocks noChangeArrowheads="1"/>
          </p:cNvSpPr>
          <p:nvPr/>
        </p:nvSpPr>
        <p:spPr bwMode="auto">
          <a:xfrm>
            <a:off x="2243138" y="5243513"/>
            <a:ext cx="5343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PT Sans"/>
                <a:ea typeface="PT Sans"/>
                <a:cs typeface="PT Sans"/>
              </a:rPr>
              <a:t>Развитие городской среды</a:t>
            </a:r>
          </a:p>
        </p:txBody>
      </p:sp>
      <p:grpSp>
        <p:nvGrpSpPr>
          <p:cNvPr id="7177" name="Группа 4"/>
          <p:cNvGrpSpPr>
            <a:grpSpLocks/>
          </p:cNvGrpSpPr>
          <p:nvPr/>
        </p:nvGrpSpPr>
        <p:grpSpPr bwMode="auto">
          <a:xfrm>
            <a:off x="1068388" y="5210175"/>
            <a:ext cx="633412" cy="701675"/>
            <a:chOff x="1582392" y="5189020"/>
            <a:chExt cx="633304" cy="702010"/>
          </a:xfrm>
        </p:grpSpPr>
        <p:sp>
          <p:nvSpPr>
            <p:cNvPr id="14" name="Стрелка вверх 13"/>
            <p:cNvSpPr/>
            <p:nvPr/>
          </p:nvSpPr>
          <p:spPr>
            <a:xfrm rot="3322621">
              <a:off x="1787051" y="5306683"/>
              <a:ext cx="287475" cy="407918"/>
            </a:xfrm>
            <a:prstGeom prst="upArrow">
              <a:avLst/>
            </a:prstGeom>
            <a:noFill/>
            <a:ln w="38100">
              <a:solidFill>
                <a:srgbClr val="7EC2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Стрелка вверх 19"/>
            <p:cNvSpPr/>
            <p:nvPr/>
          </p:nvSpPr>
          <p:spPr>
            <a:xfrm rot="3322621">
              <a:off x="1613272" y="5158140"/>
              <a:ext cx="217592" cy="279352"/>
            </a:xfrm>
            <a:prstGeom prst="upArrow">
              <a:avLst/>
            </a:prstGeom>
            <a:noFill/>
            <a:ln w="38100">
              <a:solidFill>
                <a:srgbClr val="007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Стрелка вверх 20"/>
            <p:cNvSpPr/>
            <p:nvPr/>
          </p:nvSpPr>
          <p:spPr>
            <a:xfrm rot="3322621">
              <a:off x="1967224" y="5642559"/>
              <a:ext cx="217591" cy="279352"/>
            </a:xfrm>
            <a:prstGeom prst="upArrow">
              <a:avLst/>
            </a:prstGeom>
            <a:noFill/>
            <a:ln w="38100">
              <a:solidFill>
                <a:srgbClr val="007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Текст 2"/>
          <p:cNvSpPr>
            <a:spLocks noGrp="1"/>
          </p:cNvSpPr>
          <p:nvPr>
            <p:ph type="body" sz="quarter" idx="10"/>
          </p:nvPr>
        </p:nvSpPr>
        <p:spPr>
          <a:xfrm>
            <a:off x="8174038" y="144463"/>
            <a:ext cx="584200" cy="539750"/>
          </a:xfrm>
        </p:spPr>
        <p:txBody>
          <a:bodyPr/>
          <a:lstStyle/>
          <a:p>
            <a:pPr eaLnBrk="1" hangingPunct="1"/>
            <a:r>
              <a:rPr lang="ru-RU" smtClean="0">
                <a:latin typeface="PT Sans"/>
                <a:ea typeface="PT Sans"/>
                <a:cs typeface="PT Sans"/>
              </a:rPr>
              <a:t>20</a:t>
            </a:r>
          </a:p>
        </p:txBody>
      </p:sp>
      <p:sp>
        <p:nvSpPr>
          <p:cNvPr id="26626" name="Заголовок 1"/>
          <p:cNvSpPr txBox="1">
            <a:spLocks/>
          </p:cNvSpPr>
          <p:nvPr/>
        </p:nvSpPr>
        <p:spPr bwMode="auto">
          <a:xfrm>
            <a:off x="498475" y="144463"/>
            <a:ext cx="76755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2400" b="1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Направления деятельности Проектного офиса</a:t>
            </a:r>
          </a:p>
        </p:txBody>
      </p:sp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1555750" y="2908300"/>
            <a:ext cx="630078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0000"/>
                </a:solidFill>
                <a:latin typeface="Calibri" pitchFamily="34" charset="0"/>
              </a:rPr>
              <a:t>Участие в организации работы по достижению моногородами целевых показателей, проведении оценки хода и итогов реализации приоритетной программы</a:t>
            </a:r>
            <a:endParaRPr lang="ru-RU">
              <a:solidFill>
                <a:srgbClr val="000000"/>
              </a:solidFill>
              <a:latin typeface="PT Sans"/>
              <a:ea typeface="PT Sans"/>
              <a:cs typeface="PT Sans"/>
            </a:endParaRPr>
          </a:p>
        </p:txBody>
      </p:sp>
      <p:sp>
        <p:nvSpPr>
          <p:cNvPr id="26628" name="TextBox 15"/>
          <p:cNvSpPr txBox="1">
            <a:spLocks noChangeArrowheads="1"/>
          </p:cNvSpPr>
          <p:nvPr/>
        </p:nvSpPr>
        <p:spPr bwMode="auto">
          <a:xfrm>
            <a:off x="1485900" y="977900"/>
            <a:ext cx="62182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PT Sans"/>
                <a:ea typeface="PT Sans"/>
                <a:cs typeface="PT Sans"/>
              </a:rPr>
              <a:t>Взаимодействие с партнерами по продвижению инвестиционного потенциала и площадок в моногородах</a:t>
            </a:r>
          </a:p>
        </p:txBody>
      </p:sp>
      <p:grpSp>
        <p:nvGrpSpPr>
          <p:cNvPr id="26629" name="Группа 16"/>
          <p:cNvGrpSpPr>
            <a:grpSpLocks/>
          </p:cNvGrpSpPr>
          <p:nvPr/>
        </p:nvGrpSpPr>
        <p:grpSpPr bwMode="auto">
          <a:xfrm>
            <a:off x="1547813" y="1800225"/>
            <a:ext cx="5991225" cy="709613"/>
            <a:chOff x="1508039" y="5435526"/>
            <a:chExt cx="7407212" cy="925825"/>
          </a:xfrm>
        </p:grpSpPr>
        <p:pic>
          <p:nvPicPr>
            <p:cNvPr id="26638" name="Рисунок 1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08039" y="5435526"/>
              <a:ext cx="752207" cy="377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9" name="Рисунок 1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640957" y="6006426"/>
              <a:ext cx="570524" cy="286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0" name="Рисунок 1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622769" y="5437957"/>
              <a:ext cx="1071863" cy="279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1" name="Рисунок 2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58977" y="5924655"/>
              <a:ext cx="571889" cy="398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2" name="Рисунок 2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90933" y="5879515"/>
              <a:ext cx="566199" cy="42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3" name="Рисунок 22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520111" y="5830119"/>
              <a:ext cx="518574" cy="531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4" name="Рисунок 23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293657" y="5986997"/>
              <a:ext cx="1155667" cy="261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5" name="Рисунок 2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856215" y="5499389"/>
              <a:ext cx="1059036" cy="262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6" name="Рисунок 25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622031" y="5481267"/>
              <a:ext cx="1293554" cy="251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7" name="Рисунок 26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6948776" y="5867330"/>
              <a:ext cx="517913" cy="493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8" name="Рисунок 27"/>
            <p:cNvPicPr>
              <a:picLocks noChangeAspect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406743" y="5489421"/>
              <a:ext cx="1145987" cy="243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9" name="Рисунок 28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399962" y="5515780"/>
              <a:ext cx="855451" cy="217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0" name="Рисунок 29"/>
            <p:cNvPicPr>
              <a:picLocks noChangeAspect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552730" y="5871059"/>
              <a:ext cx="875421" cy="439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1" name="Рисунок 30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980762" y="5530473"/>
              <a:ext cx="508174" cy="126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2" name="Рисунок 31"/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2661318" y="5923884"/>
              <a:ext cx="605577" cy="332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30" name="Рисунок 32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28625" y="4005263"/>
            <a:ext cx="649288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Рисунок 33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091488" y="3028950"/>
            <a:ext cx="67945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Прямоугольник 9"/>
          <p:cNvSpPr>
            <a:spLocks noChangeArrowheads="1"/>
          </p:cNvSpPr>
          <p:nvPr/>
        </p:nvSpPr>
        <p:spPr bwMode="auto">
          <a:xfrm>
            <a:off x="1555750" y="4008438"/>
            <a:ext cx="65595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PT Sans"/>
                <a:ea typeface="PT Sans"/>
                <a:cs typeface="PT Sans"/>
              </a:rPr>
              <a:t>Обеспечение текущего мониторинга хода исполнения и анализа рисков приоритетной программы</a:t>
            </a:r>
            <a:endParaRPr lang="ru-RU">
              <a:latin typeface="PT Sans"/>
              <a:ea typeface="PT Sans"/>
              <a:cs typeface="PT Sans"/>
            </a:endParaRPr>
          </a:p>
        </p:txBody>
      </p:sp>
      <p:sp>
        <p:nvSpPr>
          <p:cNvPr id="26633" name="TextBox 35"/>
          <p:cNvSpPr txBox="1">
            <a:spLocks noChangeArrowheads="1"/>
          </p:cNvSpPr>
          <p:nvPr/>
        </p:nvSpPr>
        <p:spPr bwMode="auto">
          <a:xfrm>
            <a:off x="1547813" y="4964113"/>
            <a:ext cx="6308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PT Sans"/>
                <a:ea typeface="PT Sans"/>
                <a:cs typeface="PT Sans"/>
              </a:rPr>
              <a:t>Создание и ведение информационной системы управления проектной деятельностью</a:t>
            </a:r>
          </a:p>
        </p:txBody>
      </p:sp>
      <p:grpSp>
        <p:nvGrpSpPr>
          <p:cNvPr id="26634" name="Группа 37"/>
          <p:cNvGrpSpPr>
            <a:grpSpLocks/>
          </p:cNvGrpSpPr>
          <p:nvPr/>
        </p:nvGrpSpPr>
        <p:grpSpPr bwMode="auto">
          <a:xfrm>
            <a:off x="7912100" y="4964113"/>
            <a:ext cx="969963" cy="592137"/>
            <a:chOff x="7912839" y="4963493"/>
            <a:chExt cx="968434" cy="593327"/>
          </a:xfrm>
        </p:grpSpPr>
        <p:sp>
          <p:nvSpPr>
            <p:cNvPr id="26636" name="TextBox 34"/>
            <p:cNvSpPr txBox="1">
              <a:spLocks noChangeArrowheads="1"/>
            </p:cNvSpPr>
            <p:nvPr/>
          </p:nvSpPr>
          <p:spPr bwMode="auto">
            <a:xfrm>
              <a:off x="7996094" y="4963493"/>
              <a:ext cx="88517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solidFill>
                    <a:srgbClr val="7EC24A"/>
                  </a:solidFill>
                  <a:latin typeface="Calibri" pitchFamily="34" charset="0"/>
                </a:rPr>
                <a:t>ИСУПД</a:t>
              </a:r>
            </a:p>
          </p:txBody>
        </p:sp>
        <p:pic>
          <p:nvPicPr>
            <p:cNvPr id="26637" name="Рисунок 36"/>
            <p:cNvPicPr>
              <a:picLocks noChangeAspect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7912839" y="5262127"/>
              <a:ext cx="954006" cy="29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35" name="Рисунок 38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628650" y="977900"/>
            <a:ext cx="531813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3"/>
          <p:cNvSpPr>
            <a:spLocks noGrp="1"/>
          </p:cNvSpPr>
          <p:nvPr>
            <p:ph type="ctrTitle"/>
          </p:nvPr>
        </p:nvSpPr>
        <p:spPr>
          <a:xfrm>
            <a:off x="808038" y="2522538"/>
            <a:ext cx="7772400" cy="18129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1"/>
                </a:solidFill>
                <a:latin typeface="PT Sans"/>
                <a:ea typeface="PT Sans"/>
                <a:cs typeface="PT Sans"/>
              </a:rPr>
              <a:t>Комплексная поддержка Фонда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36638" y="1066800"/>
            <a:ext cx="7224712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1400" b="1" spc="1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Строительство маслоэкстракционного завода в с. Маячный городского округа город Кумертау Республики Башкортостан</a:t>
            </a:r>
          </a:p>
        </p:txBody>
      </p:sp>
      <p:grpSp>
        <p:nvGrpSpPr>
          <p:cNvPr id="28674" name="Группа 5"/>
          <p:cNvGrpSpPr>
            <a:grpSpLocks/>
          </p:cNvGrpSpPr>
          <p:nvPr/>
        </p:nvGrpSpPr>
        <p:grpSpPr bwMode="auto">
          <a:xfrm>
            <a:off x="133350" y="5668963"/>
            <a:ext cx="5087938" cy="708025"/>
            <a:chOff x="3200250" y="2040987"/>
            <a:chExt cx="5623165" cy="707805"/>
          </a:xfrm>
        </p:grpSpPr>
        <p:grpSp>
          <p:nvGrpSpPr>
            <p:cNvPr id="28685" name="Группа 6"/>
            <p:cNvGrpSpPr>
              <a:grpSpLocks/>
            </p:cNvGrpSpPr>
            <p:nvPr/>
          </p:nvGrpSpPr>
          <p:grpSpPr bwMode="auto">
            <a:xfrm>
              <a:off x="5950843" y="2102461"/>
              <a:ext cx="2872572" cy="646331"/>
              <a:chOff x="3042137" y="684537"/>
              <a:chExt cx="2872572" cy="646331"/>
            </a:xfrm>
          </p:grpSpPr>
          <p:sp>
            <p:nvSpPr>
              <p:cNvPr id="13" name="TextBox 14"/>
              <p:cNvSpPr txBox="1"/>
              <p:nvPr/>
            </p:nvSpPr>
            <p:spPr>
              <a:xfrm>
                <a:off x="4460230" y="684956"/>
                <a:ext cx="1454479" cy="645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defRPr/>
                </a:pPr>
                <a:r>
                  <a:rPr lang="ru-RU" sz="1200" spc="100" dirty="0">
                    <a:latin typeface="PT Sans" panose="020B0503020203020204" pitchFamily="34" charset="-52"/>
                    <a:ea typeface="PT Sans" panose="020B0503020203020204" pitchFamily="34" charset="-52"/>
                    <a:cs typeface="Arial" panose="020B0604020202020204" pitchFamily="34" charset="0"/>
                  </a:rPr>
                  <a:t>Объем привлекаемых 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defRPr/>
                </a:pPr>
                <a:r>
                  <a:rPr lang="ru-RU" sz="1200" spc="100" dirty="0">
                    <a:latin typeface="PT Sans" panose="020B0503020203020204" pitchFamily="34" charset="-52"/>
                    <a:ea typeface="PT Sans" panose="020B0503020203020204" pitchFamily="34" charset="-52"/>
                    <a:cs typeface="Arial" panose="020B0604020202020204" pitchFamily="34" charset="0"/>
                  </a:rPr>
                  <a:t>инвестиций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042596" y="827786"/>
                <a:ext cx="1268502" cy="43801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lnSpc>
                    <a:spcPct val="7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spc="100" dirty="0">
                    <a:solidFill>
                      <a:srgbClr val="007DC5"/>
                    </a:solidFill>
                    <a:latin typeface="PT Sans" panose="020B0503020203020204" pitchFamily="34" charset="-52"/>
                    <a:ea typeface="PT Sans" panose="020B0503020203020204" pitchFamily="34" charset="-52"/>
                    <a:cs typeface="Arial" panose="020B0604020202020204" pitchFamily="34" charset="0"/>
                  </a:rPr>
                  <a:t>4</a:t>
                </a:r>
                <a:r>
                  <a:rPr lang="en-US" sz="1600" b="1" spc="100" dirty="0">
                    <a:solidFill>
                      <a:srgbClr val="007DC5"/>
                    </a:solidFill>
                    <a:latin typeface="PT Sans" panose="020B0503020203020204" pitchFamily="34" charset="-52"/>
                    <a:ea typeface="PT Sans" panose="020B0503020203020204" pitchFamily="34" charset="-52"/>
                    <a:cs typeface="Arial" panose="020B0604020202020204" pitchFamily="34" charset="0"/>
                  </a:rPr>
                  <a:t> </a:t>
                </a:r>
                <a:r>
                  <a:rPr lang="ru-RU" sz="1600" b="1" spc="100" dirty="0">
                    <a:solidFill>
                      <a:srgbClr val="007DC5"/>
                    </a:solidFill>
                    <a:latin typeface="PT Sans" panose="020B0503020203020204" pitchFamily="34" charset="-52"/>
                    <a:ea typeface="PT Sans" panose="020B0503020203020204" pitchFamily="34" charset="-52"/>
                    <a:cs typeface="Arial" panose="020B0604020202020204" pitchFamily="34" charset="0"/>
                  </a:rPr>
                  <a:t>313</a:t>
                </a:r>
              </a:p>
              <a:p>
                <a:pPr algn="ctr" fontAlgn="auto">
                  <a:lnSpc>
                    <a:spcPct val="7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spc="100" dirty="0">
                    <a:solidFill>
                      <a:srgbClr val="007DC5"/>
                    </a:solidFill>
                    <a:latin typeface="PT Sans" panose="020B0503020203020204" pitchFamily="34" charset="-52"/>
                    <a:ea typeface="PT Sans" panose="020B0503020203020204" pitchFamily="34" charset="-52"/>
                    <a:cs typeface="Arial" panose="020B0604020202020204" pitchFamily="34" charset="0"/>
                  </a:rPr>
                  <a:t>млн руб.</a:t>
                </a:r>
              </a:p>
            </p:txBody>
          </p: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4323379" y="827786"/>
                <a:ext cx="0" cy="438014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686" name="Группа 7"/>
            <p:cNvGrpSpPr>
              <a:grpSpLocks/>
            </p:cNvGrpSpPr>
            <p:nvPr/>
          </p:nvGrpSpPr>
          <p:grpSpPr bwMode="auto">
            <a:xfrm>
              <a:off x="3234453" y="2102461"/>
              <a:ext cx="2802368" cy="646331"/>
              <a:chOff x="3246775" y="759753"/>
              <a:chExt cx="2802368" cy="646331"/>
            </a:xfrm>
          </p:grpSpPr>
          <p:sp>
            <p:nvSpPr>
              <p:cNvPr id="10" name="TextBox 11"/>
              <p:cNvSpPr txBox="1"/>
              <p:nvPr/>
            </p:nvSpPr>
            <p:spPr>
              <a:xfrm>
                <a:off x="4507391" y="760172"/>
                <a:ext cx="1542204" cy="645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defRPr/>
                </a:pPr>
                <a:r>
                  <a:rPr lang="ru-RU" sz="1200" spc="100" dirty="0">
                    <a:latin typeface="PT Sans" panose="020B0503020203020204" pitchFamily="34" charset="-52"/>
                    <a:ea typeface="PT Sans" panose="020B0503020203020204" pitchFamily="34" charset="-52"/>
                    <a:cs typeface="Arial" panose="020B0604020202020204" pitchFamily="34" charset="0"/>
                  </a:rPr>
                  <a:t>Количество создаваемых рабочих мест</a:t>
                </a:r>
              </a:p>
            </p:txBody>
          </p:sp>
          <p:sp>
            <p:nvSpPr>
              <p:cNvPr id="11" name="TextBox 12"/>
              <p:cNvSpPr txBox="1"/>
              <p:nvPr/>
            </p:nvSpPr>
            <p:spPr>
              <a:xfrm>
                <a:off x="3245909" y="990288"/>
                <a:ext cx="1107087" cy="26344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lnSpc>
                    <a:spcPct val="7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spc="100" dirty="0">
                    <a:solidFill>
                      <a:srgbClr val="007DC5"/>
                    </a:solidFill>
                    <a:latin typeface="PT Sans" panose="020B0503020203020204" pitchFamily="34" charset="-52"/>
                    <a:ea typeface="PT Sans" panose="020B0503020203020204" pitchFamily="34" charset="-52"/>
                    <a:cs typeface="Arial" panose="020B0604020202020204" pitchFamily="34" charset="0"/>
                  </a:rPr>
                  <a:t>520 ед.</a:t>
                </a:r>
              </a:p>
            </p:txBody>
          </p: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4440721" y="910938"/>
                <a:ext cx="0" cy="436426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Прямая соединительная линия 8"/>
            <p:cNvCxnSpPr/>
            <p:nvPr/>
          </p:nvCxnSpPr>
          <p:spPr>
            <a:xfrm>
              <a:off x="3200250" y="2040987"/>
              <a:ext cx="5275774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Кольцо 15"/>
          <p:cNvSpPr/>
          <p:nvPr/>
        </p:nvSpPr>
        <p:spPr>
          <a:xfrm>
            <a:off x="347663" y="1074738"/>
            <a:ext cx="603250" cy="549275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1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74663" y="182563"/>
            <a:ext cx="7699375" cy="21907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600" b="1" spc="100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Tahoma" panose="020B0604030504040204" pitchFamily="34" charset="0"/>
              </a:rPr>
              <a:t>Комплексная поддержка городского округа город Кумертау (Республика Башкортостан</a:t>
            </a:r>
            <a:r>
              <a:rPr lang="ru-RU" sz="1800" b="1" spc="100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28677" name="Прямоугольник 17"/>
          <p:cNvSpPr>
            <a:spLocks noChangeArrowheads="1"/>
          </p:cNvSpPr>
          <p:nvPr/>
        </p:nvSpPr>
        <p:spPr bwMode="auto">
          <a:xfrm>
            <a:off x="3775075" y="1747838"/>
            <a:ext cx="504825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1200" b="1">
                <a:latin typeface="PT Sans"/>
                <a:ea typeface="PT Sans"/>
                <a:cs typeface="Tahoma" pitchFamily="34" charset="0"/>
              </a:rPr>
              <a:t>Заключено соглашение о софинансировании </a:t>
            </a:r>
            <a:r>
              <a:rPr lang="ru-RU" sz="1200">
                <a:latin typeface="PT Sans"/>
                <a:ea typeface="PT Sans"/>
                <a:cs typeface="Tahoma" pitchFamily="34" charset="0"/>
              </a:rPr>
              <a:t>расходов Республики Башкортостан. </a:t>
            </a:r>
            <a:r>
              <a:rPr lang="ru-RU" sz="1200" b="1">
                <a:latin typeface="PT Sans"/>
                <a:ea typeface="PT Sans"/>
                <a:cs typeface="Tahoma" pitchFamily="34" charset="0"/>
              </a:rPr>
              <a:t>Предоставление средств </a:t>
            </a:r>
            <a:r>
              <a:rPr lang="ru-RU" sz="1200">
                <a:latin typeface="PT Sans"/>
                <a:ea typeface="PT Sans"/>
                <a:cs typeface="Tahoma" pitchFamily="34" charset="0"/>
              </a:rPr>
              <a:t>Фонда в объеме </a:t>
            </a:r>
            <a:r>
              <a:rPr lang="ru-RU" sz="1200" b="1">
                <a:latin typeface="PT Sans"/>
                <a:ea typeface="PT Sans"/>
                <a:cs typeface="Tahoma" pitchFamily="34" charset="0"/>
              </a:rPr>
              <a:t>250,3 млн руб.</a:t>
            </a:r>
            <a:r>
              <a:rPr lang="ru-RU" sz="1200">
                <a:latin typeface="PT Sans"/>
                <a:ea typeface="PT Sans"/>
                <a:cs typeface="Tahoma" pitchFamily="34" charset="0"/>
              </a:rPr>
              <a:t> на строительство очистных сооружений, реконструкции автодороги и железнодорожных путей, наружных инженерных сетей.</a:t>
            </a:r>
          </a:p>
        </p:txBody>
      </p:sp>
      <p:sp>
        <p:nvSpPr>
          <p:cNvPr id="28678" name="Прямоугольник 18"/>
          <p:cNvSpPr>
            <a:spLocks noChangeArrowheads="1"/>
          </p:cNvSpPr>
          <p:nvPr/>
        </p:nvSpPr>
        <p:spPr bwMode="auto">
          <a:xfrm>
            <a:off x="3781425" y="2801938"/>
            <a:ext cx="5048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1200" b="1">
                <a:latin typeface="PT Sans"/>
                <a:ea typeface="PT Sans"/>
                <a:cs typeface="Tahoma" pitchFamily="34" charset="0"/>
              </a:rPr>
              <a:t>Управленческая команда </a:t>
            </a:r>
            <a:r>
              <a:rPr lang="ru-RU" sz="1200">
                <a:latin typeface="PT Sans"/>
                <a:ea typeface="PT Sans"/>
                <a:cs typeface="Tahoma" pitchFamily="34" charset="0"/>
              </a:rPr>
              <a:t>по развитию г.о.г. Кумертау прошла обучение по программе Фонда в Московской школе управления СКОЛКОВО</a:t>
            </a:r>
          </a:p>
        </p:txBody>
      </p:sp>
      <p:sp>
        <p:nvSpPr>
          <p:cNvPr id="28679" name="Прямоугольник 19"/>
          <p:cNvSpPr>
            <a:spLocks noChangeArrowheads="1"/>
          </p:cNvSpPr>
          <p:nvPr/>
        </p:nvSpPr>
        <p:spPr bwMode="auto">
          <a:xfrm>
            <a:off x="3781425" y="3465513"/>
            <a:ext cx="5045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1200">
                <a:latin typeface="PT Sans"/>
                <a:ea typeface="PT Sans"/>
                <a:cs typeface="Tahoma" pitchFamily="34" charset="0"/>
              </a:rPr>
              <a:t>В рамках </a:t>
            </a:r>
            <a:r>
              <a:rPr lang="ru-RU" sz="1200" b="1">
                <a:latin typeface="PT Sans"/>
                <a:ea typeface="PT Sans"/>
                <a:cs typeface="Tahoma" pitchFamily="34" charset="0"/>
              </a:rPr>
              <a:t>Проектного офиса </a:t>
            </a:r>
            <a:r>
              <a:rPr lang="ru-RU" sz="1200">
                <a:latin typeface="PT Sans"/>
                <a:ea typeface="PT Sans"/>
                <a:cs typeface="Tahoma" pitchFamily="34" charset="0"/>
              </a:rPr>
              <a:t>г.о.г. Кумертау является </a:t>
            </a:r>
            <a:r>
              <a:rPr lang="ru-RU" sz="1200" b="1" u="sng">
                <a:latin typeface="PT Sans"/>
                <a:ea typeface="PT Sans"/>
                <a:cs typeface="Tahoma" pitchFamily="34" charset="0"/>
              </a:rPr>
              <a:t>«городом-пилотом»</a:t>
            </a:r>
            <a:r>
              <a:rPr lang="ru-RU" sz="1200" b="1">
                <a:latin typeface="PT Sans"/>
                <a:ea typeface="PT Sans"/>
                <a:cs typeface="Tahoma" pitchFamily="34" charset="0"/>
              </a:rPr>
              <a:t>, </a:t>
            </a:r>
            <a:r>
              <a:rPr lang="ru-RU" sz="1200">
                <a:latin typeface="PT Sans"/>
                <a:ea typeface="PT Sans"/>
                <a:cs typeface="Tahoma" pitchFamily="34" charset="0"/>
              </a:rPr>
              <a:t>в отношении которого разработана программа развития. </a:t>
            </a:r>
          </a:p>
        </p:txBody>
      </p:sp>
      <p:sp>
        <p:nvSpPr>
          <p:cNvPr id="28680" name="Прямоугольник 20"/>
          <p:cNvSpPr>
            <a:spLocks noChangeArrowheads="1"/>
          </p:cNvSpPr>
          <p:nvPr/>
        </p:nvSpPr>
        <p:spPr bwMode="auto">
          <a:xfrm>
            <a:off x="3781425" y="4133850"/>
            <a:ext cx="5035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algn="just">
              <a:buFont typeface="Wingdings" pitchFamily="2" charset="2"/>
              <a:buChar char="ü"/>
            </a:pPr>
            <a:r>
              <a:rPr lang="ru-RU" sz="1200">
                <a:latin typeface="PT Sans"/>
                <a:ea typeface="PT Sans"/>
                <a:cs typeface="Tahoma" pitchFamily="34" charset="0"/>
              </a:rPr>
              <a:t>   </a:t>
            </a:r>
            <a:r>
              <a:rPr lang="ru-RU" sz="1200" b="1">
                <a:latin typeface="PT Sans"/>
                <a:ea typeface="PT Sans"/>
                <a:cs typeface="Tahoma" pitchFamily="34" charset="0"/>
              </a:rPr>
              <a:t>Заключено соглашение об участии в финансировании инвестиционного проекта в форме займа </a:t>
            </a:r>
            <a:r>
              <a:rPr lang="ru-RU" sz="1200">
                <a:latin typeface="PT Sans"/>
                <a:ea typeface="PT Sans"/>
                <a:cs typeface="Tahoma" pitchFamily="34" charset="0"/>
              </a:rPr>
              <a:t>в размере 1,0   млрд. руб. под 5 % годовых на срок 8 лет.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46063" y="5353050"/>
            <a:ext cx="4962525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spc="1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Tahoma" panose="020B0604030504040204" pitchFamily="34" charset="0"/>
              </a:rPr>
              <a:t>Заявленные целевые показатели </a:t>
            </a:r>
            <a:r>
              <a:rPr lang="ru-RU" sz="1200" b="1" spc="10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Tahoma" panose="020B0604030504040204" pitchFamily="34" charset="0"/>
              </a:rPr>
              <a:t>к 2020 </a:t>
            </a:r>
            <a:r>
              <a:rPr lang="ru-RU" sz="1200" b="1" spc="1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Tahoma" panose="020B0604030504040204" pitchFamily="34" charset="0"/>
              </a:rPr>
              <a:t>году:</a:t>
            </a:r>
          </a:p>
        </p:txBody>
      </p:sp>
      <p:sp>
        <p:nvSpPr>
          <p:cNvPr id="28682" name="Текст 2"/>
          <p:cNvSpPr txBox="1">
            <a:spLocks/>
          </p:cNvSpPr>
          <p:nvPr/>
        </p:nvSpPr>
        <p:spPr bwMode="auto">
          <a:xfrm>
            <a:off x="8261350" y="120650"/>
            <a:ext cx="584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4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22</a:t>
            </a:r>
          </a:p>
        </p:txBody>
      </p:sp>
      <p:pic>
        <p:nvPicPr>
          <p:cNvPr id="2868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663" y="2122488"/>
            <a:ext cx="3187700" cy="2308225"/>
          </a:xfrm>
          <a:prstGeom prst="rect">
            <a:avLst/>
          </a:prstGeom>
          <a:noFill/>
          <a:ln w="38100" cap="sq">
            <a:solidFill>
              <a:srgbClr val="E7E7E8"/>
            </a:solidFill>
            <a:miter lim="800000"/>
            <a:headEnd/>
            <a:tailEnd/>
          </a:ln>
        </p:spPr>
      </p:pic>
      <p:sp>
        <p:nvSpPr>
          <p:cNvPr id="28684" name="Прямоугольник 23"/>
          <p:cNvSpPr>
            <a:spLocks noChangeArrowheads="1"/>
          </p:cNvSpPr>
          <p:nvPr/>
        </p:nvSpPr>
        <p:spPr bwMode="auto">
          <a:xfrm>
            <a:off x="3770313" y="4778375"/>
            <a:ext cx="50355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algn="just">
              <a:buFont typeface="Wingdings" pitchFamily="2" charset="2"/>
              <a:buChar char="ü"/>
            </a:pPr>
            <a:r>
              <a:rPr lang="ru-RU" sz="1200">
                <a:latin typeface="PT Sans"/>
                <a:ea typeface="PT Sans"/>
                <a:cs typeface="Tahoma" pitchFamily="34" charset="0"/>
              </a:rPr>
              <a:t>   Моногородом получен статус </a:t>
            </a:r>
            <a:r>
              <a:rPr lang="ru-RU" sz="1200" b="1">
                <a:latin typeface="PT Sans"/>
                <a:ea typeface="PT Sans"/>
                <a:cs typeface="Tahoma" pitchFamily="34" charset="0"/>
              </a:rPr>
              <a:t>ТОСЭР</a:t>
            </a:r>
            <a:endParaRPr lang="ru-RU" sz="1200">
              <a:latin typeface="PT Sans"/>
              <a:ea typeface="PT Sans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50913" y="952500"/>
            <a:ext cx="7223125" cy="5222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1400" b="1" spc="1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Развитие Камского Индустриального парка «Мастер» в городе Набережные Челны Республики Татарстан</a:t>
            </a:r>
          </a:p>
        </p:txBody>
      </p:sp>
      <p:grpSp>
        <p:nvGrpSpPr>
          <p:cNvPr id="29698" name="Группа 5"/>
          <p:cNvGrpSpPr>
            <a:grpSpLocks/>
          </p:cNvGrpSpPr>
          <p:nvPr/>
        </p:nvGrpSpPr>
        <p:grpSpPr bwMode="auto">
          <a:xfrm>
            <a:off x="101600" y="5668963"/>
            <a:ext cx="5119688" cy="708025"/>
            <a:chOff x="3164677" y="2040987"/>
            <a:chExt cx="5658738" cy="707805"/>
          </a:xfrm>
        </p:grpSpPr>
        <p:grpSp>
          <p:nvGrpSpPr>
            <p:cNvPr id="29707" name="Группа 6"/>
            <p:cNvGrpSpPr>
              <a:grpSpLocks/>
            </p:cNvGrpSpPr>
            <p:nvPr/>
          </p:nvGrpSpPr>
          <p:grpSpPr bwMode="auto">
            <a:xfrm>
              <a:off x="5950843" y="2102461"/>
              <a:ext cx="2872572" cy="646331"/>
              <a:chOff x="3042137" y="684537"/>
              <a:chExt cx="2872572" cy="646331"/>
            </a:xfrm>
          </p:grpSpPr>
          <p:sp>
            <p:nvSpPr>
              <p:cNvPr id="29713" name="TextBox 14"/>
              <p:cNvSpPr txBox="1">
                <a:spLocks noChangeArrowheads="1"/>
              </p:cNvSpPr>
              <p:nvPr/>
            </p:nvSpPr>
            <p:spPr bwMode="auto">
              <a:xfrm>
                <a:off x="4459572" y="684537"/>
                <a:ext cx="1455137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buClr>
                    <a:srgbClr val="FF0000"/>
                  </a:buClr>
                </a:pPr>
                <a:r>
                  <a:rPr lang="ru-RU" sz="1200">
                    <a:latin typeface="PT Sans"/>
                    <a:ea typeface="PT Sans"/>
                    <a:cs typeface="PT Sans"/>
                  </a:rPr>
                  <a:t>Объем привлекаемых </a:t>
                </a:r>
              </a:p>
              <a:p>
                <a:pPr defTabSz="457200">
                  <a:buClr>
                    <a:srgbClr val="FF0000"/>
                  </a:buClr>
                </a:pPr>
                <a:r>
                  <a:rPr lang="ru-RU" sz="1200">
                    <a:latin typeface="PT Sans"/>
                    <a:ea typeface="PT Sans"/>
                    <a:cs typeface="PT Sans"/>
                  </a:rPr>
                  <a:t>инвестиций</a:t>
                </a:r>
              </a:p>
            </p:txBody>
          </p:sp>
          <p:sp>
            <p:nvSpPr>
              <p:cNvPr id="29714" name="TextBox 13"/>
              <p:cNvSpPr txBox="1">
                <a:spLocks noChangeArrowheads="1"/>
              </p:cNvSpPr>
              <p:nvPr/>
            </p:nvSpPr>
            <p:spPr bwMode="auto">
              <a:xfrm>
                <a:off x="3042137" y="828032"/>
                <a:ext cx="1268416" cy="4464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defTabSz="457200">
                  <a:lnSpc>
                    <a:spcPct val="70000"/>
                  </a:lnSpc>
                </a:pPr>
                <a:r>
                  <a:rPr lang="ru-RU" sz="1600" b="1">
                    <a:solidFill>
                      <a:srgbClr val="007DC5"/>
                    </a:solidFill>
                    <a:latin typeface="PT Sans"/>
                    <a:ea typeface="PT Sans"/>
                    <a:cs typeface="PT Sans"/>
                  </a:rPr>
                  <a:t>2 585</a:t>
                </a:r>
              </a:p>
              <a:p>
                <a:pPr algn="ctr" defTabSz="457200">
                  <a:lnSpc>
                    <a:spcPct val="70000"/>
                  </a:lnSpc>
                </a:pPr>
                <a:r>
                  <a:rPr lang="ru-RU" sz="1600" b="1">
                    <a:solidFill>
                      <a:srgbClr val="007DC5"/>
                    </a:solidFill>
                    <a:latin typeface="PT Sans"/>
                    <a:ea typeface="PT Sans"/>
                    <a:cs typeface="PT Sans"/>
                  </a:rPr>
                  <a:t>млн руб.</a:t>
                </a:r>
              </a:p>
            </p:txBody>
          </p: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4323243" y="827786"/>
                <a:ext cx="0" cy="438014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708" name="Группа 7"/>
            <p:cNvGrpSpPr>
              <a:grpSpLocks/>
            </p:cNvGrpSpPr>
            <p:nvPr/>
          </p:nvGrpSpPr>
          <p:grpSpPr bwMode="auto">
            <a:xfrm>
              <a:off x="3164677" y="2102461"/>
              <a:ext cx="2872144" cy="646331"/>
              <a:chOff x="3176999" y="759753"/>
              <a:chExt cx="2872144" cy="646331"/>
            </a:xfrm>
          </p:grpSpPr>
          <p:sp>
            <p:nvSpPr>
              <p:cNvPr id="29710" name="TextBox 11"/>
              <p:cNvSpPr txBox="1">
                <a:spLocks noChangeArrowheads="1"/>
              </p:cNvSpPr>
              <p:nvPr/>
            </p:nvSpPr>
            <p:spPr bwMode="auto">
              <a:xfrm>
                <a:off x="4508457" y="759753"/>
                <a:ext cx="1540686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buClr>
                    <a:srgbClr val="FF0000"/>
                  </a:buClr>
                </a:pPr>
                <a:r>
                  <a:rPr lang="ru-RU" sz="1200">
                    <a:latin typeface="PT Sans"/>
                    <a:ea typeface="PT Sans"/>
                    <a:cs typeface="PT Sans"/>
                  </a:rPr>
                  <a:t>Количество создаваемых рабочих мест</a:t>
                </a:r>
              </a:p>
            </p:txBody>
          </p:sp>
          <p:sp>
            <p:nvSpPr>
              <p:cNvPr id="29711" name="TextBox 12"/>
              <p:cNvSpPr txBox="1">
                <a:spLocks noChangeArrowheads="1"/>
              </p:cNvSpPr>
              <p:nvPr/>
            </p:nvSpPr>
            <p:spPr bwMode="auto">
              <a:xfrm>
                <a:off x="3176999" y="989425"/>
                <a:ext cx="1251565" cy="264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defTabSz="457200">
                  <a:lnSpc>
                    <a:spcPct val="70000"/>
                  </a:lnSpc>
                </a:pPr>
                <a:r>
                  <a:rPr lang="ru-RU" sz="1600" b="1">
                    <a:solidFill>
                      <a:srgbClr val="007DC5"/>
                    </a:solidFill>
                    <a:latin typeface="PT Sans"/>
                    <a:ea typeface="PT Sans"/>
                    <a:cs typeface="PT Sans"/>
                  </a:rPr>
                  <a:t>1595 ед.</a:t>
                </a:r>
              </a:p>
            </p:txBody>
          </p: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4440345" y="910938"/>
                <a:ext cx="0" cy="436426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Прямая соединительная линия 8"/>
            <p:cNvCxnSpPr/>
            <p:nvPr/>
          </p:nvCxnSpPr>
          <p:spPr>
            <a:xfrm>
              <a:off x="3199770" y="2040987"/>
              <a:ext cx="5276225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Кольцо 15"/>
          <p:cNvSpPr/>
          <p:nvPr/>
        </p:nvSpPr>
        <p:spPr>
          <a:xfrm>
            <a:off x="284163" y="952500"/>
            <a:ext cx="603250" cy="549275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2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34975" y="231775"/>
            <a:ext cx="8255000" cy="21748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600" b="1" spc="100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Tahoma" panose="020B0604030504040204" pitchFamily="34" charset="0"/>
              </a:rPr>
              <a:t>Комплексная поддержка города Набережные Челны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600" b="1" spc="100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Tahoma" panose="020B0604030504040204" pitchFamily="34" charset="0"/>
              </a:rPr>
              <a:t>(Республика Татарстан)</a:t>
            </a:r>
          </a:p>
        </p:txBody>
      </p:sp>
      <p:sp>
        <p:nvSpPr>
          <p:cNvPr id="29701" name="Прямоугольник 17"/>
          <p:cNvSpPr>
            <a:spLocks noChangeArrowheads="1"/>
          </p:cNvSpPr>
          <p:nvPr/>
        </p:nvSpPr>
        <p:spPr bwMode="auto">
          <a:xfrm>
            <a:off x="3702050" y="1612900"/>
            <a:ext cx="50482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1400" b="1">
                <a:latin typeface="PT Sans"/>
                <a:ea typeface="PT Sans"/>
                <a:cs typeface="Tahoma" pitchFamily="34" charset="0"/>
              </a:rPr>
              <a:t>Заключено соглашение о софинансировании расходов </a:t>
            </a:r>
            <a:r>
              <a:rPr lang="ru-RU" sz="1400">
                <a:latin typeface="PT Sans"/>
                <a:ea typeface="PT Sans"/>
                <a:cs typeface="Tahoma" pitchFamily="34" charset="0"/>
              </a:rPr>
              <a:t>Республики Татарстан. </a:t>
            </a:r>
            <a:r>
              <a:rPr lang="ru-RU" sz="1400" b="1">
                <a:latin typeface="PT Sans"/>
                <a:ea typeface="PT Sans"/>
                <a:cs typeface="Tahoma" pitchFamily="34" charset="0"/>
              </a:rPr>
              <a:t>Предоставление средств </a:t>
            </a:r>
            <a:r>
              <a:rPr lang="ru-RU" sz="1400">
                <a:latin typeface="PT Sans"/>
                <a:ea typeface="PT Sans"/>
                <a:cs typeface="Tahoma" pitchFamily="34" charset="0"/>
              </a:rPr>
              <a:t>Фонда в объеме </a:t>
            </a:r>
            <a:r>
              <a:rPr lang="ru-RU" sz="1400" b="1">
                <a:latin typeface="PT Sans"/>
                <a:ea typeface="PT Sans"/>
                <a:cs typeface="Tahoma" pitchFamily="34" charset="0"/>
              </a:rPr>
              <a:t>573,95 млн руб.</a:t>
            </a:r>
            <a:r>
              <a:rPr lang="ru-RU" sz="1400">
                <a:latin typeface="PT Sans"/>
                <a:ea typeface="PT Sans"/>
                <a:cs typeface="Tahoma" pitchFamily="34" charset="0"/>
              </a:rPr>
              <a:t> с целью создания дорожной инфраструктуры общего пользования (инфраструктура введена 30 июня 2016г).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ru-RU" sz="1400">
              <a:latin typeface="PT Sans"/>
              <a:ea typeface="PT Sans"/>
              <a:cs typeface="Tahoma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400">
                <a:latin typeface="PT Sans"/>
                <a:ea typeface="PT Sans"/>
                <a:cs typeface="Tahoma" pitchFamily="34" charset="0"/>
              </a:rPr>
              <a:t>Управленческая команда по развитию г. Набережные Челны прошла обучение по программе Фонда в Московской школе управления СКОЛКОВО</a:t>
            </a:r>
          </a:p>
        </p:txBody>
      </p:sp>
      <p:sp>
        <p:nvSpPr>
          <p:cNvPr id="29702" name="Прямоугольник 19"/>
          <p:cNvSpPr>
            <a:spLocks noChangeArrowheads="1"/>
          </p:cNvSpPr>
          <p:nvPr/>
        </p:nvSpPr>
        <p:spPr bwMode="auto">
          <a:xfrm>
            <a:off x="3705225" y="3683000"/>
            <a:ext cx="50450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1400" b="1">
                <a:latin typeface="PT Sans"/>
                <a:ea typeface="PT Sans"/>
                <a:cs typeface="Tahoma" pitchFamily="34" charset="0"/>
              </a:rPr>
              <a:t>Заключено соглашение об участии в финансировании инвестиционного проекта в форме займа </a:t>
            </a:r>
            <a:r>
              <a:rPr lang="ru-RU" sz="1400">
                <a:latin typeface="PT Sans"/>
                <a:ea typeface="PT Sans"/>
                <a:cs typeface="Tahoma" pitchFamily="34" charset="0"/>
              </a:rPr>
              <a:t>в размере  898,1 млн руб. под 5 % годовых на срок 8 лет.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46063" y="5353050"/>
            <a:ext cx="4962525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spc="1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Tahoma" panose="020B0604030504040204" pitchFamily="34" charset="0"/>
              </a:rPr>
              <a:t>Заявленные целевые показатели к 2020 году:</a:t>
            </a:r>
          </a:p>
        </p:txBody>
      </p:sp>
      <p:sp>
        <p:nvSpPr>
          <p:cNvPr id="29704" name="Текст 2"/>
          <p:cNvSpPr txBox="1">
            <a:spLocks/>
          </p:cNvSpPr>
          <p:nvPr/>
        </p:nvSpPr>
        <p:spPr bwMode="auto">
          <a:xfrm>
            <a:off x="8261350" y="120650"/>
            <a:ext cx="584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4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23</a:t>
            </a:r>
          </a:p>
        </p:txBody>
      </p:sp>
      <p:sp>
        <p:nvSpPr>
          <p:cNvPr id="29705" name="Прямоугольник 22"/>
          <p:cNvSpPr>
            <a:spLocks noChangeArrowheads="1"/>
          </p:cNvSpPr>
          <p:nvPr/>
        </p:nvSpPr>
        <p:spPr bwMode="auto">
          <a:xfrm>
            <a:off x="3702050" y="4502150"/>
            <a:ext cx="50371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algn="just">
              <a:buFont typeface="Wingdings" pitchFamily="2" charset="2"/>
              <a:buChar char="ü"/>
            </a:pPr>
            <a:r>
              <a:rPr lang="ru-RU" sz="1200">
                <a:latin typeface="PT Sans"/>
                <a:ea typeface="PT Sans"/>
                <a:cs typeface="Tahoma" pitchFamily="34" charset="0"/>
              </a:rPr>
              <a:t>   Моногородом получен статус </a:t>
            </a:r>
            <a:r>
              <a:rPr lang="ru-RU" sz="1200" b="1">
                <a:latin typeface="PT Sans"/>
                <a:ea typeface="PT Sans"/>
                <a:cs typeface="Tahoma" pitchFamily="34" charset="0"/>
              </a:rPr>
              <a:t>ТОСЭР</a:t>
            </a:r>
            <a:endParaRPr lang="ru-RU" sz="1200">
              <a:latin typeface="PT Sans"/>
              <a:ea typeface="PT Sans"/>
              <a:cs typeface="Tahoma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2619375"/>
            <a:ext cx="3028950" cy="1395413"/>
          </a:xfrm>
          <a:prstGeom prst="rect">
            <a:avLst/>
          </a:prstGeom>
          <a:ln w="38100" cap="sq">
            <a:solidFill>
              <a:srgbClr val="E7E7E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 txBox="1">
            <a:spLocks/>
          </p:cNvSpPr>
          <p:nvPr/>
        </p:nvSpPr>
        <p:spPr bwMode="auto">
          <a:xfrm>
            <a:off x="655638" y="1223963"/>
            <a:ext cx="76771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2400" b="1">
                <a:latin typeface="PT Sans"/>
                <a:ea typeface="PT Sans"/>
                <a:cs typeface="PT Sans"/>
              </a:rPr>
              <a:t>Контакты: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241425" y="2722563"/>
            <a:ext cx="680402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4295" tIns="37148" rIns="74295" bIns="37148"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000" b="1" kern="1200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742950">
              <a:defRPr/>
            </a:pPr>
            <a:endParaRPr lang="ru-RU" sz="1000" dirty="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  <a:cs typeface="Segoe UI" panose="020B0502040204020203" pitchFamily="34" charset="0"/>
            </a:endParaRPr>
          </a:p>
          <a:p>
            <a:pPr marL="171450" indent="-171450" defTabSz="742950">
              <a:buFont typeface="Wingdings" panose="05000000000000000000" pitchFamily="2" charset="2"/>
              <a:buChar char="Ø"/>
              <a:defRPr/>
            </a:pPr>
            <a:r>
              <a:rPr lang="ru-RU" sz="1400" spc="1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участие Фонда в софинансировании инфраструктуры в моногородах  </a:t>
            </a:r>
            <a:r>
              <a:rPr lang="ru-RU" sz="1400" spc="100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- </a:t>
            </a:r>
            <a:r>
              <a:rPr lang="ru-RU" sz="1400" b="0" spc="100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 </a:t>
            </a:r>
            <a:r>
              <a:rPr lang="ru-RU" sz="1400" b="0" spc="1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Руководитель Управления сопровождения и мониторинга реализации комплексных проектов Колесников Максим Андреевич, </a:t>
            </a:r>
            <a:endParaRPr lang="en-US" sz="1400" b="0" spc="100" dirty="0" smtClean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  <a:cs typeface="Segoe UI" panose="020B0502040204020203" pitchFamily="34" charset="0"/>
            </a:endParaRPr>
          </a:p>
          <a:p>
            <a:pPr indent="177800" defTabSz="742950">
              <a:defRPr/>
            </a:pPr>
            <a:r>
              <a:rPr lang="en-US" sz="1400" b="0" spc="100" dirty="0" smtClean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email</a:t>
            </a:r>
            <a:r>
              <a:rPr lang="en-US" sz="1400" b="0" spc="1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: m.kolesnikov@frmrus.ru</a:t>
            </a:r>
            <a:endParaRPr lang="ru-RU" sz="1400" b="0" spc="100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  <a:cs typeface="Segoe UI" panose="020B0502040204020203" pitchFamily="34" charset="0"/>
            </a:endParaRPr>
          </a:p>
          <a:p>
            <a:pPr defTabSz="742950">
              <a:defRPr/>
            </a:pPr>
            <a:endParaRPr lang="ru-RU" sz="1400" spc="100" dirty="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  <a:cs typeface="Segoe UI" panose="020B0502040204020203" pitchFamily="34" charset="0"/>
            </a:endParaRPr>
          </a:p>
          <a:p>
            <a:pPr marL="171450" indent="-171450" defTabSz="742950">
              <a:buFont typeface="Wingdings" panose="05000000000000000000" pitchFamily="2" charset="2"/>
              <a:buChar char="Ø"/>
              <a:defRPr/>
            </a:pPr>
            <a:r>
              <a:rPr lang="ru-RU" sz="1400" spc="1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участие Фонда в финансировании инвестиционных проектов в моногородах </a:t>
            </a:r>
            <a:r>
              <a:rPr lang="ru-RU" sz="1400" spc="100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-</a:t>
            </a:r>
            <a:r>
              <a:rPr lang="ru-RU" sz="1400" b="0" spc="1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Руководитель Департамента поддержки инвестиционных проектов Макаева Ольга Юрьевна, </a:t>
            </a:r>
          </a:p>
          <a:p>
            <a:pPr indent="177800" defTabSz="742950">
              <a:defRPr/>
            </a:pPr>
            <a:r>
              <a:rPr lang="en-US" sz="1400" b="0" spc="1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email:</a:t>
            </a:r>
            <a:r>
              <a:rPr lang="ru-RU" sz="1400" b="0" spc="1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 </a:t>
            </a:r>
            <a:r>
              <a:rPr lang="en-US" sz="1400" b="0" spc="1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o.makaeva@frmrus.ru</a:t>
            </a:r>
            <a:endParaRPr lang="ru-RU" sz="1400" b="0" spc="100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  <a:cs typeface="Segoe UI" panose="020B0502040204020203" pitchFamily="34" charset="0"/>
            </a:endParaRPr>
          </a:p>
          <a:p>
            <a:pPr defTabSz="742950">
              <a:defRPr/>
            </a:pPr>
            <a:endParaRPr lang="en-US" sz="1400" spc="100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  <a:cs typeface="Segoe UI" panose="020B0502040204020203" pitchFamily="34" charset="0"/>
            </a:endParaRPr>
          </a:p>
          <a:p>
            <a:pPr marL="171450" indent="-171450" defTabSz="742950">
              <a:buFont typeface="Wingdings" panose="05000000000000000000" pitchFamily="2" charset="2"/>
              <a:buChar char="Ø"/>
              <a:defRPr/>
            </a:pPr>
            <a:r>
              <a:rPr lang="ru-RU" sz="1400" spc="1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обучение управленческих команд и проектный офис  </a:t>
            </a:r>
            <a:r>
              <a:rPr lang="ru-RU" sz="1400" spc="100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- </a:t>
            </a:r>
          </a:p>
          <a:p>
            <a:pPr marL="177800" indent="-84138" defTabSz="742950">
              <a:defRPr/>
            </a:pPr>
            <a:r>
              <a:rPr lang="ru-RU" sz="1400" b="0" spc="100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  </a:t>
            </a:r>
            <a:r>
              <a:rPr lang="ru-RU" sz="1400" b="0" spc="1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Заместитель генерального директора - руководитель Департамента программ развития моногородов Подшивалов Евгенией Николаевич, </a:t>
            </a:r>
            <a:endParaRPr lang="en-US" sz="1400" b="0" spc="100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  <a:cs typeface="Segoe UI" panose="020B0502040204020203" pitchFamily="34" charset="0"/>
            </a:endParaRPr>
          </a:p>
          <a:p>
            <a:pPr marL="177800" defTabSz="742950">
              <a:defRPr/>
            </a:pPr>
            <a:r>
              <a:rPr lang="en-US" sz="1400" b="0" spc="1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email: e.podshivalov@frmrus.ru</a:t>
            </a:r>
            <a:endParaRPr lang="ru-RU" sz="1400" b="0" spc="100" dirty="0">
              <a:solidFill>
                <a:schemeClr val="tx1"/>
              </a:solidFill>
              <a:latin typeface="PT Sans" panose="020B0503020203020204" pitchFamily="34" charset="-52"/>
              <a:ea typeface="PT Sans" panose="020B0503020203020204" pitchFamily="34" charset="-52"/>
              <a:cs typeface="Segoe UI" panose="020B0502040204020203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656263" y="5376863"/>
            <a:ext cx="31972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4295" tIns="37148" rIns="74295" bIns="37148"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000" b="1" kern="1200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defTabSz="742950">
              <a:defRPr/>
            </a:pPr>
            <a:r>
              <a:rPr lang="ru-RU" sz="14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АДРЕС</a:t>
            </a:r>
            <a:r>
              <a:rPr lang="ru-RU" sz="853" b="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/>
            </a:r>
            <a:br>
              <a:rPr lang="ru-RU" sz="853" b="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</a:br>
            <a:r>
              <a:rPr lang="ru-RU" sz="10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Некоммерческая организация «Фонд развития моногородов»</a:t>
            </a:r>
            <a:br>
              <a:rPr lang="ru-RU" sz="10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</a:br>
            <a:r>
              <a:rPr lang="ru-RU" sz="10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Бульвар Энтузиастов, 2, Москва, 109544, Россия</a:t>
            </a:r>
          </a:p>
          <a:p>
            <a:pPr algn="r" defTabSz="742950">
              <a:defRPr/>
            </a:pPr>
            <a:r>
              <a:rPr lang="ru-RU" sz="10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Телефон: +7 (495) 734 79 19</a:t>
            </a:r>
          </a:p>
          <a:p>
            <a:pPr algn="r" defTabSz="742950">
              <a:defRPr/>
            </a:pPr>
            <a:r>
              <a:rPr lang="ru-RU" sz="10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Факс: +7 (495) 734 79 19 доб. 200</a:t>
            </a:r>
          </a:p>
          <a:p>
            <a:pPr algn="r" defTabSz="742950">
              <a:defRPr/>
            </a:pPr>
            <a:r>
              <a:rPr lang="ru-RU" sz="10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E-</a:t>
            </a:r>
            <a:r>
              <a:rPr lang="ru-RU" sz="1000" dirty="0" err="1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mail</a:t>
            </a:r>
            <a:r>
              <a:rPr lang="ru-RU" sz="10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: info@frmrus.ru</a:t>
            </a:r>
            <a:br>
              <a:rPr lang="ru-RU" sz="10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</a:br>
            <a:r>
              <a:rPr lang="ru-RU" sz="1000" dirty="0" err="1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Web</a:t>
            </a:r>
            <a:r>
              <a:rPr lang="ru-RU" sz="10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Segoe UI" panose="020B0502040204020203" pitchFamily="34" charset="0"/>
              </a:rPr>
              <a:t>: www.frmrus.ru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Заголовок 1"/>
          <p:cNvSpPr>
            <a:spLocks noGrp="1"/>
          </p:cNvSpPr>
          <p:nvPr>
            <p:ph type="title"/>
          </p:nvPr>
        </p:nvSpPr>
        <p:spPr>
          <a:xfrm>
            <a:off x="474663" y="144463"/>
            <a:ext cx="7677150" cy="539750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PT Sans"/>
                <a:ea typeface="PT Sans"/>
                <a:cs typeface="PT Sans"/>
              </a:rPr>
              <a:t>Предмет деятельности</a:t>
            </a:r>
          </a:p>
        </p:txBody>
      </p:sp>
      <p:sp>
        <p:nvSpPr>
          <p:cNvPr id="8194" name="Текст 2"/>
          <p:cNvSpPr>
            <a:spLocks noGrp="1"/>
          </p:cNvSpPr>
          <p:nvPr>
            <p:ph type="body" sz="quarter" idx="10"/>
          </p:nvPr>
        </p:nvSpPr>
        <p:spPr>
          <a:xfrm>
            <a:off x="8174038" y="144463"/>
            <a:ext cx="584200" cy="53975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PT Sans"/>
                <a:ea typeface="PT Sans"/>
                <a:cs typeface="PT Sans"/>
              </a:rPr>
              <a:t>03</a:t>
            </a:r>
          </a:p>
        </p:txBody>
      </p:sp>
      <p:pic>
        <p:nvPicPr>
          <p:cNvPr id="819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2425700"/>
            <a:ext cx="9525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575" y="958850"/>
            <a:ext cx="828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3" y="44608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2133600" y="958850"/>
            <a:ext cx="633253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latin typeface="PT Sans"/>
                <a:ea typeface="PT Sans"/>
                <a:cs typeface="PT Sans"/>
              </a:rPr>
              <a:t>Софинансирование расходов на строительство инфраструктуры, необходимой для запуска новых инвестиционных проектов в моногородах.</a:t>
            </a:r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2371725" y="4243388"/>
            <a:ext cx="6332538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latin typeface="PT Sans"/>
                <a:ea typeface="PT Sans"/>
                <a:cs typeface="PT Sans"/>
              </a:rPr>
              <a:t>Содействие в подготовке и участие в финансировании инвестиционных проектов в моногородах. </a:t>
            </a:r>
          </a:p>
          <a:p>
            <a:pPr algn="r"/>
            <a:endParaRPr lang="ru-RU">
              <a:latin typeface="PT Sans"/>
              <a:ea typeface="PT Sans"/>
              <a:cs typeface="PT Sans"/>
            </a:endParaRPr>
          </a:p>
          <a:p>
            <a:pPr algn="r"/>
            <a:endParaRPr lang="ru-RU">
              <a:latin typeface="PT Sans"/>
              <a:ea typeface="PT Sans"/>
              <a:cs typeface="PT Sans"/>
            </a:endParaRPr>
          </a:p>
          <a:p>
            <a:pPr algn="r"/>
            <a:r>
              <a:rPr lang="ru-RU">
                <a:latin typeface="PT Sans"/>
                <a:ea typeface="PT Sans"/>
                <a:cs typeface="PT Sans"/>
              </a:rPr>
              <a:t>Выполнение функций проектного офиса по проектам развития моногородов.</a:t>
            </a:r>
          </a:p>
        </p:txBody>
      </p:sp>
      <p:sp>
        <p:nvSpPr>
          <p:cNvPr id="8200" name="TextBox 8"/>
          <p:cNvSpPr txBox="1">
            <a:spLocks noChangeArrowheads="1"/>
          </p:cNvSpPr>
          <p:nvPr/>
        </p:nvSpPr>
        <p:spPr bwMode="auto">
          <a:xfrm>
            <a:off x="2371725" y="2284413"/>
            <a:ext cx="6442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latin typeface="PT Sans"/>
                <a:ea typeface="PT Sans"/>
                <a:cs typeface="PT Sans"/>
              </a:rPr>
              <a:t>Формирование команд, управляющих проектами развития моногородов, и организация их обучения.</a:t>
            </a:r>
          </a:p>
        </p:txBody>
      </p:sp>
      <p:sp>
        <p:nvSpPr>
          <p:cNvPr id="8201" name="TextBox 12"/>
          <p:cNvSpPr txBox="1">
            <a:spLocks noChangeArrowheads="1"/>
          </p:cNvSpPr>
          <p:nvPr/>
        </p:nvSpPr>
        <p:spPr bwMode="auto">
          <a:xfrm>
            <a:off x="2317750" y="3263900"/>
            <a:ext cx="6440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latin typeface="PT Sans"/>
                <a:ea typeface="PT Sans"/>
                <a:cs typeface="PT Sans"/>
              </a:rPr>
              <a:t>Деятельность, способствующая улучшению социально-экономического положения в моногородах и их развитию.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Заголовок 1"/>
          <p:cNvSpPr txBox="1">
            <a:spLocks/>
          </p:cNvSpPr>
          <p:nvPr/>
        </p:nvSpPr>
        <p:spPr bwMode="auto">
          <a:xfrm>
            <a:off x="261938" y="1216025"/>
            <a:ext cx="8813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/>
            <a:r>
              <a:rPr lang="ru-RU" sz="2000">
                <a:latin typeface="PT Sans"/>
                <a:ea typeface="PT Sans"/>
                <a:cs typeface="PT Sans"/>
              </a:rPr>
              <a:t>По состоянию на 01.09.2017 заключены 67 генеральных соглашений </a:t>
            </a:r>
          </a:p>
          <a:p>
            <a:pPr algn="ctr" fontAlgn="ctr"/>
            <a:r>
              <a:rPr lang="ru-RU" sz="2000">
                <a:latin typeface="PT Sans"/>
                <a:ea typeface="PT Sans"/>
                <a:cs typeface="PT Sans"/>
              </a:rPr>
              <a:t>в отношении 75 моногородов из 43 субъектов Российской Федерации</a:t>
            </a:r>
          </a:p>
        </p:txBody>
      </p:sp>
      <p:pic>
        <p:nvPicPr>
          <p:cNvPr id="9218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9163" y="1908175"/>
            <a:ext cx="7364412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лилиния 2"/>
          <p:cNvSpPr/>
          <p:nvPr/>
        </p:nvSpPr>
        <p:spPr>
          <a:xfrm>
            <a:off x="1778000" y="3902075"/>
            <a:ext cx="212725" cy="165100"/>
          </a:xfrm>
          <a:custGeom>
            <a:avLst/>
            <a:gdLst>
              <a:gd name="connsiteX0" fmla="*/ 0 w 212725"/>
              <a:gd name="connsiteY0" fmla="*/ 85729 h 165104"/>
              <a:gd name="connsiteX1" fmla="*/ 0 w 212725"/>
              <a:gd name="connsiteY1" fmla="*/ 85729 h 165104"/>
              <a:gd name="connsiteX2" fmla="*/ 6350 w 212725"/>
              <a:gd name="connsiteY2" fmla="*/ 57154 h 165104"/>
              <a:gd name="connsiteX3" fmla="*/ 15875 w 212725"/>
              <a:gd name="connsiteY3" fmla="*/ 53979 h 165104"/>
              <a:gd name="connsiteX4" fmla="*/ 22225 w 212725"/>
              <a:gd name="connsiteY4" fmla="*/ 44454 h 165104"/>
              <a:gd name="connsiteX5" fmla="*/ 41275 w 212725"/>
              <a:gd name="connsiteY5" fmla="*/ 31754 h 165104"/>
              <a:gd name="connsiteX6" fmla="*/ 31750 w 212725"/>
              <a:gd name="connsiteY6" fmla="*/ 41279 h 165104"/>
              <a:gd name="connsiteX7" fmla="*/ 12700 w 212725"/>
              <a:gd name="connsiteY7" fmla="*/ 53979 h 165104"/>
              <a:gd name="connsiteX8" fmla="*/ 15875 w 212725"/>
              <a:gd name="connsiteY8" fmla="*/ 41279 h 165104"/>
              <a:gd name="connsiteX9" fmla="*/ 31750 w 212725"/>
              <a:gd name="connsiteY9" fmla="*/ 25404 h 165104"/>
              <a:gd name="connsiteX10" fmla="*/ 41275 w 212725"/>
              <a:gd name="connsiteY10" fmla="*/ 22229 h 165104"/>
              <a:gd name="connsiteX11" fmla="*/ 47625 w 212725"/>
              <a:gd name="connsiteY11" fmla="*/ 12704 h 165104"/>
              <a:gd name="connsiteX12" fmla="*/ 63500 w 212725"/>
              <a:gd name="connsiteY12" fmla="*/ 15879 h 165104"/>
              <a:gd name="connsiteX13" fmla="*/ 82550 w 212725"/>
              <a:gd name="connsiteY13" fmla="*/ 12704 h 165104"/>
              <a:gd name="connsiteX14" fmla="*/ 88900 w 212725"/>
              <a:gd name="connsiteY14" fmla="*/ 3179 h 165104"/>
              <a:gd name="connsiteX15" fmla="*/ 123825 w 212725"/>
              <a:gd name="connsiteY15" fmla="*/ 6354 h 165104"/>
              <a:gd name="connsiteX16" fmla="*/ 146050 w 212725"/>
              <a:gd name="connsiteY16" fmla="*/ 9529 h 165104"/>
              <a:gd name="connsiteX17" fmla="*/ 155575 w 212725"/>
              <a:gd name="connsiteY17" fmla="*/ 12704 h 165104"/>
              <a:gd name="connsiteX18" fmla="*/ 168275 w 212725"/>
              <a:gd name="connsiteY18" fmla="*/ 31754 h 165104"/>
              <a:gd name="connsiteX19" fmla="*/ 171450 w 212725"/>
              <a:gd name="connsiteY19" fmla="*/ 41279 h 165104"/>
              <a:gd name="connsiteX20" fmla="*/ 180975 w 212725"/>
              <a:gd name="connsiteY20" fmla="*/ 50804 h 165104"/>
              <a:gd name="connsiteX21" fmla="*/ 200025 w 212725"/>
              <a:gd name="connsiteY21" fmla="*/ 63504 h 165104"/>
              <a:gd name="connsiteX22" fmla="*/ 196850 w 212725"/>
              <a:gd name="connsiteY22" fmla="*/ 76204 h 165104"/>
              <a:gd name="connsiteX23" fmla="*/ 193675 w 212725"/>
              <a:gd name="connsiteY23" fmla="*/ 85729 h 165104"/>
              <a:gd name="connsiteX24" fmla="*/ 212725 w 212725"/>
              <a:gd name="connsiteY24" fmla="*/ 98429 h 165104"/>
              <a:gd name="connsiteX25" fmla="*/ 200025 w 212725"/>
              <a:gd name="connsiteY25" fmla="*/ 114304 h 165104"/>
              <a:gd name="connsiteX26" fmla="*/ 190500 w 212725"/>
              <a:gd name="connsiteY26" fmla="*/ 123829 h 165104"/>
              <a:gd name="connsiteX27" fmla="*/ 149225 w 212725"/>
              <a:gd name="connsiteY27" fmla="*/ 139704 h 165104"/>
              <a:gd name="connsiteX28" fmla="*/ 146050 w 212725"/>
              <a:gd name="connsiteY28" fmla="*/ 158754 h 165104"/>
              <a:gd name="connsiteX29" fmla="*/ 133350 w 212725"/>
              <a:gd name="connsiteY29" fmla="*/ 161929 h 165104"/>
              <a:gd name="connsiteX30" fmla="*/ 123825 w 212725"/>
              <a:gd name="connsiteY30" fmla="*/ 165104 h 165104"/>
              <a:gd name="connsiteX31" fmla="*/ 104775 w 212725"/>
              <a:gd name="connsiteY31" fmla="*/ 149229 h 165104"/>
              <a:gd name="connsiteX32" fmla="*/ 95250 w 212725"/>
              <a:gd name="connsiteY32" fmla="*/ 146054 h 165104"/>
              <a:gd name="connsiteX33" fmla="*/ 85725 w 212725"/>
              <a:gd name="connsiteY33" fmla="*/ 149229 h 165104"/>
              <a:gd name="connsiteX34" fmla="*/ 82550 w 212725"/>
              <a:gd name="connsiteY34" fmla="*/ 158754 h 165104"/>
              <a:gd name="connsiteX35" fmla="*/ 66675 w 212725"/>
              <a:gd name="connsiteY35" fmla="*/ 155579 h 165104"/>
              <a:gd name="connsiteX36" fmla="*/ 57150 w 212725"/>
              <a:gd name="connsiteY36" fmla="*/ 146054 h 165104"/>
              <a:gd name="connsiteX37" fmla="*/ 50800 w 212725"/>
              <a:gd name="connsiteY37" fmla="*/ 136529 h 165104"/>
              <a:gd name="connsiteX38" fmla="*/ 41275 w 212725"/>
              <a:gd name="connsiteY38" fmla="*/ 133354 h 165104"/>
              <a:gd name="connsiteX39" fmla="*/ 31750 w 212725"/>
              <a:gd name="connsiteY39" fmla="*/ 127004 h 165104"/>
              <a:gd name="connsiteX40" fmla="*/ 28575 w 212725"/>
              <a:gd name="connsiteY40" fmla="*/ 117479 h 165104"/>
              <a:gd name="connsiteX41" fmla="*/ 0 w 212725"/>
              <a:gd name="connsiteY41" fmla="*/ 85729 h 16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12725" h="165104">
                <a:moveTo>
                  <a:pt x="0" y="85729"/>
                </a:moveTo>
                <a:lnTo>
                  <a:pt x="0" y="85729"/>
                </a:lnTo>
                <a:cubicBezTo>
                  <a:pt x="2117" y="76204"/>
                  <a:pt x="1986" y="65881"/>
                  <a:pt x="6350" y="57154"/>
                </a:cubicBezTo>
                <a:cubicBezTo>
                  <a:pt x="7847" y="54161"/>
                  <a:pt x="13262" y="56070"/>
                  <a:pt x="15875" y="53979"/>
                </a:cubicBezTo>
                <a:cubicBezTo>
                  <a:pt x="18855" y="51595"/>
                  <a:pt x="19353" y="46967"/>
                  <a:pt x="22225" y="44454"/>
                </a:cubicBezTo>
                <a:cubicBezTo>
                  <a:pt x="27968" y="39428"/>
                  <a:pt x="46671" y="26358"/>
                  <a:pt x="41275" y="31754"/>
                </a:cubicBezTo>
                <a:cubicBezTo>
                  <a:pt x="38100" y="34929"/>
                  <a:pt x="35294" y="38522"/>
                  <a:pt x="31750" y="41279"/>
                </a:cubicBezTo>
                <a:cubicBezTo>
                  <a:pt x="25726" y="45964"/>
                  <a:pt x="12700" y="53979"/>
                  <a:pt x="12700" y="53979"/>
                </a:cubicBezTo>
                <a:cubicBezTo>
                  <a:pt x="13758" y="49746"/>
                  <a:pt x="14156" y="45290"/>
                  <a:pt x="15875" y="41279"/>
                </a:cubicBezTo>
                <a:cubicBezTo>
                  <a:pt x="19339" y="33197"/>
                  <a:pt x="24053" y="29252"/>
                  <a:pt x="31750" y="25404"/>
                </a:cubicBezTo>
                <a:cubicBezTo>
                  <a:pt x="34743" y="23907"/>
                  <a:pt x="38100" y="23287"/>
                  <a:pt x="41275" y="22229"/>
                </a:cubicBezTo>
                <a:cubicBezTo>
                  <a:pt x="43392" y="19054"/>
                  <a:pt x="43956" y="13752"/>
                  <a:pt x="47625" y="12704"/>
                </a:cubicBezTo>
                <a:cubicBezTo>
                  <a:pt x="52814" y="11221"/>
                  <a:pt x="58104" y="15879"/>
                  <a:pt x="63500" y="15879"/>
                </a:cubicBezTo>
                <a:cubicBezTo>
                  <a:pt x="69938" y="15879"/>
                  <a:pt x="76200" y="13762"/>
                  <a:pt x="82550" y="12704"/>
                </a:cubicBezTo>
                <a:cubicBezTo>
                  <a:pt x="84667" y="9529"/>
                  <a:pt x="85920" y="5563"/>
                  <a:pt x="88900" y="3179"/>
                </a:cubicBezTo>
                <a:cubicBezTo>
                  <a:pt x="98945" y="-4857"/>
                  <a:pt x="115412" y="4671"/>
                  <a:pt x="123825" y="6354"/>
                </a:cubicBezTo>
                <a:cubicBezTo>
                  <a:pt x="131163" y="7822"/>
                  <a:pt x="138642" y="8471"/>
                  <a:pt x="146050" y="9529"/>
                </a:cubicBezTo>
                <a:cubicBezTo>
                  <a:pt x="149225" y="10587"/>
                  <a:pt x="153208" y="10337"/>
                  <a:pt x="155575" y="12704"/>
                </a:cubicBezTo>
                <a:cubicBezTo>
                  <a:pt x="160971" y="18100"/>
                  <a:pt x="165862" y="24514"/>
                  <a:pt x="168275" y="31754"/>
                </a:cubicBezTo>
                <a:cubicBezTo>
                  <a:pt x="169333" y="34929"/>
                  <a:pt x="169594" y="38494"/>
                  <a:pt x="171450" y="41279"/>
                </a:cubicBezTo>
                <a:cubicBezTo>
                  <a:pt x="173941" y="45015"/>
                  <a:pt x="177431" y="48047"/>
                  <a:pt x="180975" y="50804"/>
                </a:cubicBezTo>
                <a:cubicBezTo>
                  <a:pt x="186999" y="55489"/>
                  <a:pt x="200025" y="63504"/>
                  <a:pt x="200025" y="63504"/>
                </a:cubicBezTo>
                <a:cubicBezTo>
                  <a:pt x="198967" y="67737"/>
                  <a:pt x="198049" y="72008"/>
                  <a:pt x="196850" y="76204"/>
                </a:cubicBezTo>
                <a:cubicBezTo>
                  <a:pt x="195931" y="79422"/>
                  <a:pt x="191730" y="83006"/>
                  <a:pt x="193675" y="85729"/>
                </a:cubicBezTo>
                <a:cubicBezTo>
                  <a:pt x="198111" y="91939"/>
                  <a:pt x="212725" y="98429"/>
                  <a:pt x="212725" y="98429"/>
                </a:cubicBezTo>
                <a:cubicBezTo>
                  <a:pt x="206957" y="121502"/>
                  <a:pt x="215056" y="104283"/>
                  <a:pt x="200025" y="114304"/>
                </a:cubicBezTo>
                <a:cubicBezTo>
                  <a:pt x="196289" y="116795"/>
                  <a:pt x="194044" y="121072"/>
                  <a:pt x="190500" y="123829"/>
                </a:cubicBezTo>
                <a:cubicBezTo>
                  <a:pt x="169647" y="140048"/>
                  <a:pt x="174668" y="136069"/>
                  <a:pt x="149225" y="139704"/>
                </a:cubicBezTo>
                <a:cubicBezTo>
                  <a:pt x="148167" y="146054"/>
                  <a:pt x="149792" y="153516"/>
                  <a:pt x="146050" y="158754"/>
                </a:cubicBezTo>
                <a:cubicBezTo>
                  <a:pt x="143514" y="162305"/>
                  <a:pt x="137546" y="160730"/>
                  <a:pt x="133350" y="161929"/>
                </a:cubicBezTo>
                <a:cubicBezTo>
                  <a:pt x="130132" y="162848"/>
                  <a:pt x="127000" y="164046"/>
                  <a:pt x="123825" y="165104"/>
                </a:cubicBezTo>
                <a:cubicBezTo>
                  <a:pt x="101986" y="157824"/>
                  <a:pt x="127841" y="168451"/>
                  <a:pt x="104775" y="149229"/>
                </a:cubicBezTo>
                <a:cubicBezTo>
                  <a:pt x="102204" y="147086"/>
                  <a:pt x="98425" y="147112"/>
                  <a:pt x="95250" y="146054"/>
                </a:cubicBezTo>
                <a:cubicBezTo>
                  <a:pt x="92075" y="147112"/>
                  <a:pt x="88092" y="146862"/>
                  <a:pt x="85725" y="149229"/>
                </a:cubicBezTo>
                <a:cubicBezTo>
                  <a:pt x="83358" y="151596"/>
                  <a:pt x="85725" y="157696"/>
                  <a:pt x="82550" y="158754"/>
                </a:cubicBezTo>
                <a:cubicBezTo>
                  <a:pt x="77430" y="160461"/>
                  <a:pt x="71967" y="156637"/>
                  <a:pt x="66675" y="155579"/>
                </a:cubicBezTo>
                <a:cubicBezTo>
                  <a:pt x="63500" y="152404"/>
                  <a:pt x="60025" y="149503"/>
                  <a:pt x="57150" y="146054"/>
                </a:cubicBezTo>
                <a:cubicBezTo>
                  <a:pt x="54707" y="143123"/>
                  <a:pt x="53780" y="138913"/>
                  <a:pt x="50800" y="136529"/>
                </a:cubicBezTo>
                <a:cubicBezTo>
                  <a:pt x="48187" y="134438"/>
                  <a:pt x="44268" y="134851"/>
                  <a:pt x="41275" y="133354"/>
                </a:cubicBezTo>
                <a:cubicBezTo>
                  <a:pt x="37862" y="131647"/>
                  <a:pt x="34925" y="129121"/>
                  <a:pt x="31750" y="127004"/>
                </a:cubicBezTo>
                <a:cubicBezTo>
                  <a:pt x="30692" y="123829"/>
                  <a:pt x="28575" y="120826"/>
                  <a:pt x="28575" y="117479"/>
                </a:cubicBezTo>
                <a:cubicBezTo>
                  <a:pt x="28575" y="103223"/>
                  <a:pt x="4763" y="91021"/>
                  <a:pt x="0" y="8572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000250" y="3759200"/>
            <a:ext cx="206375" cy="147638"/>
          </a:xfrm>
          <a:custGeom>
            <a:avLst/>
            <a:gdLst>
              <a:gd name="connsiteX0" fmla="*/ 0 w 207333"/>
              <a:gd name="connsiteY0" fmla="*/ 9868 h 148015"/>
              <a:gd name="connsiteX1" fmla="*/ 0 w 207333"/>
              <a:gd name="connsiteY1" fmla="*/ 9868 h 148015"/>
              <a:gd name="connsiteX2" fmla="*/ 3289 w 207333"/>
              <a:gd name="connsiteY2" fmla="*/ 39471 h 148015"/>
              <a:gd name="connsiteX3" fmla="*/ 6578 w 207333"/>
              <a:gd name="connsiteY3" fmla="*/ 55917 h 148015"/>
              <a:gd name="connsiteX4" fmla="*/ 39470 w 207333"/>
              <a:gd name="connsiteY4" fmla="*/ 59206 h 148015"/>
              <a:gd name="connsiteX5" fmla="*/ 49338 w 207333"/>
              <a:gd name="connsiteY5" fmla="*/ 78941 h 148015"/>
              <a:gd name="connsiteX6" fmla="*/ 52627 w 207333"/>
              <a:gd name="connsiteY6" fmla="*/ 88809 h 148015"/>
              <a:gd name="connsiteX7" fmla="*/ 78941 w 207333"/>
              <a:gd name="connsiteY7" fmla="*/ 111834 h 148015"/>
              <a:gd name="connsiteX8" fmla="*/ 85519 w 207333"/>
              <a:gd name="connsiteY8" fmla="*/ 124990 h 148015"/>
              <a:gd name="connsiteX9" fmla="*/ 88808 w 207333"/>
              <a:gd name="connsiteY9" fmla="*/ 141436 h 148015"/>
              <a:gd name="connsiteX10" fmla="*/ 98676 w 207333"/>
              <a:gd name="connsiteY10" fmla="*/ 148015 h 148015"/>
              <a:gd name="connsiteX11" fmla="*/ 121701 w 207333"/>
              <a:gd name="connsiteY11" fmla="*/ 144726 h 148015"/>
              <a:gd name="connsiteX12" fmla="*/ 124990 w 207333"/>
              <a:gd name="connsiteY12" fmla="*/ 134858 h 148015"/>
              <a:gd name="connsiteX13" fmla="*/ 134857 w 207333"/>
              <a:gd name="connsiteY13" fmla="*/ 128280 h 148015"/>
              <a:gd name="connsiteX14" fmla="*/ 164460 w 207333"/>
              <a:gd name="connsiteY14" fmla="*/ 141436 h 148015"/>
              <a:gd name="connsiteX15" fmla="*/ 177617 w 207333"/>
              <a:gd name="connsiteY15" fmla="*/ 138147 h 148015"/>
              <a:gd name="connsiteX16" fmla="*/ 190774 w 207333"/>
              <a:gd name="connsiteY16" fmla="*/ 121701 h 148015"/>
              <a:gd name="connsiteX17" fmla="*/ 200642 w 207333"/>
              <a:gd name="connsiteY17" fmla="*/ 118412 h 148015"/>
              <a:gd name="connsiteX18" fmla="*/ 207220 w 207333"/>
              <a:gd name="connsiteY18" fmla="*/ 108544 h 148015"/>
              <a:gd name="connsiteX19" fmla="*/ 197352 w 207333"/>
              <a:gd name="connsiteY19" fmla="*/ 105255 h 148015"/>
              <a:gd name="connsiteX20" fmla="*/ 180906 w 207333"/>
              <a:gd name="connsiteY20" fmla="*/ 92098 h 148015"/>
              <a:gd name="connsiteX21" fmla="*/ 171039 w 207333"/>
              <a:gd name="connsiteY21" fmla="*/ 85520 h 148015"/>
              <a:gd name="connsiteX22" fmla="*/ 167749 w 207333"/>
              <a:gd name="connsiteY22" fmla="*/ 72363 h 148015"/>
              <a:gd name="connsiteX23" fmla="*/ 167749 w 207333"/>
              <a:gd name="connsiteY23" fmla="*/ 52628 h 148015"/>
              <a:gd name="connsiteX24" fmla="*/ 148014 w 207333"/>
              <a:gd name="connsiteY24" fmla="*/ 46049 h 148015"/>
              <a:gd name="connsiteX25" fmla="*/ 138147 w 207333"/>
              <a:gd name="connsiteY25" fmla="*/ 29603 h 148015"/>
              <a:gd name="connsiteX26" fmla="*/ 128279 w 207333"/>
              <a:gd name="connsiteY26" fmla="*/ 36182 h 148015"/>
              <a:gd name="connsiteX27" fmla="*/ 108544 w 207333"/>
              <a:gd name="connsiteY27" fmla="*/ 42760 h 148015"/>
              <a:gd name="connsiteX28" fmla="*/ 95387 w 207333"/>
              <a:gd name="connsiteY28" fmla="*/ 39471 h 148015"/>
              <a:gd name="connsiteX29" fmla="*/ 75652 w 207333"/>
              <a:gd name="connsiteY29" fmla="*/ 16447 h 148015"/>
              <a:gd name="connsiteX30" fmla="*/ 59206 w 207333"/>
              <a:gd name="connsiteY30" fmla="*/ 0 h 148015"/>
              <a:gd name="connsiteX31" fmla="*/ 0 w 207333"/>
              <a:gd name="connsiteY31" fmla="*/ 9868 h 148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7333" h="148015">
                <a:moveTo>
                  <a:pt x="0" y="9868"/>
                </a:moveTo>
                <a:lnTo>
                  <a:pt x="0" y="9868"/>
                </a:lnTo>
                <a:cubicBezTo>
                  <a:pt x="1096" y="19736"/>
                  <a:pt x="1885" y="29642"/>
                  <a:pt x="3289" y="39471"/>
                </a:cubicBezTo>
                <a:cubicBezTo>
                  <a:pt x="4080" y="45005"/>
                  <a:pt x="1670" y="53240"/>
                  <a:pt x="6578" y="55917"/>
                </a:cubicBezTo>
                <a:cubicBezTo>
                  <a:pt x="16251" y="61193"/>
                  <a:pt x="28506" y="58110"/>
                  <a:pt x="39470" y="59206"/>
                </a:cubicBezTo>
                <a:cubicBezTo>
                  <a:pt x="47742" y="84017"/>
                  <a:pt x="36582" y="53428"/>
                  <a:pt x="49338" y="78941"/>
                </a:cubicBezTo>
                <a:cubicBezTo>
                  <a:pt x="50889" y="82042"/>
                  <a:pt x="50547" y="86035"/>
                  <a:pt x="52627" y="88809"/>
                </a:cubicBezTo>
                <a:cubicBezTo>
                  <a:pt x="62247" y="101636"/>
                  <a:pt x="67529" y="104226"/>
                  <a:pt x="78941" y="111834"/>
                </a:cubicBezTo>
                <a:cubicBezTo>
                  <a:pt x="81134" y="116219"/>
                  <a:pt x="83969" y="120339"/>
                  <a:pt x="85519" y="124990"/>
                </a:cubicBezTo>
                <a:cubicBezTo>
                  <a:pt x="87287" y="130294"/>
                  <a:pt x="86034" y="136582"/>
                  <a:pt x="88808" y="141436"/>
                </a:cubicBezTo>
                <a:cubicBezTo>
                  <a:pt x="90769" y="144868"/>
                  <a:pt x="95387" y="145822"/>
                  <a:pt x="98676" y="148015"/>
                </a:cubicBezTo>
                <a:cubicBezTo>
                  <a:pt x="106351" y="146919"/>
                  <a:pt x="114767" y="148193"/>
                  <a:pt x="121701" y="144726"/>
                </a:cubicBezTo>
                <a:cubicBezTo>
                  <a:pt x="124802" y="143175"/>
                  <a:pt x="122824" y="137566"/>
                  <a:pt x="124990" y="134858"/>
                </a:cubicBezTo>
                <a:cubicBezTo>
                  <a:pt x="127459" y="131771"/>
                  <a:pt x="131568" y="130473"/>
                  <a:pt x="134857" y="128280"/>
                </a:cubicBezTo>
                <a:cubicBezTo>
                  <a:pt x="158343" y="136108"/>
                  <a:pt x="148823" y="131011"/>
                  <a:pt x="164460" y="141436"/>
                </a:cubicBezTo>
                <a:cubicBezTo>
                  <a:pt x="168846" y="140340"/>
                  <a:pt x="173574" y="140169"/>
                  <a:pt x="177617" y="138147"/>
                </a:cubicBezTo>
                <a:cubicBezTo>
                  <a:pt x="186563" y="133675"/>
                  <a:pt x="183023" y="127902"/>
                  <a:pt x="190774" y="121701"/>
                </a:cubicBezTo>
                <a:cubicBezTo>
                  <a:pt x="193481" y="119535"/>
                  <a:pt x="197353" y="119508"/>
                  <a:pt x="200642" y="118412"/>
                </a:cubicBezTo>
                <a:cubicBezTo>
                  <a:pt x="202835" y="115123"/>
                  <a:pt x="208179" y="112379"/>
                  <a:pt x="207220" y="108544"/>
                </a:cubicBezTo>
                <a:cubicBezTo>
                  <a:pt x="206379" y="105180"/>
                  <a:pt x="200453" y="106806"/>
                  <a:pt x="197352" y="105255"/>
                </a:cubicBezTo>
                <a:cubicBezTo>
                  <a:pt x="183856" y="98507"/>
                  <a:pt x="191103" y="100255"/>
                  <a:pt x="180906" y="92098"/>
                </a:cubicBezTo>
                <a:cubicBezTo>
                  <a:pt x="177819" y="89629"/>
                  <a:pt x="174328" y="87713"/>
                  <a:pt x="171039" y="85520"/>
                </a:cubicBezTo>
                <a:cubicBezTo>
                  <a:pt x="169942" y="81134"/>
                  <a:pt x="167749" y="76884"/>
                  <a:pt x="167749" y="72363"/>
                </a:cubicBezTo>
                <a:cubicBezTo>
                  <a:pt x="167749" y="66097"/>
                  <a:pt x="176522" y="58894"/>
                  <a:pt x="167749" y="52628"/>
                </a:cubicBezTo>
                <a:cubicBezTo>
                  <a:pt x="162106" y="48598"/>
                  <a:pt x="148014" y="46049"/>
                  <a:pt x="148014" y="46049"/>
                </a:cubicBezTo>
                <a:cubicBezTo>
                  <a:pt x="147110" y="43336"/>
                  <a:pt x="144166" y="29603"/>
                  <a:pt x="138147" y="29603"/>
                </a:cubicBezTo>
                <a:cubicBezTo>
                  <a:pt x="134194" y="29603"/>
                  <a:pt x="131892" y="34576"/>
                  <a:pt x="128279" y="36182"/>
                </a:cubicBezTo>
                <a:cubicBezTo>
                  <a:pt x="121943" y="38998"/>
                  <a:pt x="108544" y="42760"/>
                  <a:pt x="108544" y="42760"/>
                </a:cubicBezTo>
                <a:cubicBezTo>
                  <a:pt x="104158" y="41664"/>
                  <a:pt x="99220" y="41867"/>
                  <a:pt x="95387" y="39471"/>
                </a:cubicBezTo>
                <a:cubicBezTo>
                  <a:pt x="80147" y="29946"/>
                  <a:pt x="85217" y="27378"/>
                  <a:pt x="75652" y="16447"/>
                </a:cubicBezTo>
                <a:cubicBezTo>
                  <a:pt x="70547" y="10612"/>
                  <a:pt x="66959" y="0"/>
                  <a:pt x="59206" y="0"/>
                </a:cubicBezTo>
                <a:lnTo>
                  <a:pt x="0" y="986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2209800" y="4148138"/>
            <a:ext cx="306388" cy="273050"/>
          </a:xfrm>
          <a:custGeom>
            <a:avLst/>
            <a:gdLst>
              <a:gd name="connsiteX0" fmla="*/ 0 w 305897"/>
              <a:gd name="connsiteY0" fmla="*/ 52627 h 273524"/>
              <a:gd name="connsiteX1" fmla="*/ 0 w 305897"/>
              <a:gd name="connsiteY1" fmla="*/ 52627 h 273524"/>
              <a:gd name="connsiteX2" fmla="*/ 29603 w 305897"/>
              <a:gd name="connsiteY2" fmla="*/ 59206 h 273524"/>
              <a:gd name="connsiteX3" fmla="*/ 52628 w 305897"/>
              <a:gd name="connsiteY3" fmla="*/ 55917 h 273524"/>
              <a:gd name="connsiteX4" fmla="*/ 55917 w 305897"/>
              <a:gd name="connsiteY4" fmla="*/ 46049 h 273524"/>
              <a:gd name="connsiteX5" fmla="*/ 62495 w 305897"/>
              <a:gd name="connsiteY5" fmla="*/ 16446 h 273524"/>
              <a:gd name="connsiteX6" fmla="*/ 72363 w 305897"/>
              <a:gd name="connsiteY6" fmla="*/ 19735 h 273524"/>
              <a:gd name="connsiteX7" fmla="*/ 88809 w 305897"/>
              <a:gd name="connsiteY7" fmla="*/ 9868 h 273524"/>
              <a:gd name="connsiteX8" fmla="*/ 98676 w 305897"/>
              <a:gd name="connsiteY8" fmla="*/ 6579 h 273524"/>
              <a:gd name="connsiteX9" fmla="*/ 161171 w 305897"/>
              <a:gd name="connsiteY9" fmla="*/ 6579 h 273524"/>
              <a:gd name="connsiteX10" fmla="*/ 167750 w 305897"/>
              <a:gd name="connsiteY10" fmla="*/ 0 h 273524"/>
              <a:gd name="connsiteX11" fmla="*/ 213799 w 305897"/>
              <a:gd name="connsiteY11" fmla="*/ 6579 h 273524"/>
              <a:gd name="connsiteX12" fmla="*/ 217088 w 305897"/>
              <a:gd name="connsiteY12" fmla="*/ 59206 h 273524"/>
              <a:gd name="connsiteX13" fmla="*/ 230245 w 305897"/>
              <a:gd name="connsiteY13" fmla="*/ 75652 h 273524"/>
              <a:gd name="connsiteX14" fmla="*/ 223666 w 305897"/>
              <a:gd name="connsiteY14" fmla="*/ 88809 h 273524"/>
              <a:gd name="connsiteX15" fmla="*/ 220377 w 305897"/>
              <a:gd name="connsiteY15" fmla="*/ 101966 h 273524"/>
              <a:gd name="connsiteX16" fmla="*/ 223666 w 305897"/>
              <a:gd name="connsiteY16" fmla="*/ 111833 h 273524"/>
              <a:gd name="connsiteX17" fmla="*/ 240112 w 305897"/>
              <a:gd name="connsiteY17" fmla="*/ 121701 h 273524"/>
              <a:gd name="connsiteX18" fmla="*/ 263137 w 305897"/>
              <a:gd name="connsiteY18" fmla="*/ 124990 h 273524"/>
              <a:gd name="connsiteX19" fmla="*/ 273005 w 305897"/>
              <a:gd name="connsiteY19" fmla="*/ 134858 h 273524"/>
              <a:gd name="connsiteX20" fmla="*/ 279583 w 305897"/>
              <a:gd name="connsiteY20" fmla="*/ 144725 h 273524"/>
              <a:gd name="connsiteX21" fmla="*/ 289451 w 305897"/>
              <a:gd name="connsiteY21" fmla="*/ 148014 h 273524"/>
              <a:gd name="connsiteX22" fmla="*/ 296029 w 305897"/>
              <a:gd name="connsiteY22" fmla="*/ 157882 h 273524"/>
              <a:gd name="connsiteX23" fmla="*/ 302607 w 305897"/>
              <a:gd name="connsiteY23" fmla="*/ 164461 h 273524"/>
              <a:gd name="connsiteX24" fmla="*/ 305897 w 305897"/>
              <a:gd name="connsiteY24" fmla="*/ 174328 h 273524"/>
              <a:gd name="connsiteX25" fmla="*/ 292740 w 305897"/>
              <a:gd name="connsiteY25" fmla="*/ 187485 h 273524"/>
              <a:gd name="connsiteX26" fmla="*/ 269715 w 305897"/>
              <a:gd name="connsiteY26" fmla="*/ 203931 h 273524"/>
              <a:gd name="connsiteX27" fmla="*/ 256558 w 305897"/>
              <a:gd name="connsiteY27" fmla="*/ 200642 h 273524"/>
              <a:gd name="connsiteX28" fmla="*/ 246691 w 305897"/>
              <a:gd name="connsiteY28" fmla="*/ 233534 h 273524"/>
              <a:gd name="connsiteX29" fmla="*/ 223666 w 305897"/>
              <a:gd name="connsiteY29" fmla="*/ 253269 h 273524"/>
              <a:gd name="connsiteX30" fmla="*/ 220377 w 305897"/>
              <a:gd name="connsiteY30" fmla="*/ 273004 h 273524"/>
              <a:gd name="connsiteX31" fmla="*/ 217088 w 305897"/>
              <a:gd name="connsiteY31" fmla="*/ 263137 h 273524"/>
              <a:gd name="connsiteX32" fmla="*/ 203931 w 305897"/>
              <a:gd name="connsiteY32" fmla="*/ 249980 h 273524"/>
              <a:gd name="connsiteX33" fmla="*/ 197353 w 305897"/>
              <a:gd name="connsiteY33" fmla="*/ 240112 h 273524"/>
              <a:gd name="connsiteX34" fmla="*/ 184196 w 305897"/>
              <a:gd name="connsiteY34" fmla="*/ 223666 h 273524"/>
              <a:gd name="connsiteX35" fmla="*/ 177617 w 305897"/>
              <a:gd name="connsiteY35" fmla="*/ 203931 h 273524"/>
              <a:gd name="connsiteX36" fmla="*/ 171039 w 305897"/>
              <a:gd name="connsiteY36" fmla="*/ 184196 h 273524"/>
              <a:gd name="connsiteX37" fmla="*/ 167750 w 305897"/>
              <a:gd name="connsiteY37" fmla="*/ 174328 h 273524"/>
              <a:gd name="connsiteX38" fmla="*/ 157882 w 305897"/>
              <a:gd name="connsiteY38" fmla="*/ 171039 h 273524"/>
              <a:gd name="connsiteX39" fmla="*/ 128279 w 305897"/>
              <a:gd name="connsiteY39" fmla="*/ 174328 h 273524"/>
              <a:gd name="connsiteX40" fmla="*/ 115123 w 305897"/>
              <a:gd name="connsiteY40" fmla="*/ 154593 h 273524"/>
              <a:gd name="connsiteX41" fmla="*/ 108544 w 305897"/>
              <a:gd name="connsiteY41" fmla="*/ 141436 h 273524"/>
              <a:gd name="connsiteX42" fmla="*/ 98676 w 305897"/>
              <a:gd name="connsiteY42" fmla="*/ 134858 h 273524"/>
              <a:gd name="connsiteX43" fmla="*/ 92098 w 305897"/>
              <a:gd name="connsiteY43" fmla="*/ 128279 h 273524"/>
              <a:gd name="connsiteX44" fmla="*/ 88809 w 305897"/>
              <a:gd name="connsiteY44" fmla="*/ 118412 h 273524"/>
              <a:gd name="connsiteX45" fmla="*/ 75652 w 305897"/>
              <a:gd name="connsiteY45" fmla="*/ 88809 h 273524"/>
              <a:gd name="connsiteX46" fmla="*/ 46049 w 305897"/>
              <a:gd name="connsiteY46" fmla="*/ 85520 h 273524"/>
              <a:gd name="connsiteX47" fmla="*/ 0 w 305897"/>
              <a:gd name="connsiteY47" fmla="*/ 52627 h 27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5897" h="273524">
                <a:moveTo>
                  <a:pt x="0" y="52627"/>
                </a:moveTo>
                <a:lnTo>
                  <a:pt x="0" y="52627"/>
                </a:lnTo>
                <a:cubicBezTo>
                  <a:pt x="9868" y="54820"/>
                  <a:pt x="19514" y="58575"/>
                  <a:pt x="29603" y="59206"/>
                </a:cubicBezTo>
                <a:cubicBezTo>
                  <a:pt x="37341" y="59690"/>
                  <a:pt x="45694" y="59384"/>
                  <a:pt x="52628" y="55917"/>
                </a:cubicBezTo>
                <a:cubicBezTo>
                  <a:pt x="55729" y="54366"/>
                  <a:pt x="55165" y="49434"/>
                  <a:pt x="55917" y="46049"/>
                </a:cubicBezTo>
                <a:cubicBezTo>
                  <a:pt x="63635" y="11316"/>
                  <a:pt x="55091" y="38660"/>
                  <a:pt x="62495" y="16446"/>
                </a:cubicBezTo>
                <a:cubicBezTo>
                  <a:pt x="65784" y="17542"/>
                  <a:pt x="68896" y="19735"/>
                  <a:pt x="72363" y="19735"/>
                </a:cubicBezTo>
                <a:cubicBezTo>
                  <a:pt x="84784" y="19735"/>
                  <a:pt x="80125" y="15078"/>
                  <a:pt x="88809" y="9868"/>
                </a:cubicBezTo>
                <a:cubicBezTo>
                  <a:pt x="91782" y="8084"/>
                  <a:pt x="95387" y="7675"/>
                  <a:pt x="98676" y="6579"/>
                </a:cubicBezTo>
                <a:cubicBezTo>
                  <a:pt x="124097" y="9756"/>
                  <a:pt x="133873" y="12879"/>
                  <a:pt x="161171" y="6579"/>
                </a:cubicBezTo>
                <a:cubicBezTo>
                  <a:pt x="164193" y="5882"/>
                  <a:pt x="165557" y="2193"/>
                  <a:pt x="167750" y="0"/>
                </a:cubicBezTo>
                <a:lnTo>
                  <a:pt x="213799" y="6579"/>
                </a:lnTo>
                <a:cubicBezTo>
                  <a:pt x="225051" y="20082"/>
                  <a:pt x="214347" y="41845"/>
                  <a:pt x="217088" y="59206"/>
                </a:cubicBezTo>
                <a:cubicBezTo>
                  <a:pt x="217866" y="64133"/>
                  <a:pt x="226771" y="72178"/>
                  <a:pt x="230245" y="75652"/>
                </a:cubicBezTo>
                <a:cubicBezTo>
                  <a:pt x="237468" y="97323"/>
                  <a:pt x="233986" y="75910"/>
                  <a:pt x="223666" y="88809"/>
                </a:cubicBezTo>
                <a:cubicBezTo>
                  <a:pt x="220842" y="92339"/>
                  <a:pt x="221473" y="97580"/>
                  <a:pt x="220377" y="101966"/>
                </a:cubicBezTo>
                <a:cubicBezTo>
                  <a:pt x="221473" y="105255"/>
                  <a:pt x="221882" y="108860"/>
                  <a:pt x="223666" y="111833"/>
                </a:cubicBezTo>
                <a:cubicBezTo>
                  <a:pt x="227550" y="118306"/>
                  <a:pt x="233056" y="120290"/>
                  <a:pt x="240112" y="121701"/>
                </a:cubicBezTo>
                <a:cubicBezTo>
                  <a:pt x="247714" y="123221"/>
                  <a:pt x="255462" y="123894"/>
                  <a:pt x="263137" y="124990"/>
                </a:cubicBezTo>
                <a:cubicBezTo>
                  <a:pt x="266426" y="128279"/>
                  <a:pt x="270027" y="131284"/>
                  <a:pt x="273005" y="134858"/>
                </a:cubicBezTo>
                <a:cubicBezTo>
                  <a:pt x="275536" y="137895"/>
                  <a:pt x="276496" y="142256"/>
                  <a:pt x="279583" y="144725"/>
                </a:cubicBezTo>
                <a:cubicBezTo>
                  <a:pt x="282291" y="146891"/>
                  <a:pt x="286162" y="146918"/>
                  <a:pt x="289451" y="148014"/>
                </a:cubicBezTo>
                <a:cubicBezTo>
                  <a:pt x="291644" y="151303"/>
                  <a:pt x="293560" y="154795"/>
                  <a:pt x="296029" y="157882"/>
                </a:cubicBezTo>
                <a:cubicBezTo>
                  <a:pt x="297966" y="160304"/>
                  <a:pt x="301011" y="161802"/>
                  <a:pt x="302607" y="164461"/>
                </a:cubicBezTo>
                <a:cubicBezTo>
                  <a:pt x="304391" y="167434"/>
                  <a:pt x="304800" y="171039"/>
                  <a:pt x="305897" y="174328"/>
                </a:cubicBezTo>
                <a:cubicBezTo>
                  <a:pt x="299317" y="194065"/>
                  <a:pt x="308090" y="176521"/>
                  <a:pt x="292740" y="187485"/>
                </a:cubicBezTo>
                <a:cubicBezTo>
                  <a:pt x="265427" y="206995"/>
                  <a:pt x="292010" y="196500"/>
                  <a:pt x="269715" y="203931"/>
                </a:cubicBezTo>
                <a:cubicBezTo>
                  <a:pt x="265329" y="202835"/>
                  <a:pt x="260847" y="199213"/>
                  <a:pt x="256558" y="200642"/>
                </a:cubicBezTo>
                <a:cubicBezTo>
                  <a:pt x="247433" y="203683"/>
                  <a:pt x="247100" y="232635"/>
                  <a:pt x="246691" y="233534"/>
                </a:cubicBezTo>
                <a:cubicBezTo>
                  <a:pt x="243223" y="241165"/>
                  <a:pt x="230738" y="248555"/>
                  <a:pt x="223666" y="253269"/>
                </a:cubicBezTo>
                <a:cubicBezTo>
                  <a:pt x="222570" y="259847"/>
                  <a:pt x="224076" y="267455"/>
                  <a:pt x="220377" y="273004"/>
                </a:cubicBezTo>
                <a:cubicBezTo>
                  <a:pt x="218454" y="275889"/>
                  <a:pt x="219103" y="265958"/>
                  <a:pt x="217088" y="263137"/>
                </a:cubicBezTo>
                <a:cubicBezTo>
                  <a:pt x="213483" y="258090"/>
                  <a:pt x="207371" y="255141"/>
                  <a:pt x="203931" y="249980"/>
                </a:cubicBezTo>
                <a:cubicBezTo>
                  <a:pt x="201738" y="246691"/>
                  <a:pt x="199823" y="243199"/>
                  <a:pt x="197353" y="240112"/>
                </a:cubicBezTo>
                <a:cubicBezTo>
                  <a:pt x="190515" y="231564"/>
                  <a:pt x="189261" y="235062"/>
                  <a:pt x="184196" y="223666"/>
                </a:cubicBezTo>
                <a:cubicBezTo>
                  <a:pt x="181380" y="217329"/>
                  <a:pt x="179810" y="210509"/>
                  <a:pt x="177617" y="203931"/>
                </a:cubicBezTo>
                <a:lnTo>
                  <a:pt x="171039" y="184196"/>
                </a:lnTo>
                <a:cubicBezTo>
                  <a:pt x="169943" y="180907"/>
                  <a:pt x="171039" y="175424"/>
                  <a:pt x="167750" y="174328"/>
                </a:cubicBezTo>
                <a:lnTo>
                  <a:pt x="157882" y="171039"/>
                </a:lnTo>
                <a:cubicBezTo>
                  <a:pt x="148014" y="172135"/>
                  <a:pt x="138173" y="175152"/>
                  <a:pt x="128279" y="174328"/>
                </a:cubicBezTo>
                <a:cubicBezTo>
                  <a:pt x="115811" y="173289"/>
                  <a:pt x="118044" y="162383"/>
                  <a:pt x="115123" y="154593"/>
                </a:cubicBezTo>
                <a:cubicBezTo>
                  <a:pt x="113401" y="150002"/>
                  <a:pt x="111683" y="145203"/>
                  <a:pt x="108544" y="141436"/>
                </a:cubicBezTo>
                <a:cubicBezTo>
                  <a:pt x="106013" y="138399"/>
                  <a:pt x="101763" y="137328"/>
                  <a:pt x="98676" y="134858"/>
                </a:cubicBezTo>
                <a:cubicBezTo>
                  <a:pt x="96254" y="132921"/>
                  <a:pt x="94291" y="130472"/>
                  <a:pt x="92098" y="128279"/>
                </a:cubicBezTo>
                <a:cubicBezTo>
                  <a:pt x="91002" y="124990"/>
                  <a:pt x="89489" y="121812"/>
                  <a:pt x="88809" y="118412"/>
                </a:cubicBezTo>
                <a:cubicBezTo>
                  <a:pt x="86148" y="105104"/>
                  <a:pt x="91366" y="92737"/>
                  <a:pt x="75652" y="88809"/>
                </a:cubicBezTo>
                <a:cubicBezTo>
                  <a:pt x="66020" y="86401"/>
                  <a:pt x="55917" y="86616"/>
                  <a:pt x="46049" y="85520"/>
                </a:cubicBezTo>
                <a:cubicBezTo>
                  <a:pt x="25274" y="78594"/>
                  <a:pt x="7675" y="58109"/>
                  <a:pt x="0" y="5262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2227263" y="3995738"/>
            <a:ext cx="190500" cy="134937"/>
          </a:xfrm>
          <a:custGeom>
            <a:avLst/>
            <a:gdLst>
              <a:gd name="connsiteX0" fmla="*/ 0 w 190798"/>
              <a:gd name="connsiteY0" fmla="*/ 42760 h 134858"/>
              <a:gd name="connsiteX1" fmla="*/ 0 w 190798"/>
              <a:gd name="connsiteY1" fmla="*/ 42760 h 134858"/>
              <a:gd name="connsiteX2" fmla="*/ 19735 w 190798"/>
              <a:gd name="connsiteY2" fmla="*/ 19736 h 134858"/>
              <a:gd name="connsiteX3" fmla="*/ 32892 w 190798"/>
              <a:gd name="connsiteY3" fmla="*/ 0 h 134858"/>
              <a:gd name="connsiteX4" fmla="*/ 59206 w 190798"/>
              <a:gd name="connsiteY4" fmla="*/ 13157 h 134858"/>
              <a:gd name="connsiteX5" fmla="*/ 72363 w 190798"/>
              <a:gd name="connsiteY5" fmla="*/ 26314 h 134858"/>
              <a:gd name="connsiteX6" fmla="*/ 82230 w 190798"/>
              <a:gd name="connsiteY6" fmla="*/ 46049 h 134858"/>
              <a:gd name="connsiteX7" fmla="*/ 88809 w 190798"/>
              <a:gd name="connsiteY7" fmla="*/ 52628 h 134858"/>
              <a:gd name="connsiteX8" fmla="*/ 101966 w 190798"/>
              <a:gd name="connsiteY8" fmla="*/ 69074 h 134858"/>
              <a:gd name="connsiteX9" fmla="*/ 134858 w 190798"/>
              <a:gd name="connsiteY9" fmla="*/ 72363 h 134858"/>
              <a:gd name="connsiteX10" fmla="*/ 144725 w 190798"/>
              <a:gd name="connsiteY10" fmla="*/ 75652 h 134858"/>
              <a:gd name="connsiteX11" fmla="*/ 161171 w 190798"/>
              <a:gd name="connsiteY11" fmla="*/ 78941 h 134858"/>
              <a:gd name="connsiteX12" fmla="*/ 174328 w 190798"/>
              <a:gd name="connsiteY12" fmla="*/ 95388 h 134858"/>
              <a:gd name="connsiteX13" fmla="*/ 184196 w 190798"/>
              <a:gd name="connsiteY13" fmla="*/ 101966 h 134858"/>
              <a:gd name="connsiteX14" fmla="*/ 187485 w 190798"/>
              <a:gd name="connsiteY14" fmla="*/ 134858 h 134858"/>
              <a:gd name="connsiteX15" fmla="*/ 148015 w 190798"/>
              <a:gd name="connsiteY15" fmla="*/ 131569 h 134858"/>
              <a:gd name="connsiteX16" fmla="*/ 138147 w 190798"/>
              <a:gd name="connsiteY16" fmla="*/ 124990 h 134858"/>
              <a:gd name="connsiteX17" fmla="*/ 128279 w 190798"/>
              <a:gd name="connsiteY17" fmla="*/ 121701 h 134858"/>
              <a:gd name="connsiteX18" fmla="*/ 121701 w 190798"/>
              <a:gd name="connsiteY18" fmla="*/ 128280 h 134858"/>
              <a:gd name="connsiteX19" fmla="*/ 101966 w 190798"/>
              <a:gd name="connsiteY19" fmla="*/ 134858 h 134858"/>
              <a:gd name="connsiteX20" fmla="*/ 85520 w 190798"/>
              <a:gd name="connsiteY20" fmla="*/ 124990 h 134858"/>
              <a:gd name="connsiteX21" fmla="*/ 75652 w 190798"/>
              <a:gd name="connsiteY21" fmla="*/ 121701 h 134858"/>
              <a:gd name="connsiteX22" fmla="*/ 65784 w 190798"/>
              <a:gd name="connsiteY22" fmla="*/ 92098 h 134858"/>
              <a:gd name="connsiteX23" fmla="*/ 62495 w 190798"/>
              <a:gd name="connsiteY23" fmla="*/ 82231 h 134858"/>
              <a:gd name="connsiteX24" fmla="*/ 59206 w 190798"/>
              <a:gd name="connsiteY24" fmla="*/ 69074 h 134858"/>
              <a:gd name="connsiteX25" fmla="*/ 0 w 190798"/>
              <a:gd name="connsiteY25" fmla="*/ 42760 h 13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0798" h="134858">
                <a:moveTo>
                  <a:pt x="0" y="42760"/>
                </a:moveTo>
                <a:lnTo>
                  <a:pt x="0" y="42760"/>
                </a:lnTo>
                <a:cubicBezTo>
                  <a:pt x="6578" y="35085"/>
                  <a:pt x="14642" y="28467"/>
                  <a:pt x="19735" y="19736"/>
                </a:cubicBezTo>
                <a:cubicBezTo>
                  <a:pt x="33149" y="-3259"/>
                  <a:pt x="11865" y="7011"/>
                  <a:pt x="32892" y="0"/>
                </a:cubicBezTo>
                <a:cubicBezTo>
                  <a:pt x="62308" y="4904"/>
                  <a:pt x="45502" y="-2830"/>
                  <a:pt x="59206" y="13157"/>
                </a:cubicBezTo>
                <a:cubicBezTo>
                  <a:pt x="63242" y="17866"/>
                  <a:pt x="72363" y="26314"/>
                  <a:pt x="72363" y="26314"/>
                </a:cubicBezTo>
                <a:cubicBezTo>
                  <a:pt x="75837" y="36736"/>
                  <a:pt x="74943" y="36940"/>
                  <a:pt x="82230" y="46049"/>
                </a:cubicBezTo>
                <a:cubicBezTo>
                  <a:pt x="84167" y="48471"/>
                  <a:pt x="86872" y="50206"/>
                  <a:pt x="88809" y="52628"/>
                </a:cubicBezTo>
                <a:cubicBezTo>
                  <a:pt x="90221" y="54393"/>
                  <a:pt x="97995" y="68081"/>
                  <a:pt x="101966" y="69074"/>
                </a:cubicBezTo>
                <a:cubicBezTo>
                  <a:pt x="112656" y="71746"/>
                  <a:pt x="123894" y="71267"/>
                  <a:pt x="134858" y="72363"/>
                </a:cubicBezTo>
                <a:cubicBezTo>
                  <a:pt x="138147" y="73459"/>
                  <a:pt x="141362" y="74811"/>
                  <a:pt x="144725" y="75652"/>
                </a:cubicBezTo>
                <a:cubicBezTo>
                  <a:pt x="150149" y="77008"/>
                  <a:pt x="156032" y="76739"/>
                  <a:pt x="161171" y="78941"/>
                </a:cubicBezTo>
                <a:cubicBezTo>
                  <a:pt x="166869" y="81383"/>
                  <a:pt x="170716" y="91776"/>
                  <a:pt x="174328" y="95388"/>
                </a:cubicBezTo>
                <a:cubicBezTo>
                  <a:pt x="177123" y="98183"/>
                  <a:pt x="180907" y="99773"/>
                  <a:pt x="184196" y="101966"/>
                </a:cubicBezTo>
                <a:cubicBezTo>
                  <a:pt x="192203" y="125990"/>
                  <a:pt x="192456" y="114974"/>
                  <a:pt x="187485" y="134858"/>
                </a:cubicBezTo>
                <a:cubicBezTo>
                  <a:pt x="174328" y="133762"/>
                  <a:pt x="160961" y="134158"/>
                  <a:pt x="148015" y="131569"/>
                </a:cubicBezTo>
                <a:cubicBezTo>
                  <a:pt x="144138" y="130794"/>
                  <a:pt x="141683" y="126758"/>
                  <a:pt x="138147" y="124990"/>
                </a:cubicBezTo>
                <a:cubicBezTo>
                  <a:pt x="135046" y="123439"/>
                  <a:pt x="131568" y="122797"/>
                  <a:pt x="128279" y="121701"/>
                </a:cubicBezTo>
                <a:cubicBezTo>
                  <a:pt x="126086" y="123894"/>
                  <a:pt x="124475" y="126893"/>
                  <a:pt x="121701" y="128280"/>
                </a:cubicBezTo>
                <a:cubicBezTo>
                  <a:pt x="115499" y="131381"/>
                  <a:pt x="101966" y="134858"/>
                  <a:pt x="101966" y="134858"/>
                </a:cubicBezTo>
                <a:cubicBezTo>
                  <a:pt x="74011" y="125541"/>
                  <a:pt x="108095" y="138536"/>
                  <a:pt x="85520" y="124990"/>
                </a:cubicBezTo>
                <a:cubicBezTo>
                  <a:pt x="82547" y="123206"/>
                  <a:pt x="78941" y="122797"/>
                  <a:pt x="75652" y="121701"/>
                </a:cubicBezTo>
                <a:lnTo>
                  <a:pt x="65784" y="92098"/>
                </a:lnTo>
                <a:cubicBezTo>
                  <a:pt x="64688" y="88809"/>
                  <a:pt x="63336" y="85594"/>
                  <a:pt x="62495" y="82231"/>
                </a:cubicBezTo>
                <a:cubicBezTo>
                  <a:pt x="61399" y="77845"/>
                  <a:pt x="62638" y="72016"/>
                  <a:pt x="59206" y="69074"/>
                </a:cubicBezTo>
                <a:cubicBezTo>
                  <a:pt x="51126" y="62148"/>
                  <a:pt x="9868" y="47146"/>
                  <a:pt x="0" y="42760"/>
                </a:cubicBezTo>
                <a:close/>
              </a:path>
            </a:pathLst>
          </a:cu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2111375" y="3697288"/>
            <a:ext cx="336550" cy="184150"/>
          </a:xfrm>
          <a:custGeom>
            <a:avLst/>
            <a:gdLst>
              <a:gd name="connsiteX0" fmla="*/ 0 w 335499"/>
              <a:gd name="connsiteY0" fmla="*/ 62494 h 184885"/>
              <a:gd name="connsiteX1" fmla="*/ 0 w 335499"/>
              <a:gd name="connsiteY1" fmla="*/ 62494 h 184885"/>
              <a:gd name="connsiteX2" fmla="*/ 32892 w 335499"/>
              <a:gd name="connsiteY2" fmla="*/ 55916 h 184885"/>
              <a:gd name="connsiteX3" fmla="*/ 42760 w 335499"/>
              <a:gd name="connsiteY3" fmla="*/ 52627 h 184885"/>
              <a:gd name="connsiteX4" fmla="*/ 19735 w 335499"/>
              <a:gd name="connsiteY4" fmla="*/ 55916 h 184885"/>
              <a:gd name="connsiteX5" fmla="*/ 29603 w 335499"/>
              <a:gd name="connsiteY5" fmla="*/ 49338 h 184885"/>
              <a:gd name="connsiteX6" fmla="*/ 65784 w 335499"/>
              <a:gd name="connsiteY6" fmla="*/ 42759 h 184885"/>
              <a:gd name="connsiteX7" fmla="*/ 52627 w 335499"/>
              <a:gd name="connsiteY7" fmla="*/ 39470 h 184885"/>
              <a:gd name="connsiteX8" fmla="*/ 39470 w 335499"/>
              <a:gd name="connsiteY8" fmla="*/ 42759 h 184885"/>
              <a:gd name="connsiteX9" fmla="*/ 59206 w 335499"/>
              <a:gd name="connsiteY9" fmla="*/ 36181 h 184885"/>
              <a:gd name="connsiteX10" fmla="*/ 69073 w 335499"/>
              <a:gd name="connsiteY10" fmla="*/ 32892 h 184885"/>
              <a:gd name="connsiteX11" fmla="*/ 75652 w 335499"/>
              <a:gd name="connsiteY11" fmla="*/ 23024 h 184885"/>
              <a:gd name="connsiteX12" fmla="*/ 82230 w 335499"/>
              <a:gd name="connsiteY12" fmla="*/ 3289 h 184885"/>
              <a:gd name="connsiteX13" fmla="*/ 92098 w 335499"/>
              <a:gd name="connsiteY13" fmla="*/ 0 h 184885"/>
              <a:gd name="connsiteX14" fmla="*/ 141436 w 335499"/>
              <a:gd name="connsiteY14" fmla="*/ 3289 h 184885"/>
              <a:gd name="connsiteX15" fmla="*/ 157882 w 335499"/>
              <a:gd name="connsiteY15" fmla="*/ 23024 h 184885"/>
              <a:gd name="connsiteX16" fmla="*/ 167750 w 335499"/>
              <a:gd name="connsiteY16" fmla="*/ 29602 h 184885"/>
              <a:gd name="connsiteX17" fmla="*/ 171039 w 335499"/>
              <a:gd name="connsiteY17" fmla="*/ 39470 h 184885"/>
              <a:gd name="connsiteX18" fmla="*/ 190774 w 335499"/>
              <a:gd name="connsiteY18" fmla="*/ 49338 h 184885"/>
              <a:gd name="connsiteX19" fmla="*/ 197352 w 335499"/>
              <a:gd name="connsiteY19" fmla="*/ 59205 h 184885"/>
              <a:gd name="connsiteX20" fmla="*/ 213799 w 335499"/>
              <a:gd name="connsiteY20" fmla="*/ 75651 h 184885"/>
              <a:gd name="connsiteX21" fmla="*/ 220377 w 335499"/>
              <a:gd name="connsiteY21" fmla="*/ 85519 h 184885"/>
              <a:gd name="connsiteX22" fmla="*/ 233534 w 335499"/>
              <a:gd name="connsiteY22" fmla="*/ 95387 h 184885"/>
              <a:gd name="connsiteX23" fmla="*/ 259847 w 335499"/>
              <a:gd name="connsiteY23" fmla="*/ 121700 h 184885"/>
              <a:gd name="connsiteX24" fmla="*/ 266426 w 335499"/>
              <a:gd name="connsiteY24" fmla="*/ 128279 h 184885"/>
              <a:gd name="connsiteX25" fmla="*/ 276293 w 335499"/>
              <a:gd name="connsiteY25" fmla="*/ 131568 h 184885"/>
              <a:gd name="connsiteX26" fmla="*/ 322342 w 335499"/>
              <a:gd name="connsiteY26" fmla="*/ 128279 h 184885"/>
              <a:gd name="connsiteX27" fmla="*/ 328921 w 335499"/>
              <a:gd name="connsiteY27" fmla="*/ 121700 h 184885"/>
              <a:gd name="connsiteX28" fmla="*/ 335499 w 335499"/>
              <a:gd name="connsiteY28" fmla="*/ 128279 h 184885"/>
              <a:gd name="connsiteX29" fmla="*/ 328921 w 335499"/>
              <a:gd name="connsiteY29" fmla="*/ 148014 h 184885"/>
              <a:gd name="connsiteX30" fmla="*/ 299318 w 335499"/>
              <a:gd name="connsiteY30" fmla="*/ 161171 h 184885"/>
              <a:gd name="connsiteX31" fmla="*/ 289450 w 335499"/>
              <a:gd name="connsiteY31" fmla="*/ 164460 h 184885"/>
              <a:gd name="connsiteX32" fmla="*/ 243401 w 335499"/>
              <a:gd name="connsiteY32" fmla="*/ 167749 h 184885"/>
              <a:gd name="connsiteX33" fmla="*/ 240112 w 335499"/>
              <a:gd name="connsiteY33" fmla="*/ 177617 h 184885"/>
              <a:gd name="connsiteX34" fmla="*/ 226955 w 335499"/>
              <a:gd name="connsiteY34" fmla="*/ 184195 h 184885"/>
              <a:gd name="connsiteX35" fmla="*/ 236823 w 335499"/>
              <a:gd name="connsiteY35" fmla="*/ 180906 h 184885"/>
              <a:gd name="connsiteX36" fmla="*/ 249980 w 335499"/>
              <a:gd name="connsiteY36" fmla="*/ 177617 h 184885"/>
              <a:gd name="connsiteX37" fmla="*/ 213799 w 335499"/>
              <a:gd name="connsiteY37" fmla="*/ 184195 h 184885"/>
              <a:gd name="connsiteX38" fmla="*/ 187485 w 335499"/>
              <a:gd name="connsiteY38" fmla="*/ 180906 h 184885"/>
              <a:gd name="connsiteX39" fmla="*/ 180906 w 335499"/>
              <a:gd name="connsiteY39" fmla="*/ 174328 h 184885"/>
              <a:gd name="connsiteX40" fmla="*/ 177617 w 335499"/>
              <a:gd name="connsiteY40" fmla="*/ 161171 h 184885"/>
              <a:gd name="connsiteX41" fmla="*/ 174328 w 335499"/>
              <a:gd name="connsiteY41" fmla="*/ 151303 h 184885"/>
              <a:gd name="connsiteX42" fmla="*/ 157882 w 335499"/>
              <a:gd name="connsiteY42" fmla="*/ 154592 h 184885"/>
              <a:gd name="connsiteX43" fmla="*/ 151304 w 335499"/>
              <a:gd name="connsiteY43" fmla="*/ 161171 h 184885"/>
              <a:gd name="connsiteX44" fmla="*/ 131568 w 335499"/>
              <a:gd name="connsiteY44" fmla="*/ 171038 h 184885"/>
              <a:gd name="connsiteX45" fmla="*/ 118411 w 335499"/>
              <a:gd name="connsiteY45" fmla="*/ 167749 h 184885"/>
              <a:gd name="connsiteX46" fmla="*/ 101965 w 335499"/>
              <a:gd name="connsiteY46" fmla="*/ 151303 h 184885"/>
              <a:gd name="connsiteX47" fmla="*/ 98676 w 335499"/>
              <a:gd name="connsiteY47" fmla="*/ 141435 h 184885"/>
              <a:gd name="connsiteX48" fmla="*/ 92098 w 335499"/>
              <a:gd name="connsiteY48" fmla="*/ 131568 h 184885"/>
              <a:gd name="connsiteX49" fmla="*/ 78941 w 335499"/>
              <a:gd name="connsiteY49" fmla="*/ 105254 h 184885"/>
              <a:gd name="connsiteX50" fmla="*/ 75652 w 335499"/>
              <a:gd name="connsiteY50" fmla="*/ 95387 h 184885"/>
              <a:gd name="connsiteX51" fmla="*/ 59206 w 335499"/>
              <a:gd name="connsiteY51" fmla="*/ 82230 h 184885"/>
              <a:gd name="connsiteX52" fmla="*/ 52627 w 335499"/>
              <a:gd name="connsiteY52" fmla="*/ 75651 h 184885"/>
              <a:gd name="connsiteX53" fmla="*/ 46049 w 335499"/>
              <a:gd name="connsiteY53" fmla="*/ 65784 h 184885"/>
              <a:gd name="connsiteX54" fmla="*/ 0 w 335499"/>
              <a:gd name="connsiteY54" fmla="*/ 62494 h 184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5499" h="184885">
                <a:moveTo>
                  <a:pt x="0" y="62494"/>
                </a:moveTo>
                <a:lnTo>
                  <a:pt x="0" y="62494"/>
                </a:lnTo>
                <a:cubicBezTo>
                  <a:pt x="10964" y="60301"/>
                  <a:pt x="21997" y="58430"/>
                  <a:pt x="32892" y="55916"/>
                </a:cubicBezTo>
                <a:cubicBezTo>
                  <a:pt x="36270" y="55136"/>
                  <a:pt x="46227" y="52627"/>
                  <a:pt x="42760" y="52627"/>
                </a:cubicBezTo>
                <a:cubicBezTo>
                  <a:pt x="35007" y="52627"/>
                  <a:pt x="27410" y="54820"/>
                  <a:pt x="19735" y="55916"/>
                </a:cubicBezTo>
                <a:cubicBezTo>
                  <a:pt x="23024" y="53723"/>
                  <a:pt x="26067" y="51106"/>
                  <a:pt x="29603" y="49338"/>
                </a:cubicBezTo>
                <a:cubicBezTo>
                  <a:pt x="39748" y="44265"/>
                  <a:pt x="56702" y="43894"/>
                  <a:pt x="65784" y="42759"/>
                </a:cubicBezTo>
                <a:cubicBezTo>
                  <a:pt x="61398" y="41663"/>
                  <a:pt x="57148" y="39470"/>
                  <a:pt x="52627" y="39470"/>
                </a:cubicBezTo>
                <a:cubicBezTo>
                  <a:pt x="48106" y="39470"/>
                  <a:pt x="35427" y="44780"/>
                  <a:pt x="39470" y="42759"/>
                </a:cubicBezTo>
                <a:cubicBezTo>
                  <a:pt x="45673" y="39658"/>
                  <a:pt x="52627" y="38374"/>
                  <a:pt x="59206" y="36181"/>
                </a:cubicBezTo>
                <a:lnTo>
                  <a:pt x="69073" y="32892"/>
                </a:lnTo>
                <a:cubicBezTo>
                  <a:pt x="71266" y="29603"/>
                  <a:pt x="74046" y="26637"/>
                  <a:pt x="75652" y="23024"/>
                </a:cubicBezTo>
                <a:cubicBezTo>
                  <a:pt x="78468" y="16688"/>
                  <a:pt x="75652" y="5482"/>
                  <a:pt x="82230" y="3289"/>
                </a:cubicBezTo>
                <a:lnTo>
                  <a:pt x="92098" y="0"/>
                </a:lnTo>
                <a:cubicBezTo>
                  <a:pt x="108544" y="1096"/>
                  <a:pt x="125346" y="-286"/>
                  <a:pt x="141436" y="3289"/>
                </a:cubicBezTo>
                <a:cubicBezTo>
                  <a:pt x="148367" y="4829"/>
                  <a:pt x="153596" y="18738"/>
                  <a:pt x="157882" y="23024"/>
                </a:cubicBezTo>
                <a:cubicBezTo>
                  <a:pt x="160677" y="25819"/>
                  <a:pt x="164461" y="27409"/>
                  <a:pt x="167750" y="29602"/>
                </a:cubicBezTo>
                <a:cubicBezTo>
                  <a:pt x="168846" y="32891"/>
                  <a:pt x="168873" y="36762"/>
                  <a:pt x="171039" y="39470"/>
                </a:cubicBezTo>
                <a:cubicBezTo>
                  <a:pt x="175675" y="45265"/>
                  <a:pt x="184275" y="47171"/>
                  <a:pt x="190774" y="49338"/>
                </a:cubicBezTo>
                <a:cubicBezTo>
                  <a:pt x="192967" y="52627"/>
                  <a:pt x="194749" y="56230"/>
                  <a:pt x="197352" y="59205"/>
                </a:cubicBezTo>
                <a:cubicBezTo>
                  <a:pt x="202457" y="65040"/>
                  <a:pt x="209499" y="69200"/>
                  <a:pt x="213799" y="75651"/>
                </a:cubicBezTo>
                <a:cubicBezTo>
                  <a:pt x="215992" y="78940"/>
                  <a:pt x="217582" y="82724"/>
                  <a:pt x="220377" y="85519"/>
                </a:cubicBezTo>
                <a:cubicBezTo>
                  <a:pt x="224253" y="89396"/>
                  <a:pt x="229437" y="91745"/>
                  <a:pt x="233534" y="95387"/>
                </a:cubicBezTo>
                <a:lnTo>
                  <a:pt x="259847" y="121700"/>
                </a:lnTo>
                <a:cubicBezTo>
                  <a:pt x="262040" y="123893"/>
                  <a:pt x="263484" y="127298"/>
                  <a:pt x="266426" y="128279"/>
                </a:cubicBezTo>
                <a:lnTo>
                  <a:pt x="276293" y="131568"/>
                </a:lnTo>
                <a:cubicBezTo>
                  <a:pt x="291643" y="130472"/>
                  <a:pt x="307217" y="131115"/>
                  <a:pt x="322342" y="128279"/>
                </a:cubicBezTo>
                <a:cubicBezTo>
                  <a:pt x="325390" y="127707"/>
                  <a:pt x="325820" y="121700"/>
                  <a:pt x="328921" y="121700"/>
                </a:cubicBezTo>
                <a:cubicBezTo>
                  <a:pt x="332022" y="121700"/>
                  <a:pt x="333306" y="126086"/>
                  <a:pt x="335499" y="128279"/>
                </a:cubicBezTo>
                <a:lnTo>
                  <a:pt x="328921" y="148014"/>
                </a:lnTo>
                <a:cubicBezTo>
                  <a:pt x="322837" y="166268"/>
                  <a:pt x="329073" y="157452"/>
                  <a:pt x="299318" y="161171"/>
                </a:cubicBezTo>
                <a:cubicBezTo>
                  <a:pt x="296029" y="162267"/>
                  <a:pt x="292893" y="164055"/>
                  <a:pt x="289450" y="164460"/>
                </a:cubicBezTo>
                <a:cubicBezTo>
                  <a:pt x="274167" y="166258"/>
                  <a:pt x="258270" y="163784"/>
                  <a:pt x="243401" y="167749"/>
                </a:cubicBezTo>
                <a:cubicBezTo>
                  <a:pt x="240051" y="168642"/>
                  <a:pt x="242564" y="175165"/>
                  <a:pt x="240112" y="177617"/>
                </a:cubicBezTo>
                <a:cubicBezTo>
                  <a:pt x="236645" y="181084"/>
                  <a:pt x="230422" y="180728"/>
                  <a:pt x="226955" y="184195"/>
                </a:cubicBezTo>
                <a:cubicBezTo>
                  <a:pt x="224503" y="186647"/>
                  <a:pt x="233489" y="181858"/>
                  <a:pt x="236823" y="180906"/>
                </a:cubicBezTo>
                <a:cubicBezTo>
                  <a:pt x="241170" y="179664"/>
                  <a:pt x="245594" y="178713"/>
                  <a:pt x="249980" y="177617"/>
                </a:cubicBezTo>
                <a:cubicBezTo>
                  <a:pt x="225257" y="169377"/>
                  <a:pt x="259483" y="178485"/>
                  <a:pt x="213799" y="184195"/>
                </a:cubicBezTo>
                <a:lnTo>
                  <a:pt x="187485" y="180906"/>
                </a:lnTo>
                <a:cubicBezTo>
                  <a:pt x="185292" y="178713"/>
                  <a:pt x="182293" y="177102"/>
                  <a:pt x="180906" y="174328"/>
                </a:cubicBezTo>
                <a:cubicBezTo>
                  <a:pt x="178884" y="170285"/>
                  <a:pt x="178859" y="165518"/>
                  <a:pt x="177617" y="161171"/>
                </a:cubicBezTo>
                <a:cubicBezTo>
                  <a:pt x="176665" y="157837"/>
                  <a:pt x="175424" y="154592"/>
                  <a:pt x="174328" y="151303"/>
                </a:cubicBezTo>
                <a:cubicBezTo>
                  <a:pt x="168846" y="152399"/>
                  <a:pt x="163020" y="152390"/>
                  <a:pt x="157882" y="154592"/>
                </a:cubicBezTo>
                <a:cubicBezTo>
                  <a:pt x="155032" y="155814"/>
                  <a:pt x="153726" y="159234"/>
                  <a:pt x="151304" y="161171"/>
                </a:cubicBezTo>
                <a:cubicBezTo>
                  <a:pt x="142197" y="168457"/>
                  <a:pt x="141989" y="167565"/>
                  <a:pt x="131568" y="171038"/>
                </a:cubicBezTo>
                <a:cubicBezTo>
                  <a:pt x="127182" y="169942"/>
                  <a:pt x="122172" y="170257"/>
                  <a:pt x="118411" y="167749"/>
                </a:cubicBezTo>
                <a:cubicBezTo>
                  <a:pt x="111960" y="163449"/>
                  <a:pt x="101965" y="151303"/>
                  <a:pt x="101965" y="151303"/>
                </a:cubicBezTo>
                <a:cubicBezTo>
                  <a:pt x="100869" y="148014"/>
                  <a:pt x="100227" y="144536"/>
                  <a:pt x="98676" y="141435"/>
                </a:cubicBezTo>
                <a:cubicBezTo>
                  <a:pt x="96908" y="137899"/>
                  <a:pt x="93703" y="135180"/>
                  <a:pt x="92098" y="131568"/>
                </a:cubicBezTo>
                <a:cubicBezTo>
                  <a:pt x="80003" y="104355"/>
                  <a:pt x="92450" y="118765"/>
                  <a:pt x="78941" y="105254"/>
                </a:cubicBezTo>
                <a:cubicBezTo>
                  <a:pt x="77845" y="101965"/>
                  <a:pt x="77436" y="98360"/>
                  <a:pt x="75652" y="95387"/>
                </a:cubicBezTo>
                <a:cubicBezTo>
                  <a:pt x="71986" y="89277"/>
                  <a:pt x="64378" y="86368"/>
                  <a:pt x="59206" y="82230"/>
                </a:cubicBezTo>
                <a:cubicBezTo>
                  <a:pt x="56784" y="80293"/>
                  <a:pt x="54564" y="78073"/>
                  <a:pt x="52627" y="75651"/>
                </a:cubicBezTo>
                <a:cubicBezTo>
                  <a:pt x="50158" y="72564"/>
                  <a:pt x="49136" y="68253"/>
                  <a:pt x="46049" y="65784"/>
                </a:cubicBezTo>
                <a:cubicBezTo>
                  <a:pt x="43341" y="63618"/>
                  <a:pt x="7675" y="63042"/>
                  <a:pt x="0" y="62494"/>
                </a:cubicBezTo>
                <a:close/>
              </a:path>
            </a:pathLst>
          </a:cu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1660525" y="3986213"/>
            <a:ext cx="125413" cy="131762"/>
          </a:xfrm>
          <a:custGeom>
            <a:avLst/>
            <a:gdLst>
              <a:gd name="connsiteX0" fmla="*/ 0 w 124990"/>
              <a:gd name="connsiteY0" fmla="*/ 52627 h 131893"/>
              <a:gd name="connsiteX1" fmla="*/ 0 w 124990"/>
              <a:gd name="connsiteY1" fmla="*/ 52627 h 131893"/>
              <a:gd name="connsiteX2" fmla="*/ 9868 w 124990"/>
              <a:gd name="connsiteY2" fmla="*/ 9867 h 131893"/>
              <a:gd name="connsiteX3" fmla="*/ 19736 w 124990"/>
              <a:gd name="connsiteY3" fmla="*/ 3289 h 131893"/>
              <a:gd name="connsiteX4" fmla="*/ 29603 w 124990"/>
              <a:gd name="connsiteY4" fmla="*/ 0 h 131893"/>
              <a:gd name="connsiteX5" fmla="*/ 52628 w 124990"/>
              <a:gd name="connsiteY5" fmla="*/ 16446 h 131893"/>
              <a:gd name="connsiteX6" fmla="*/ 72363 w 124990"/>
              <a:gd name="connsiteY6" fmla="*/ 19735 h 131893"/>
              <a:gd name="connsiteX7" fmla="*/ 98677 w 124990"/>
              <a:gd name="connsiteY7" fmla="*/ 16446 h 131893"/>
              <a:gd name="connsiteX8" fmla="*/ 88809 w 124990"/>
              <a:gd name="connsiteY8" fmla="*/ 9867 h 131893"/>
              <a:gd name="connsiteX9" fmla="*/ 101966 w 124990"/>
              <a:gd name="connsiteY9" fmla="*/ 13157 h 131893"/>
              <a:gd name="connsiteX10" fmla="*/ 124990 w 124990"/>
              <a:gd name="connsiteY10" fmla="*/ 39470 h 131893"/>
              <a:gd name="connsiteX11" fmla="*/ 121701 w 124990"/>
              <a:gd name="connsiteY11" fmla="*/ 52627 h 131893"/>
              <a:gd name="connsiteX12" fmla="*/ 105255 w 124990"/>
              <a:gd name="connsiteY12" fmla="*/ 62495 h 131893"/>
              <a:gd name="connsiteX13" fmla="*/ 88809 w 124990"/>
              <a:gd name="connsiteY13" fmla="*/ 65784 h 131893"/>
              <a:gd name="connsiteX14" fmla="*/ 82231 w 124990"/>
              <a:gd name="connsiteY14" fmla="*/ 75652 h 131893"/>
              <a:gd name="connsiteX15" fmla="*/ 72363 w 124990"/>
              <a:gd name="connsiteY15" fmla="*/ 118411 h 131893"/>
              <a:gd name="connsiteX16" fmla="*/ 69074 w 124990"/>
              <a:gd name="connsiteY16" fmla="*/ 131568 h 131893"/>
              <a:gd name="connsiteX17" fmla="*/ 49338 w 124990"/>
              <a:gd name="connsiteY17" fmla="*/ 121701 h 131893"/>
              <a:gd name="connsiteX18" fmla="*/ 29603 w 124990"/>
              <a:gd name="connsiteY18" fmla="*/ 82230 h 131893"/>
              <a:gd name="connsiteX19" fmla="*/ 0 w 124990"/>
              <a:gd name="connsiteY19" fmla="*/ 52627 h 13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4990" h="131893">
                <a:moveTo>
                  <a:pt x="0" y="52627"/>
                </a:moveTo>
                <a:lnTo>
                  <a:pt x="0" y="52627"/>
                </a:lnTo>
                <a:cubicBezTo>
                  <a:pt x="1717" y="35458"/>
                  <a:pt x="-2116" y="21851"/>
                  <a:pt x="9868" y="9867"/>
                </a:cubicBezTo>
                <a:cubicBezTo>
                  <a:pt x="12663" y="7072"/>
                  <a:pt x="16200" y="5057"/>
                  <a:pt x="19736" y="3289"/>
                </a:cubicBezTo>
                <a:cubicBezTo>
                  <a:pt x="22837" y="1739"/>
                  <a:pt x="26314" y="1096"/>
                  <a:pt x="29603" y="0"/>
                </a:cubicBezTo>
                <a:cubicBezTo>
                  <a:pt x="41187" y="11584"/>
                  <a:pt x="39126" y="13446"/>
                  <a:pt x="52628" y="16446"/>
                </a:cubicBezTo>
                <a:cubicBezTo>
                  <a:pt x="59138" y="17893"/>
                  <a:pt x="65785" y="18639"/>
                  <a:pt x="72363" y="19735"/>
                </a:cubicBezTo>
                <a:cubicBezTo>
                  <a:pt x="81134" y="18639"/>
                  <a:pt x="91097" y="20994"/>
                  <a:pt x="98677" y="16446"/>
                </a:cubicBezTo>
                <a:cubicBezTo>
                  <a:pt x="102067" y="14412"/>
                  <a:pt x="86014" y="12662"/>
                  <a:pt x="88809" y="9867"/>
                </a:cubicBezTo>
                <a:cubicBezTo>
                  <a:pt x="92006" y="6670"/>
                  <a:pt x="97580" y="12060"/>
                  <a:pt x="101966" y="13157"/>
                </a:cubicBezTo>
                <a:cubicBezTo>
                  <a:pt x="121207" y="32398"/>
                  <a:pt x="114112" y="23152"/>
                  <a:pt x="124990" y="39470"/>
                </a:cubicBezTo>
                <a:cubicBezTo>
                  <a:pt x="123894" y="43856"/>
                  <a:pt x="123723" y="48584"/>
                  <a:pt x="121701" y="52627"/>
                </a:cubicBezTo>
                <a:cubicBezTo>
                  <a:pt x="118376" y="59277"/>
                  <a:pt x="111687" y="60887"/>
                  <a:pt x="105255" y="62495"/>
                </a:cubicBezTo>
                <a:cubicBezTo>
                  <a:pt x="99831" y="63851"/>
                  <a:pt x="94291" y="64688"/>
                  <a:pt x="88809" y="65784"/>
                </a:cubicBezTo>
                <a:cubicBezTo>
                  <a:pt x="86616" y="69073"/>
                  <a:pt x="83120" y="71800"/>
                  <a:pt x="82231" y="75652"/>
                </a:cubicBezTo>
                <a:cubicBezTo>
                  <a:pt x="71183" y="123524"/>
                  <a:pt x="87695" y="95413"/>
                  <a:pt x="72363" y="118411"/>
                </a:cubicBezTo>
                <a:cubicBezTo>
                  <a:pt x="71267" y="122797"/>
                  <a:pt x="72690" y="128856"/>
                  <a:pt x="69074" y="131568"/>
                </a:cubicBezTo>
                <a:cubicBezTo>
                  <a:pt x="65870" y="133971"/>
                  <a:pt x="50217" y="122287"/>
                  <a:pt x="49338" y="121701"/>
                </a:cubicBezTo>
                <a:cubicBezTo>
                  <a:pt x="40259" y="94463"/>
                  <a:pt x="46607" y="107737"/>
                  <a:pt x="29603" y="82230"/>
                </a:cubicBezTo>
                <a:cubicBezTo>
                  <a:pt x="22163" y="71070"/>
                  <a:pt x="4934" y="57561"/>
                  <a:pt x="0" y="52627"/>
                </a:cubicBezTo>
                <a:close/>
              </a:path>
            </a:pathLst>
          </a:cu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66738" y="1930400"/>
            <a:ext cx="7942262" cy="299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Софинансирование расходов </a:t>
            </a:r>
            <a:r>
              <a:rPr lang="ru-RU" b="1" dirty="0" smtClean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региона</a:t>
            </a:r>
            <a:r>
              <a:rPr lang="ru-RU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/>
            </a:r>
            <a:br>
              <a:rPr lang="ru-RU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</a:br>
            <a:r>
              <a:rPr lang="ru-RU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на инфраструктурные проекты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Заголовок 1"/>
          <p:cNvSpPr>
            <a:spLocks noGrp="1"/>
          </p:cNvSpPr>
          <p:nvPr>
            <p:ph type="title"/>
          </p:nvPr>
        </p:nvSpPr>
        <p:spPr>
          <a:xfrm>
            <a:off x="495300" y="144463"/>
            <a:ext cx="7745413" cy="53975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  <a:latin typeface="PT Sans"/>
                <a:ea typeface="PT Sans"/>
                <a:cs typeface="Arial" charset="0"/>
              </a:rPr>
              <a:t>Софинансирование Фондом объектов инфраструктуры</a:t>
            </a:r>
            <a:endParaRPr lang="ru-RU" smtClean="0">
              <a:latin typeface="PT Sans"/>
              <a:ea typeface="PT Sans"/>
              <a:cs typeface="Arial" charset="0"/>
            </a:endParaRPr>
          </a:p>
        </p:txBody>
      </p:sp>
      <p:sp>
        <p:nvSpPr>
          <p:cNvPr id="12290" name="Текст 2"/>
          <p:cNvSpPr>
            <a:spLocks noGrp="1"/>
          </p:cNvSpPr>
          <p:nvPr>
            <p:ph type="body" sz="quarter" idx="10"/>
          </p:nvPr>
        </p:nvSpPr>
        <p:spPr>
          <a:xfrm>
            <a:off x="8174038" y="144463"/>
            <a:ext cx="584200" cy="53975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PT Sans"/>
                <a:ea typeface="PT Sans"/>
                <a:cs typeface="PT Sans"/>
              </a:rPr>
              <a:t>0</a:t>
            </a:r>
            <a:r>
              <a:rPr lang="en-US" sz="2400" smtClean="0">
                <a:latin typeface="PT Sans"/>
                <a:ea typeface="PT Sans"/>
                <a:cs typeface="PT Sans"/>
              </a:rPr>
              <a:t>6</a:t>
            </a:r>
            <a:endParaRPr lang="ru-RU" sz="2400" smtClean="0">
              <a:latin typeface="PT Sans"/>
              <a:ea typeface="PT Sans"/>
              <a:cs typeface="PT Sans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63563" y="903288"/>
            <a:ext cx="1520825" cy="1484312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Условия</a:t>
            </a:r>
            <a:endParaRPr lang="ru-RU" sz="12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71700" y="903288"/>
            <a:ext cx="6677025" cy="163988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Инфраструктура должна предназначаться исключительно для новых инвестиционных проектов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Фонд безвозмездно предоставляет средства бюджету субъекта Российской Федерации в размере</a:t>
            </a:r>
            <a:r>
              <a:rPr lang="en-US" sz="1400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до 95 % от стоимости объектов инфраструктуры </a:t>
            </a:r>
            <a:r>
              <a:rPr lang="ru-RU" sz="14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с утверждением КПЭ (рабочие места и инвестиции)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Новый инвестиционный проект не должен быть связан с деятельностью градообразующего предприятия</a:t>
            </a:r>
          </a:p>
        </p:txBody>
      </p:sp>
      <p:sp>
        <p:nvSpPr>
          <p:cNvPr id="6" name="Овал 5"/>
          <p:cNvSpPr/>
          <p:nvPr/>
        </p:nvSpPr>
        <p:spPr>
          <a:xfrm>
            <a:off x="563563" y="4446588"/>
            <a:ext cx="1520825" cy="1482725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Объекты</a:t>
            </a:r>
            <a:endParaRPr lang="ru-RU" sz="12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pic>
        <p:nvPicPr>
          <p:cNvPr id="12294" name="Picture 2" descr="http://tehplast74.ru/images/montash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9963" y="2790825"/>
            <a:ext cx="1574800" cy="1077913"/>
          </a:xfrm>
          <a:prstGeom prst="rect">
            <a:avLst/>
          </a:prstGeom>
          <a:noFill/>
          <a:ln w="38100" cap="sq">
            <a:solidFill>
              <a:srgbClr val="E7E7E8"/>
            </a:solidFill>
            <a:miter lim="800000"/>
            <a:headEnd/>
            <a:tailEnd/>
          </a:ln>
        </p:spPr>
      </p:pic>
      <p:pic>
        <p:nvPicPr>
          <p:cNvPr id="12295" name="Picture 4" descr="http://www.truby-vrn.ru/images/stories/montag/teplo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9613" y="2773363"/>
            <a:ext cx="1577975" cy="1095375"/>
          </a:xfrm>
          <a:prstGeom prst="rect">
            <a:avLst/>
          </a:prstGeom>
          <a:noFill/>
          <a:ln w="38100" cap="sq">
            <a:solidFill>
              <a:srgbClr val="E7E7E8"/>
            </a:solidFill>
            <a:miter lim="800000"/>
            <a:headEnd/>
            <a:tailEnd/>
          </a:ln>
        </p:spPr>
      </p:pic>
      <p:pic>
        <p:nvPicPr>
          <p:cNvPr id="12296" name="Picture 10" descr="http://www.stolica.onego.ru/resources/i277362-contentImage1_1-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2773363"/>
            <a:ext cx="1684338" cy="1095375"/>
          </a:xfrm>
          <a:prstGeom prst="rect">
            <a:avLst/>
          </a:prstGeom>
          <a:noFill/>
          <a:ln w="38100" cap="sq">
            <a:solidFill>
              <a:srgbClr val="E7E7E8"/>
            </a:solidFill>
            <a:miter lim="800000"/>
            <a:headEnd/>
            <a:tailEnd/>
          </a:ln>
        </p:spPr>
      </p:pic>
      <p:graphicFrame>
        <p:nvGraphicFramePr>
          <p:cNvPr id="7" name="Схема 6"/>
          <p:cNvGraphicFramePr/>
          <p:nvPr/>
        </p:nvGraphicFramePr>
        <p:xfrm>
          <a:off x="2239824" y="3997585"/>
          <a:ext cx="6226970" cy="2140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2083658" y="3868382"/>
          <a:ext cx="6316133" cy="2658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3" y="309563"/>
            <a:ext cx="7766050" cy="5397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100" spc="100" dirty="0">
                <a:solidFill>
                  <a:srgbClr val="2E83C3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Получение поддержки Фонда для строительства инфраструктуры</a:t>
            </a:r>
            <a:br>
              <a:rPr lang="ru-RU" sz="2100" spc="100" dirty="0">
                <a:solidFill>
                  <a:srgbClr val="2E83C3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</a:br>
            <a:endParaRPr lang="ru-RU" sz="2100" spc="1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8235950" y="119063"/>
            <a:ext cx="671513" cy="53975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7DC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400" spc="100" dirty="0" smtClean="0">
                <a:latin typeface="PT Sans" panose="020B0503020203020204" pitchFamily="34" charset="-52"/>
                <a:ea typeface="PT Sans" panose="020B0503020203020204" pitchFamily="34" charset="-52"/>
              </a:rPr>
              <a:t>0</a:t>
            </a:r>
            <a:r>
              <a:rPr lang="en-US" sz="2400" spc="100" dirty="0" smtClean="0">
                <a:latin typeface="PT Sans" panose="020B0503020203020204" pitchFamily="34" charset="-52"/>
                <a:ea typeface="PT Sans" panose="020B0503020203020204" pitchFamily="34" charset="-52"/>
              </a:rPr>
              <a:t>7</a:t>
            </a:r>
            <a:endParaRPr lang="ru-RU" sz="2400" spc="1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8" name="Кольцо 7"/>
          <p:cNvSpPr/>
          <p:nvPr/>
        </p:nvSpPr>
        <p:spPr>
          <a:xfrm>
            <a:off x="385763" y="1100138"/>
            <a:ext cx="603250" cy="550862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1</a:t>
            </a:r>
          </a:p>
        </p:txBody>
      </p:sp>
      <p:sp>
        <p:nvSpPr>
          <p:cNvPr id="13316" name="TextBox 8"/>
          <p:cNvSpPr txBox="1">
            <a:spLocks noChangeArrowheads="1"/>
          </p:cNvSpPr>
          <p:nvPr/>
        </p:nvSpPr>
        <p:spPr bwMode="auto">
          <a:xfrm>
            <a:off x="1198563" y="960438"/>
            <a:ext cx="69278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PT Sans"/>
                <a:ea typeface="PT Sans"/>
                <a:cs typeface="PT Sans"/>
              </a:rPr>
              <a:t>Регионом при участии Линейного менеджера готовится  Концепция реализации инвестиционных и инфраструктурных проектов в Моногороде с привлечением средств Фонда</a:t>
            </a:r>
          </a:p>
        </p:txBody>
      </p:sp>
      <p:sp>
        <p:nvSpPr>
          <p:cNvPr id="10" name="Кольцо 9"/>
          <p:cNvSpPr/>
          <p:nvPr/>
        </p:nvSpPr>
        <p:spPr>
          <a:xfrm>
            <a:off x="8126413" y="1790700"/>
            <a:ext cx="603250" cy="549275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2</a:t>
            </a:r>
          </a:p>
        </p:txBody>
      </p:sp>
      <p:sp>
        <p:nvSpPr>
          <p:cNvPr id="13318" name="TextBox 10"/>
          <p:cNvSpPr txBox="1">
            <a:spLocks noChangeArrowheads="1"/>
          </p:cNvSpPr>
          <p:nvPr/>
        </p:nvSpPr>
        <p:spPr bwMode="auto">
          <a:xfrm>
            <a:off x="1198563" y="1922463"/>
            <a:ext cx="75311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PT Sans"/>
                <a:ea typeface="PT Sans"/>
                <a:cs typeface="PT Sans"/>
              </a:rPr>
              <a:t>Концепция направляется в Фонд для дальнейшего рассмотрения </a:t>
            </a:r>
          </a:p>
        </p:txBody>
      </p:sp>
      <p:sp>
        <p:nvSpPr>
          <p:cNvPr id="13" name="Кольцо 12"/>
          <p:cNvSpPr/>
          <p:nvPr/>
        </p:nvSpPr>
        <p:spPr>
          <a:xfrm>
            <a:off x="385763" y="2605088"/>
            <a:ext cx="603250" cy="549275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3</a:t>
            </a:r>
          </a:p>
        </p:txBody>
      </p:sp>
      <p:sp>
        <p:nvSpPr>
          <p:cNvPr id="13320" name="TextBox 13"/>
          <p:cNvSpPr txBox="1">
            <a:spLocks noChangeArrowheads="1"/>
          </p:cNvSpPr>
          <p:nvPr/>
        </p:nvSpPr>
        <p:spPr bwMode="auto">
          <a:xfrm>
            <a:off x="1198563" y="2339975"/>
            <a:ext cx="69278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PT Sans"/>
                <a:ea typeface="PT Sans"/>
                <a:cs typeface="PT Sans"/>
              </a:rPr>
              <a:t>После анализа Концепции Линейным менеджером и ее последующей защиты перед Экспертной группой Фонда, Правление Фонда принимает решение о целесообразности рассмотрения возможности оказания финансовой поддержки Моногороду</a:t>
            </a:r>
          </a:p>
        </p:txBody>
      </p:sp>
      <p:sp>
        <p:nvSpPr>
          <p:cNvPr id="15" name="Кольцо 14"/>
          <p:cNvSpPr/>
          <p:nvPr/>
        </p:nvSpPr>
        <p:spPr>
          <a:xfrm>
            <a:off x="8126413" y="3429000"/>
            <a:ext cx="603250" cy="549275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4</a:t>
            </a:r>
          </a:p>
        </p:txBody>
      </p:sp>
      <p:sp>
        <p:nvSpPr>
          <p:cNvPr id="13322" name="TextBox 15"/>
          <p:cNvSpPr txBox="1">
            <a:spLocks noChangeArrowheads="1"/>
          </p:cNvSpPr>
          <p:nvPr/>
        </p:nvSpPr>
        <p:spPr bwMode="auto">
          <a:xfrm>
            <a:off x="1198563" y="3471863"/>
            <a:ext cx="6927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PT Sans"/>
                <a:ea typeface="PT Sans"/>
                <a:cs typeface="PT Sans"/>
              </a:rPr>
              <a:t>При принятии положительного решения Фонд и регион заключают генеральное соглашение о сотрудничестве</a:t>
            </a:r>
          </a:p>
        </p:txBody>
      </p:sp>
      <p:sp>
        <p:nvSpPr>
          <p:cNvPr id="17" name="Кольцо 16"/>
          <p:cNvSpPr/>
          <p:nvPr/>
        </p:nvSpPr>
        <p:spPr>
          <a:xfrm>
            <a:off x="385763" y="4197350"/>
            <a:ext cx="603250" cy="549275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5</a:t>
            </a:r>
          </a:p>
        </p:txBody>
      </p:sp>
      <p:sp>
        <p:nvSpPr>
          <p:cNvPr id="13324" name="TextBox 17"/>
          <p:cNvSpPr txBox="1">
            <a:spLocks noChangeArrowheads="1"/>
          </p:cNvSpPr>
          <p:nvPr/>
        </p:nvSpPr>
        <p:spPr bwMode="auto">
          <a:xfrm>
            <a:off x="1198563" y="4056063"/>
            <a:ext cx="69278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PT Sans"/>
                <a:ea typeface="PT Sans"/>
                <a:cs typeface="PT Sans"/>
              </a:rPr>
              <a:t>Регионом при консультационной поддержке Фонда готовится Заявка на софинансирование расходов мероприятий по созданию объектов инфраструктуры </a:t>
            </a:r>
          </a:p>
        </p:txBody>
      </p:sp>
      <p:sp>
        <p:nvSpPr>
          <p:cNvPr id="19" name="Кольцо 18"/>
          <p:cNvSpPr/>
          <p:nvPr/>
        </p:nvSpPr>
        <p:spPr>
          <a:xfrm>
            <a:off x="8126413" y="4954588"/>
            <a:ext cx="603250" cy="549275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6</a:t>
            </a:r>
          </a:p>
        </p:txBody>
      </p:sp>
      <p:sp>
        <p:nvSpPr>
          <p:cNvPr id="13326" name="TextBox 19"/>
          <p:cNvSpPr txBox="1">
            <a:spLocks noChangeArrowheads="1"/>
          </p:cNvSpPr>
          <p:nvPr/>
        </p:nvSpPr>
        <p:spPr bwMode="auto">
          <a:xfrm>
            <a:off x="1198563" y="4945063"/>
            <a:ext cx="6927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PT Sans"/>
                <a:ea typeface="PT Sans"/>
                <a:cs typeface="PT Sans"/>
              </a:rPr>
              <a:t>Фонд в течение 25 рабочих дней проводит комплексную оценку Заявки и принимает решение о софинансировании расходов региона</a:t>
            </a:r>
          </a:p>
        </p:txBody>
      </p:sp>
      <p:sp>
        <p:nvSpPr>
          <p:cNvPr id="21" name="Кольцо 20"/>
          <p:cNvSpPr/>
          <p:nvPr/>
        </p:nvSpPr>
        <p:spPr>
          <a:xfrm>
            <a:off x="385763" y="5553075"/>
            <a:ext cx="603250" cy="549275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7</a:t>
            </a:r>
          </a:p>
        </p:txBody>
      </p:sp>
      <p:sp>
        <p:nvSpPr>
          <p:cNvPr id="13328" name="TextBox 21"/>
          <p:cNvSpPr txBox="1">
            <a:spLocks noChangeArrowheads="1"/>
          </p:cNvSpPr>
          <p:nvPr/>
        </p:nvSpPr>
        <p:spPr bwMode="auto">
          <a:xfrm>
            <a:off x="1198563" y="5659438"/>
            <a:ext cx="69278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PT Sans"/>
                <a:ea typeface="PT Sans"/>
                <a:cs typeface="PT Sans"/>
              </a:rPr>
              <a:t>Фонд и регион заключают соглашение о софинансировании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31800" y="144463"/>
            <a:ext cx="7720013" cy="539750"/>
          </a:xfrm>
        </p:spPr>
        <p:txBody>
          <a:bodyPr/>
          <a:lstStyle/>
          <a:p>
            <a:pPr algn="ctr" eaLnBrk="1" fontAlgn="ctr" hangingPunct="1"/>
            <a:r>
              <a:rPr lang="ru-RU" smtClean="0">
                <a:solidFill>
                  <a:srgbClr val="0070C0"/>
                </a:solidFill>
                <a:latin typeface="PT Sans"/>
                <a:ea typeface="PT Sans"/>
                <a:cs typeface="Arial" charset="0"/>
              </a:rPr>
              <a:t>Софинансирование Фондом объектов инфраструктуры</a:t>
            </a:r>
          </a:p>
        </p:txBody>
      </p:sp>
      <p:sp>
        <p:nvSpPr>
          <p:cNvPr id="14338" name="Заголовок 1"/>
          <p:cNvSpPr txBox="1">
            <a:spLocks/>
          </p:cNvSpPr>
          <p:nvPr/>
        </p:nvSpPr>
        <p:spPr bwMode="auto">
          <a:xfrm>
            <a:off x="431800" y="766763"/>
            <a:ext cx="95742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/>
            <a:r>
              <a:rPr lang="ru-RU" sz="1200" b="1">
                <a:solidFill>
                  <a:srgbClr val="7EC24A"/>
                </a:solidFill>
                <a:latin typeface="PT Sans"/>
                <a:ea typeface="PT Sans"/>
                <a:cs typeface="PT Sans"/>
              </a:rPr>
              <a:t>заключены соглашения о софинансировании инфраструктуры по состоянию на 01.08.2017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486750" y="1253067"/>
            <a:ext cx="7327050" cy="421363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47800" y="1343025"/>
            <a:ext cx="1425575" cy="26193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РЕСПУБЛИКА КАРЕЛИЯ</a:t>
            </a:r>
          </a:p>
        </p:txBody>
      </p:sp>
      <p:cxnSp>
        <p:nvCxnSpPr>
          <p:cNvPr id="14341" name="Прямая соединительная линия 8"/>
          <p:cNvCxnSpPr>
            <a:cxnSpLocks noChangeShapeType="1"/>
          </p:cNvCxnSpPr>
          <p:nvPr/>
        </p:nvCxnSpPr>
        <p:spPr bwMode="auto">
          <a:xfrm flipH="1" flipV="1">
            <a:off x="2532063" y="1612900"/>
            <a:ext cx="258762" cy="815975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42" name="Прямая соединительная линия 9"/>
          <p:cNvCxnSpPr>
            <a:cxnSpLocks noChangeShapeType="1"/>
          </p:cNvCxnSpPr>
          <p:nvPr/>
        </p:nvCxnSpPr>
        <p:spPr bwMode="auto">
          <a:xfrm flipH="1">
            <a:off x="1819275" y="1612900"/>
            <a:ext cx="712788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43" name="Прямая соединительная линия 10"/>
          <p:cNvCxnSpPr>
            <a:cxnSpLocks noChangeShapeType="1"/>
          </p:cNvCxnSpPr>
          <p:nvPr/>
        </p:nvCxnSpPr>
        <p:spPr bwMode="auto">
          <a:xfrm flipH="1" flipV="1">
            <a:off x="2271713" y="2101850"/>
            <a:ext cx="260350" cy="815975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44" name="Прямая соединительная линия 11"/>
          <p:cNvCxnSpPr>
            <a:cxnSpLocks noChangeShapeType="1"/>
          </p:cNvCxnSpPr>
          <p:nvPr/>
        </p:nvCxnSpPr>
        <p:spPr bwMode="auto">
          <a:xfrm flipH="1">
            <a:off x="1558925" y="2101850"/>
            <a:ext cx="712788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13" name="Прямоугольник 12"/>
          <p:cNvSpPr/>
          <p:nvPr/>
        </p:nvSpPr>
        <p:spPr>
          <a:xfrm>
            <a:off x="1106488" y="1854200"/>
            <a:ext cx="1425575" cy="26193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ВОЛОГОДСКАЯ ОБЛАСТЬ</a:t>
            </a:r>
          </a:p>
        </p:txBody>
      </p:sp>
      <p:cxnSp>
        <p:nvCxnSpPr>
          <p:cNvPr id="14346" name="Прямая соединительная линия 13"/>
          <p:cNvCxnSpPr>
            <a:cxnSpLocks noChangeShapeType="1"/>
          </p:cNvCxnSpPr>
          <p:nvPr/>
        </p:nvCxnSpPr>
        <p:spPr bwMode="auto">
          <a:xfrm flipH="1" flipV="1">
            <a:off x="684213" y="3171825"/>
            <a:ext cx="1847850" cy="2540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15" name="Прямоугольник 14"/>
          <p:cNvSpPr/>
          <p:nvPr/>
        </p:nvSpPr>
        <p:spPr>
          <a:xfrm>
            <a:off x="323850" y="2944813"/>
            <a:ext cx="1619250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ВЛАДИМИРСКАЯ ОБЛАСТЬ</a:t>
            </a:r>
          </a:p>
        </p:txBody>
      </p:sp>
      <p:cxnSp>
        <p:nvCxnSpPr>
          <p:cNvPr id="14348" name="Прямая соединительная линия 15"/>
          <p:cNvCxnSpPr>
            <a:cxnSpLocks noChangeShapeType="1"/>
          </p:cNvCxnSpPr>
          <p:nvPr/>
        </p:nvCxnSpPr>
        <p:spPr bwMode="auto">
          <a:xfrm flipV="1">
            <a:off x="3049588" y="1601788"/>
            <a:ext cx="346075" cy="1614487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49" name="Прямая соединительная линия 16"/>
          <p:cNvCxnSpPr>
            <a:cxnSpLocks noChangeShapeType="1"/>
          </p:cNvCxnSpPr>
          <p:nvPr/>
        </p:nvCxnSpPr>
        <p:spPr bwMode="auto">
          <a:xfrm flipH="1">
            <a:off x="3387725" y="1612900"/>
            <a:ext cx="712788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18" name="Прямоугольник 17"/>
          <p:cNvSpPr/>
          <p:nvPr/>
        </p:nvSpPr>
        <p:spPr>
          <a:xfrm>
            <a:off x="3295650" y="1376363"/>
            <a:ext cx="1425575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КИРОВСКАЯ ОБЛАСТЬ</a:t>
            </a:r>
          </a:p>
        </p:txBody>
      </p:sp>
      <p:cxnSp>
        <p:nvCxnSpPr>
          <p:cNvPr id="14351" name="Прямая соединительная линия 18"/>
          <p:cNvCxnSpPr>
            <a:cxnSpLocks noChangeShapeType="1"/>
          </p:cNvCxnSpPr>
          <p:nvPr/>
        </p:nvCxnSpPr>
        <p:spPr bwMode="auto">
          <a:xfrm flipH="1">
            <a:off x="2343150" y="3509963"/>
            <a:ext cx="911225" cy="2058987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52" name="Прямая соединительная линия 19"/>
          <p:cNvCxnSpPr>
            <a:cxnSpLocks noChangeShapeType="1"/>
          </p:cNvCxnSpPr>
          <p:nvPr/>
        </p:nvCxnSpPr>
        <p:spPr bwMode="auto">
          <a:xfrm flipV="1">
            <a:off x="1919288" y="3606800"/>
            <a:ext cx="1022350" cy="220980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53" name="Прямая соединительная линия 20"/>
          <p:cNvCxnSpPr>
            <a:cxnSpLocks noChangeShapeType="1"/>
          </p:cNvCxnSpPr>
          <p:nvPr/>
        </p:nvCxnSpPr>
        <p:spPr bwMode="auto">
          <a:xfrm flipV="1">
            <a:off x="2790825" y="3830638"/>
            <a:ext cx="392113" cy="88265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54" name="Прямая соединительная линия 21"/>
          <p:cNvCxnSpPr>
            <a:cxnSpLocks noChangeShapeType="1"/>
          </p:cNvCxnSpPr>
          <p:nvPr/>
        </p:nvCxnSpPr>
        <p:spPr bwMode="auto">
          <a:xfrm flipH="1">
            <a:off x="2790825" y="4713288"/>
            <a:ext cx="712788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55" name="Прямая соединительная линия 22"/>
          <p:cNvCxnSpPr>
            <a:cxnSpLocks noChangeShapeType="1"/>
          </p:cNvCxnSpPr>
          <p:nvPr/>
        </p:nvCxnSpPr>
        <p:spPr bwMode="auto">
          <a:xfrm flipH="1">
            <a:off x="1222375" y="5813425"/>
            <a:ext cx="712788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56" name="Прямая соединительная линия 23"/>
          <p:cNvCxnSpPr>
            <a:cxnSpLocks noChangeShapeType="1"/>
          </p:cNvCxnSpPr>
          <p:nvPr/>
        </p:nvCxnSpPr>
        <p:spPr bwMode="auto">
          <a:xfrm flipH="1">
            <a:off x="2343150" y="5568950"/>
            <a:ext cx="71437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57" name="Прямая соединительная линия 28"/>
          <p:cNvCxnSpPr>
            <a:cxnSpLocks noChangeShapeType="1"/>
          </p:cNvCxnSpPr>
          <p:nvPr/>
        </p:nvCxnSpPr>
        <p:spPr bwMode="auto">
          <a:xfrm flipV="1">
            <a:off x="5810250" y="4565650"/>
            <a:ext cx="298450" cy="1025525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58" name="Прямая соединительная линия 29"/>
          <p:cNvCxnSpPr>
            <a:cxnSpLocks noChangeShapeType="1"/>
          </p:cNvCxnSpPr>
          <p:nvPr/>
        </p:nvCxnSpPr>
        <p:spPr bwMode="auto">
          <a:xfrm flipH="1">
            <a:off x="5810250" y="5591175"/>
            <a:ext cx="712788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31" name="Прямоугольник 30"/>
          <p:cNvSpPr/>
          <p:nvPr/>
        </p:nvSpPr>
        <p:spPr>
          <a:xfrm>
            <a:off x="454025" y="5602288"/>
            <a:ext cx="1601788" cy="26193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РЕСПУБЛИКА ТАТАРСТАН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617788" y="4381500"/>
            <a:ext cx="1425575" cy="3619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РЕСПУБЛИКА БАШКОРТОСТАН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160588" y="5264150"/>
            <a:ext cx="1552575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b="1" kern="0" dirty="0">
              <a:solidFill>
                <a:srgbClr val="002960">
                  <a:lumMod val="90000"/>
                  <a:lumOff val="10000"/>
                </a:srgbClr>
              </a:solidFill>
              <a:latin typeface="PT Sans" panose="020B0503020203020204" pitchFamily="34" charset="-52"/>
              <a:ea typeface="PT Sans" panose="020B0503020203020204" pitchFamily="34" charset="-52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СВЕРДЛОВСКАЯ ОБЛАСТЬ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729288" y="5357813"/>
            <a:ext cx="1425575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РЕСПУБЛИКА БУРЯТИЯ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078163" y="1965325"/>
            <a:ext cx="1425575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b="1" kern="0" dirty="0">
              <a:solidFill>
                <a:srgbClr val="002960">
                  <a:lumMod val="90000"/>
                  <a:lumOff val="10000"/>
                </a:srgbClr>
              </a:solidFill>
              <a:latin typeface="Arial"/>
              <a:cs typeface="+mn-cs"/>
            </a:endParaRPr>
          </a:p>
        </p:txBody>
      </p:sp>
      <p:cxnSp>
        <p:nvCxnSpPr>
          <p:cNvPr id="14364" name="Прямая соединительная линия 43"/>
          <p:cNvCxnSpPr>
            <a:cxnSpLocks noChangeShapeType="1"/>
          </p:cNvCxnSpPr>
          <p:nvPr/>
        </p:nvCxnSpPr>
        <p:spPr bwMode="auto">
          <a:xfrm flipH="1">
            <a:off x="1935163" y="4497388"/>
            <a:ext cx="130175" cy="276225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65" name="Прямая соединительная линия 44"/>
          <p:cNvCxnSpPr>
            <a:cxnSpLocks noChangeShapeType="1"/>
          </p:cNvCxnSpPr>
          <p:nvPr/>
        </p:nvCxnSpPr>
        <p:spPr bwMode="auto">
          <a:xfrm flipH="1">
            <a:off x="766763" y="4773613"/>
            <a:ext cx="1176337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46" name="Прямоугольник 45"/>
          <p:cNvSpPr/>
          <p:nvPr/>
        </p:nvSpPr>
        <p:spPr>
          <a:xfrm>
            <a:off x="482600" y="4546600"/>
            <a:ext cx="1601788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РЕСПУБЛИКА ДАГЕСТАН</a:t>
            </a:r>
          </a:p>
        </p:txBody>
      </p:sp>
      <p:cxnSp>
        <p:nvCxnSpPr>
          <p:cNvPr id="14367" name="Прямая соединительная линия 46"/>
          <p:cNvCxnSpPr>
            <a:cxnSpLocks noChangeShapeType="1"/>
          </p:cNvCxnSpPr>
          <p:nvPr/>
        </p:nvCxnSpPr>
        <p:spPr bwMode="auto">
          <a:xfrm flipV="1">
            <a:off x="1819275" y="3467100"/>
            <a:ext cx="938213" cy="2020888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68" name="Прямая соединительная линия 47"/>
          <p:cNvCxnSpPr>
            <a:cxnSpLocks noChangeShapeType="1"/>
          </p:cNvCxnSpPr>
          <p:nvPr/>
        </p:nvCxnSpPr>
        <p:spPr bwMode="auto">
          <a:xfrm flipH="1">
            <a:off x="641350" y="5487988"/>
            <a:ext cx="117792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49" name="Прямоугольник 48"/>
          <p:cNvSpPr/>
          <p:nvPr/>
        </p:nvSpPr>
        <p:spPr>
          <a:xfrm>
            <a:off x="304800" y="5232400"/>
            <a:ext cx="1601788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ЧУВАШСКАЯ РЕСПУБЛИКА</a:t>
            </a:r>
          </a:p>
        </p:txBody>
      </p:sp>
      <p:cxnSp>
        <p:nvCxnSpPr>
          <p:cNvPr id="14370" name="Прямая соединительная линия 51"/>
          <p:cNvCxnSpPr>
            <a:cxnSpLocks noChangeShapeType="1"/>
          </p:cNvCxnSpPr>
          <p:nvPr/>
        </p:nvCxnSpPr>
        <p:spPr bwMode="auto">
          <a:xfrm flipV="1">
            <a:off x="3713163" y="4433888"/>
            <a:ext cx="1011237" cy="151765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71" name="Прямая соединительная линия 52"/>
          <p:cNvCxnSpPr>
            <a:cxnSpLocks noChangeShapeType="1"/>
          </p:cNvCxnSpPr>
          <p:nvPr/>
        </p:nvCxnSpPr>
        <p:spPr bwMode="auto">
          <a:xfrm flipH="1">
            <a:off x="3713163" y="5945188"/>
            <a:ext cx="712787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54" name="Прямоугольник 53"/>
          <p:cNvSpPr/>
          <p:nvPr/>
        </p:nvSpPr>
        <p:spPr>
          <a:xfrm>
            <a:off x="3790950" y="5713413"/>
            <a:ext cx="1536700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КЕМЕРОВСКАЯ ОБЛАСТЬ</a:t>
            </a:r>
          </a:p>
        </p:txBody>
      </p:sp>
      <p:cxnSp>
        <p:nvCxnSpPr>
          <p:cNvPr id="14373" name="Прямая соединительная линия 57"/>
          <p:cNvCxnSpPr>
            <a:cxnSpLocks noChangeShapeType="1"/>
          </p:cNvCxnSpPr>
          <p:nvPr/>
        </p:nvCxnSpPr>
        <p:spPr bwMode="auto">
          <a:xfrm flipV="1">
            <a:off x="3089275" y="4533900"/>
            <a:ext cx="1211263" cy="1709738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74" name="Прямая соединительная линия 58"/>
          <p:cNvCxnSpPr>
            <a:cxnSpLocks noChangeShapeType="1"/>
          </p:cNvCxnSpPr>
          <p:nvPr/>
        </p:nvCxnSpPr>
        <p:spPr bwMode="auto">
          <a:xfrm flipH="1">
            <a:off x="3103563" y="6243638"/>
            <a:ext cx="712787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61" name="Прямоугольник 60"/>
          <p:cNvSpPr/>
          <p:nvPr/>
        </p:nvSpPr>
        <p:spPr>
          <a:xfrm>
            <a:off x="2927350" y="6030913"/>
            <a:ext cx="1535113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АЛТАЙСКИЙ КРАЙ</a:t>
            </a:r>
          </a:p>
        </p:txBody>
      </p:sp>
      <p:cxnSp>
        <p:nvCxnSpPr>
          <p:cNvPr id="14376" name="Прямая соединительная линия 61"/>
          <p:cNvCxnSpPr>
            <a:cxnSpLocks noChangeShapeType="1"/>
          </p:cNvCxnSpPr>
          <p:nvPr/>
        </p:nvCxnSpPr>
        <p:spPr bwMode="auto">
          <a:xfrm flipH="1" flipV="1">
            <a:off x="1624013" y="2776538"/>
            <a:ext cx="1023937" cy="369887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77" name="Прямая соединительная линия 63"/>
          <p:cNvCxnSpPr>
            <a:cxnSpLocks noChangeShapeType="1"/>
          </p:cNvCxnSpPr>
          <p:nvPr/>
        </p:nvCxnSpPr>
        <p:spPr bwMode="auto">
          <a:xfrm flipH="1">
            <a:off x="927100" y="2776538"/>
            <a:ext cx="712788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65" name="Прямоугольник 64"/>
          <p:cNvSpPr/>
          <p:nvPr/>
        </p:nvSpPr>
        <p:spPr>
          <a:xfrm>
            <a:off x="530225" y="2516188"/>
            <a:ext cx="1425575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ИВАНОВСКАЯ ОБЛАСТЬ</a:t>
            </a:r>
          </a:p>
        </p:txBody>
      </p:sp>
      <p:sp>
        <p:nvSpPr>
          <p:cNvPr id="14379" name="Текст 2"/>
          <p:cNvSpPr txBox="1">
            <a:spLocks/>
          </p:cNvSpPr>
          <p:nvPr/>
        </p:nvSpPr>
        <p:spPr bwMode="auto">
          <a:xfrm>
            <a:off x="8261350" y="120650"/>
            <a:ext cx="584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US" sz="24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0</a:t>
            </a:r>
            <a:r>
              <a:rPr lang="ru-RU" sz="2400">
                <a:solidFill>
                  <a:srgbClr val="007DC5"/>
                </a:solidFill>
                <a:latin typeface="PT Sans"/>
                <a:ea typeface="PT Sans"/>
                <a:cs typeface="PT Sans"/>
              </a:rPr>
              <a:t>8</a:t>
            </a:r>
          </a:p>
        </p:txBody>
      </p:sp>
      <p:cxnSp>
        <p:nvCxnSpPr>
          <p:cNvPr id="14380" name="Прямая соединительная линия 50"/>
          <p:cNvCxnSpPr>
            <a:cxnSpLocks noChangeShapeType="1"/>
          </p:cNvCxnSpPr>
          <p:nvPr/>
        </p:nvCxnSpPr>
        <p:spPr bwMode="auto">
          <a:xfrm flipH="1">
            <a:off x="1658938" y="3654425"/>
            <a:ext cx="1036637" cy="690563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cxnSp>
        <p:nvCxnSpPr>
          <p:cNvPr id="14381" name="Прямая соединительная линия 54"/>
          <p:cNvCxnSpPr>
            <a:cxnSpLocks noChangeShapeType="1"/>
          </p:cNvCxnSpPr>
          <p:nvPr/>
        </p:nvCxnSpPr>
        <p:spPr bwMode="auto">
          <a:xfrm flipH="1">
            <a:off x="493713" y="4343400"/>
            <a:ext cx="1176337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</p:spPr>
      </p:cxnSp>
      <p:sp>
        <p:nvSpPr>
          <p:cNvPr id="56" name="Прямоугольник 55"/>
          <p:cNvSpPr/>
          <p:nvPr/>
        </p:nvSpPr>
        <p:spPr>
          <a:xfrm>
            <a:off x="252413" y="4119563"/>
            <a:ext cx="1601787" cy="2603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rgbClr val="002960">
                    <a:lumMod val="90000"/>
                    <a:lumOff val="10000"/>
                  </a:srgb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n-cs"/>
              </a:rPr>
              <a:t>УЛЬЯНОВСКАЯ ОБЛАСТЬ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235200"/>
            <a:ext cx="7772400" cy="2387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Финансирование инвестиционных проектов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7F7F7F"/>
      </a:dk1>
      <a:lt1>
        <a:sysClr val="window" lastClr="FFFFFF"/>
      </a:lt1>
      <a:dk2>
        <a:srgbClr val="44546A"/>
      </a:dk2>
      <a:lt2>
        <a:srgbClr val="E7E6E6"/>
      </a:lt2>
      <a:accent1>
        <a:srgbClr val="0563C1"/>
      </a:accent1>
      <a:accent2>
        <a:srgbClr val="00B05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RMnew.potx [только чтение]" id="{F09E3371-3C84-4DE1-8446-FF3A385C4F5C}" vid="{F0AC1FAB-E272-4EE3-918F-BCAE38255C7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FRMnew (002)</Template>
  <TotalTime>1351</TotalTime>
  <Words>1196</Words>
  <Application>Microsoft Office PowerPoint</Application>
  <PresentationFormat>Экран (4:3)</PresentationFormat>
  <Paragraphs>233</Paragraphs>
  <Slides>24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38" baseType="lpstr">
      <vt:lpstr>Arial</vt:lpstr>
      <vt:lpstr>Calibri Light</vt:lpstr>
      <vt:lpstr>Calibri</vt:lpstr>
      <vt:lpstr>PT Sans</vt:lpstr>
      <vt:lpstr>Wingdings</vt:lpstr>
      <vt:lpstr>David</vt:lpstr>
      <vt:lpstr>Arial Narrow</vt:lpstr>
      <vt:lpstr>Times New Roman</vt:lpstr>
      <vt:lpstr>Helvetica Neue</vt:lpstr>
      <vt:lpstr>Segoe UI</vt:lpstr>
      <vt:lpstr>Tahoma</vt:lpstr>
      <vt:lpstr>Тема Office</vt:lpstr>
      <vt:lpstr>Тема Office</vt:lpstr>
      <vt:lpstr>Тема Office</vt:lpstr>
      <vt:lpstr>Слайд 1</vt:lpstr>
      <vt:lpstr>О Фонде развития  моногородов</vt:lpstr>
      <vt:lpstr>Предмет деятельности</vt:lpstr>
      <vt:lpstr>Слайд 4</vt:lpstr>
      <vt:lpstr>Софинансирование расходов региона на инфраструктурные проекты</vt:lpstr>
      <vt:lpstr>Софинансирование Фондом объектов инфраструктуры</vt:lpstr>
      <vt:lpstr>Получение поддержки Фонда для строительства инфраструктуры </vt:lpstr>
      <vt:lpstr>Софинансирование Фондом объектов инфраструктуры</vt:lpstr>
      <vt:lpstr>Финансирование инвестиционных проектов</vt:lpstr>
      <vt:lpstr>Параметры участия Фонда</vt:lpstr>
      <vt:lpstr>Требования к заемщику</vt:lpstr>
      <vt:lpstr>Рассмотрение заявки на участие Фонда в инвестиционном проекте</vt:lpstr>
      <vt:lpstr>Взаимодействие АО «Корпорация МСП» с Фондом</vt:lpstr>
      <vt:lpstr>Подготовка проектных команд</vt:lpstr>
      <vt:lpstr>Формирование проектных команд  и организация их обучения</vt:lpstr>
      <vt:lpstr>Проектный офис</vt:lpstr>
      <vt:lpstr>Выполнение функций проектного офиса  по проектам развития моногородов</vt:lpstr>
      <vt:lpstr>Выполнение функций проектного офиса  по проектам развития моногородов</vt:lpstr>
      <vt:lpstr>Направления деятельности Проектного офиса</vt:lpstr>
      <vt:lpstr>Слайд 20</vt:lpstr>
      <vt:lpstr>Комплексная поддержка Фонда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Мишина Анна Константиновна</dc:creator>
  <cp:lastModifiedBy>torg5</cp:lastModifiedBy>
  <cp:revision>103</cp:revision>
  <cp:lastPrinted>2017-08-31T10:26:11Z</cp:lastPrinted>
  <dcterms:created xsi:type="dcterms:W3CDTF">2017-07-07T07:55:37Z</dcterms:created>
  <dcterms:modified xsi:type="dcterms:W3CDTF">2017-10-03T09:23:31Z</dcterms:modified>
</cp:coreProperties>
</file>