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797675" cy="9926638"/>
  <p:embeddedFontLst>
    <p:embeddedFont>
      <p:font typeface="Candara" pitchFamily="34" charset="0"/>
      <p:regular r:id="rId21"/>
      <p:bold r:id="rId22"/>
      <p:italic r:id="rId23"/>
      <p:boldItalic r:id="rId24"/>
    </p:embeddedFont>
    <p:embeddedFont>
      <p:font typeface="Poppins Medium" charset="0"/>
      <p:regular r:id="rId25"/>
      <p:bold r:id="rId26"/>
      <p:italic r:id="rId27"/>
      <p:boldItalic r:id="rId28"/>
    </p:embeddedFont>
    <p:embeddedFont>
      <p:font typeface="Poppins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MByQyDpOtDXOKO7oR6tSJSGQJ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6DA63C9-4639-4AD7-B066-981E0ED23C6C}">
  <a:tblStyle styleId="{B6DA63C9-4639-4AD7-B066-981E0ED23C6C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41C2D8-C9AC-4496-A806-B60EFB6A2E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EC2196-7FCD-4243-B526-6BBFD838A27F}" styleName="Table_2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9F8"/>
          </a:solidFill>
        </a:fill>
      </a:tcStyle>
    </a:wholeTbl>
    <a:band1H>
      <a:tcTxStyle/>
      <a:tcStyle>
        <a:tcBdr/>
        <a:fill>
          <a:solidFill>
            <a:srgbClr val="CAF3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F3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1;&#1080;&#1085;-%20&#1087;&#1088;&#1086;&#1077;&#1082;&#1090;\&#1053;&#1072;&#1096;\8%20&#1052;&#1086;&#1085;&#1080;&#1090;&#1086;&#1088;&#1080;&#1085;&#1075;%20&#1088;&#1077;&#1079;&#1091;&#1083;&#1100;&#1090;&#1072;&#1090;&#1086;&#1074;\&#1052;&#1086;&#1085;&#1080;&#1090;&#1086;&#1088;&#1080;&#108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достигнутых результатов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0399323813367502E-2"/>
          <c:y val="6.9145068119496597E-2"/>
          <c:w val="0.71821812093308079"/>
          <c:h val="0.5736438482075199"/>
        </c:manualLayout>
      </c:layout>
      <c:scatterChart>
        <c:scatterStyle val="lineMarker"/>
        <c:ser>
          <c:idx val="0"/>
          <c:order val="0"/>
          <c:tx>
            <c:strRef>
              <c:f>'Лист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70BFD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'Лист значений'!$A$3:$A$10</c:f>
              <c:strCache>
                <c:ptCount val="8"/>
                <c:pt idx="0">
                  <c:v>1. Алгоритм работы заполнения табеля</c:v>
                </c:pt>
                <c:pt idx="1">
                  <c:v>2. Приказ об ответственных за табель</c:v>
                </c:pt>
                <c:pt idx="2">
                  <c:v>3. Приказ о порядке заполнения табеля</c:v>
                </c:pt>
                <c:pt idx="3">
                  <c:v>4. Инструкции</c:v>
                </c:pt>
                <c:pt idx="4">
                  <c:v>5. Журналы учета медицинских справок</c:v>
                </c:pt>
                <c:pt idx="5">
                  <c:v>6. Алгоритм работы медсестры</c:v>
                </c:pt>
                <c:pt idx="6">
                  <c:v>7. Создание системы информирования</c:v>
                </c:pt>
                <c:pt idx="7">
                  <c:v>8. Введение электронного документооборота</c:v>
                </c:pt>
              </c:strCache>
            </c:strRef>
          </c:xVal>
          <c:yVal>
            <c:numRef>
              <c:f>'Лист значений'!$B$3:$B$10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B74D-4984-9E30-579B85A925BF}"/>
            </c:ext>
          </c:extLst>
        </c:ser>
        <c:ser>
          <c:idx val="1"/>
          <c:order val="1"/>
          <c:tx>
            <c:strRef>
              <c:f>'Лист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strRef>
              <c:f>'Лист значений'!$A$3:$A$10</c:f>
              <c:strCache>
                <c:ptCount val="8"/>
                <c:pt idx="0">
                  <c:v>1. Алгоритм работы заполнения табеля</c:v>
                </c:pt>
                <c:pt idx="1">
                  <c:v>2. Приказ об ответственных за табель</c:v>
                </c:pt>
                <c:pt idx="2">
                  <c:v>3. Приказ о порядке заполнения табеля</c:v>
                </c:pt>
                <c:pt idx="3">
                  <c:v>4. Инструкции</c:v>
                </c:pt>
                <c:pt idx="4">
                  <c:v>5. Журналы учета медицинских справок</c:v>
                </c:pt>
                <c:pt idx="5">
                  <c:v>6. Алгоритм работы медсестры</c:v>
                </c:pt>
                <c:pt idx="6">
                  <c:v>7. Создание системы информирования</c:v>
                </c:pt>
                <c:pt idx="7">
                  <c:v>8. Введение электронного документооборота</c:v>
                </c:pt>
              </c:strCache>
            </c:strRef>
          </c:xVal>
          <c:yVal>
            <c:numRef>
              <c:f>'Лист значений'!$D$3:$D$10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B74D-4984-9E30-579B85A925BF}"/>
            </c:ext>
          </c:extLst>
        </c:ser>
        <c:dLbls/>
        <c:axId val="72100480"/>
        <c:axId val="72154112"/>
      </c:scatterChart>
      <c:valAx>
        <c:axId val="72100480"/>
        <c:scaling>
          <c:orientation val="minMax"/>
        </c:scaling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Мероприятия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154112"/>
        <c:crosses val="autoZero"/>
        <c:crossBetween val="midCat"/>
      </c:valAx>
      <c:valAx>
        <c:axId val="72154112"/>
        <c:scaling>
          <c:orientation val="minMax"/>
        </c:scaling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Целевое значение (время)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100480"/>
        <c:crosses val="autoZero"/>
        <c:crossBetween val="midCat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dae08acce0_0_4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dae08acce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6a2126631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b6a21266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482" y="0"/>
            <a:ext cx="778356" cy="126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9" descr="D:\Work\Bachti\!!!ВНУТРЕННИЕ\декабрь\презентация\фотозона размер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649" y="121714"/>
            <a:ext cx="1176868" cy="93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2" name="Google Shape;132;p29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33" name="Google Shape;133;p29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9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9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482" y="0"/>
            <a:ext cx="778356" cy="126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 descr="D:\Work\Bachti\!!!ВНУТРЕННИЕ\декабрь\презентация\фотозона размер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649" y="121714"/>
            <a:ext cx="1176868" cy="93102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3200"/>
              <a:buFont typeface="Poppins Medium"/>
              <a:buNone/>
              <a:defRPr sz="32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 sz="2400">
                <a:solidFill>
                  <a:srgbClr val="3B455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20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39" name="Google Shape;39;p20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0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0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21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50" name="Google Shape;50;p21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1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1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1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1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1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l" t="t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l" t="t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l" t="t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2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l" t="t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2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l" t="t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grpSp>
        <p:nvGrpSpPr>
          <p:cNvPr id="99" name="Google Shape;99;p26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0" name="Google Shape;100;p26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marL="2743200" lvl="5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27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0" name="Google Shape;110;p2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7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0" name="Google Shape;120;p27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7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2" name="Google Shape;12;p1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16"/>
          <p:cNvPicPr preferRelativeResize="0"/>
          <p:nvPr/>
        </p:nvPicPr>
        <p:blipFill rotWithShape="1">
          <a:blip r:embed="rId3">
            <a:alphaModFix/>
          </a:blip>
          <a:srcRect l="52835"/>
          <a:stretch/>
        </p:blipFill>
        <p:spPr>
          <a:xfrm>
            <a:off x="292747" y="151138"/>
            <a:ext cx="914951" cy="118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895" y="1449238"/>
            <a:ext cx="8473961" cy="52621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48906" y="2188400"/>
            <a:ext cx="6581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Сокращение процесса заполнения </a:t>
            </a:r>
            <a:b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табеля посещаемости воспитанников </a:t>
            </a:r>
            <a:b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дошкольном образовательном учреждении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БеловоГО-ПП-04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74" y="220080"/>
            <a:ext cx="641192" cy="9962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57725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 </a:t>
            </a:r>
            <a:r>
              <a:rPr lang="ru-RU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Овчинникова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В.В., заведующий 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МБДОУ детский сад № 4 города Белово</a:t>
            </a:r>
            <a:endParaRPr lang="ru-RU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"/>
          <p:cNvSpPr txBox="1">
            <a:spLocks noGrp="1"/>
          </p:cNvSpPr>
          <p:nvPr>
            <p:ph type="title"/>
          </p:nvPr>
        </p:nvSpPr>
        <p:spPr>
          <a:xfrm>
            <a:off x="1763688" y="113762"/>
            <a:ext cx="52218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Календарный план мероприятий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76673"/>
            <a:ext cx="9036496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0" name="Google Shape;360;p11"/>
          <p:cNvGraphicFramePr/>
          <p:nvPr/>
        </p:nvGraphicFramePr>
        <p:xfrm>
          <a:off x="755576" y="523585"/>
          <a:ext cx="8255074" cy="573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6" name="Google Shape;366;p12"/>
          <p:cNvGraphicFramePr/>
          <p:nvPr/>
        </p:nvGraphicFramePr>
        <p:xfrm>
          <a:off x="579692" y="831194"/>
          <a:ext cx="8280925" cy="5996415"/>
        </p:xfrm>
        <a:graphic>
          <a:graphicData uri="http://schemas.openxmlformats.org/drawingml/2006/table">
            <a:tbl>
              <a:tblPr firstRow="1" bandRow="1">
                <a:noFill/>
                <a:tableStyleId>{2AEC2196-7FCD-4243-B526-6BBFD838A27F}</a:tableStyleId>
              </a:tblPr>
              <a:tblGrid>
                <a:gridCol w="5550600"/>
                <a:gridCol w="2730325"/>
              </a:tblGrid>
              <a:tr h="231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Было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4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Стало</a:t>
                      </a:r>
                      <a:endParaRPr sz="18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0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67" name="Google Shape;367;p12" descr="C:\Users\user\Desktop\20200820_07455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927" y="1164566"/>
            <a:ext cx="2703616" cy="239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2" descr="C:\Users\user\Desktop\Табеля\20200819_08065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070" y="4019910"/>
            <a:ext cx="2607404" cy="260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2" descr="C:\Users\user\Desktop\20200820_074328.jpg"/>
          <p:cNvPicPr preferRelativeResize="0"/>
          <p:nvPr/>
        </p:nvPicPr>
        <p:blipFill rotWithShape="1">
          <a:blip r:embed="rId6">
            <a:alphaModFix/>
          </a:blip>
          <a:srcRect b="16713"/>
          <a:stretch/>
        </p:blipFill>
        <p:spPr>
          <a:xfrm>
            <a:off x="3407434" y="1158333"/>
            <a:ext cx="2656935" cy="241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2" descr="C:\Users\user\Desktop\20200820_07430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7502" y="1158332"/>
            <a:ext cx="2672471" cy="241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2" descr="C:\Users\user\Desktop\20200824_110709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4152" y="4037161"/>
            <a:ext cx="2587924" cy="26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" descr="C:\Users\user\Desktop\20210517_223035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90181" y="4011283"/>
            <a:ext cx="2719866" cy="2653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21766" y="146649"/>
            <a:ext cx="653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Визуализация результатов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8" name="Google Shape;378;p13"/>
          <p:cNvGraphicFramePr/>
          <p:nvPr/>
        </p:nvGraphicFramePr>
        <p:xfrm>
          <a:off x="755576" y="188640"/>
          <a:ext cx="8245549" cy="6539755"/>
        </p:xfrm>
        <a:graphic>
          <a:graphicData uri="http://schemas.openxmlformats.org/drawingml/2006/table">
            <a:tbl>
              <a:tblPr firstRow="1" bandRow="1">
                <a:noFill/>
                <a:tableStyleId>{2AEC2196-7FCD-4243-B526-6BBFD838A27F}</a:tableStyleId>
              </a:tblPr>
              <a:tblGrid>
                <a:gridCol w="4168849"/>
                <a:gridCol w="4076700"/>
              </a:tblGrid>
              <a:tr h="37056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Было</a:t>
                      </a:r>
                      <a:endParaRPr sz="2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Стало</a:t>
                      </a:r>
                      <a:endParaRPr sz="2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</a:tr>
              <a:tr h="26406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56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Стало</a:t>
                      </a:r>
                      <a:endParaRPr sz="20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659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2CE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9" name="Google Shape;379;p13" descr="C:\Users\user\Desktop\Табеля\20200819_075442 (2) - копия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059" y="611577"/>
            <a:ext cx="3495315" cy="256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3" descr="C:\Users\user\Desktop\Табеля\20200819_07572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1575" y="609280"/>
            <a:ext cx="3933824" cy="253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3" descr="C:\Users\user\Desktop\Табеля\20200819_080853_resized - копия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704" y="3640346"/>
            <a:ext cx="4020594" cy="295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1099" y="3648076"/>
            <a:ext cx="3986017" cy="295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444" y="435918"/>
            <a:ext cx="1411343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4"/>
          <p:cNvSpPr/>
          <p:nvPr/>
        </p:nvSpPr>
        <p:spPr>
          <a:xfrm>
            <a:off x="2071167" y="66110"/>
            <a:ext cx="43924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Стандартизация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00" y="404800"/>
            <a:ext cx="8921201" cy="630790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5"/>
          <p:cNvSpPr/>
          <p:nvPr/>
        </p:nvSpPr>
        <p:spPr>
          <a:xfrm>
            <a:off x="2071167" y="66110"/>
            <a:ext cx="439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Стандартизация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dae08acce0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dae08acce0_0_49"/>
          <p:cNvSpPr/>
          <p:nvPr/>
        </p:nvSpPr>
        <p:spPr>
          <a:xfrm>
            <a:off x="508750" y="1290300"/>
            <a:ext cx="3138300" cy="9105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dae08acce0_0_49"/>
          <p:cNvSpPr txBox="1"/>
          <p:nvPr/>
        </p:nvSpPr>
        <p:spPr>
          <a:xfrm>
            <a:off x="719425" y="1367750"/>
            <a:ext cx="281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До реализации лин - проекта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gdae08acce0_0_49"/>
          <p:cNvSpPr/>
          <p:nvPr/>
        </p:nvSpPr>
        <p:spPr>
          <a:xfrm rot="16200000">
            <a:off x="3910503" y="3158689"/>
            <a:ext cx="522900" cy="819148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dae08acce0_0_49"/>
          <p:cNvSpPr/>
          <p:nvPr/>
        </p:nvSpPr>
        <p:spPr>
          <a:xfrm>
            <a:off x="508750" y="3151375"/>
            <a:ext cx="3138300" cy="799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dae08acce0_0_49"/>
          <p:cNvSpPr/>
          <p:nvPr/>
        </p:nvSpPr>
        <p:spPr>
          <a:xfrm>
            <a:off x="4524750" y="1290425"/>
            <a:ext cx="4119300" cy="910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dae08acce0_0_49"/>
          <p:cNvSpPr txBox="1"/>
          <p:nvPr/>
        </p:nvSpPr>
        <p:spPr>
          <a:xfrm>
            <a:off x="846325" y="3151400"/>
            <a:ext cx="25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После реализации лин - проекта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gdae08acce0_0_49"/>
          <p:cNvSpPr txBox="1"/>
          <p:nvPr/>
        </p:nvSpPr>
        <p:spPr>
          <a:xfrm>
            <a:off x="2186500" y="108175"/>
            <a:ext cx="457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Достигнутые результаты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gdae08acce0_0_49"/>
          <p:cNvSpPr/>
          <p:nvPr/>
        </p:nvSpPr>
        <p:spPr>
          <a:xfrm rot="16200000">
            <a:off x="3838575" y="1428750"/>
            <a:ext cx="541100" cy="65075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dae08acce0_0_49"/>
          <p:cNvSpPr/>
          <p:nvPr/>
        </p:nvSpPr>
        <p:spPr>
          <a:xfrm>
            <a:off x="3911950" y="4237362"/>
            <a:ext cx="522900" cy="8680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dae08acce0_0_49"/>
          <p:cNvSpPr/>
          <p:nvPr/>
        </p:nvSpPr>
        <p:spPr>
          <a:xfrm>
            <a:off x="4572000" y="3134400"/>
            <a:ext cx="4119300" cy="910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dae08acce0_0_49"/>
          <p:cNvSpPr/>
          <p:nvPr/>
        </p:nvSpPr>
        <p:spPr>
          <a:xfrm>
            <a:off x="1496550" y="5251975"/>
            <a:ext cx="6799800" cy="1015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dae08acce0_0_49"/>
          <p:cNvSpPr txBox="1"/>
          <p:nvPr/>
        </p:nvSpPr>
        <p:spPr>
          <a:xfrm>
            <a:off x="4619250" y="1272700"/>
            <a:ext cx="4024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ВПП (время протекания процесса)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минимум 4 часа 1 мин. (14460 сек.)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максимум 5 часов 45 мин. (20700 сек.)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gdae08acce0_0_49"/>
          <p:cNvSpPr txBox="1"/>
          <p:nvPr/>
        </p:nvSpPr>
        <p:spPr>
          <a:xfrm>
            <a:off x="4699050" y="3116675"/>
            <a:ext cx="377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ВПП (время протекания процесса)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минимум 1 час 2 мин. (3720 сек.)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максимум 1 час 21 мин. (4860 сек.)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gdae08acce0_0_49"/>
          <p:cNvSpPr txBox="1"/>
          <p:nvPr/>
        </p:nvSpPr>
        <p:spPr>
          <a:xfrm>
            <a:off x="1193325" y="5271025"/>
            <a:ext cx="6320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Экономия времени: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минимум 2 часа 59 мин. (10740 сек.)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максимум 4 часа 24 мин. (15840 сек.)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gb6a212663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b6a212663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00" y="152400"/>
            <a:ext cx="8744602" cy="655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16"/>
          <p:cNvPicPr preferRelativeResize="0"/>
          <p:nvPr/>
        </p:nvPicPr>
        <p:blipFill rotWithShape="1">
          <a:blip r:embed="rId3">
            <a:alphaModFix/>
          </a:blip>
          <a:srcRect l="52835"/>
          <a:stretch/>
        </p:blipFill>
        <p:spPr>
          <a:xfrm>
            <a:off x="322759" y="173782"/>
            <a:ext cx="1141906" cy="148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2348879"/>
            <a:ext cx="7884368" cy="434838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6"/>
          <p:cNvSpPr txBox="1"/>
          <p:nvPr/>
        </p:nvSpPr>
        <p:spPr>
          <a:xfrm>
            <a:off x="1586161" y="2725527"/>
            <a:ext cx="48062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Рисунок 5" descr="БеловоГО-ПП-04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23" y="276226"/>
            <a:ext cx="75297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2865719" y="116633"/>
            <a:ext cx="30520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 проекта </a:t>
            </a:r>
            <a:r>
              <a:rPr lang="ru-RU">
                <a:solidFill>
                  <a:srgbClr val="0000FF"/>
                </a:solidFill>
              </a:rPr>
              <a:t/>
            </a:r>
            <a:br>
              <a:rPr lang="ru-RU">
                <a:solidFill>
                  <a:srgbClr val="0000FF"/>
                </a:solidFill>
              </a:rPr>
            </a:br>
            <a:r>
              <a:rPr lang="ru-RU"/>
              <a:t> </a:t>
            </a: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596444" y="548680"/>
            <a:ext cx="815202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дошкольное образовательное учреждение «Детский сад № 4 «Теремок» города Белово»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1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Сокращение процесса заполнения табелей посещаемости воспитанников в дошкольном образовательном учреждении </a:t>
            </a:r>
            <a:r>
              <a:rPr lang="ru-RU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(название лин-проекта)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8" name="Google Shape;158;p2"/>
          <p:cNvGraphicFramePr/>
          <p:nvPr/>
        </p:nvGraphicFramePr>
        <p:xfrm>
          <a:off x="1524000" y="1397000"/>
          <a:ext cx="671725" cy="370850"/>
        </p:xfrm>
        <a:graphic>
          <a:graphicData uri="http://schemas.openxmlformats.org/drawingml/2006/table">
            <a:tbl>
              <a:tblPr firstRow="1" bandRow="1">
                <a:noFill/>
                <a:tableStyleId>{B6DA63C9-4639-4AD7-B066-981E0ED23C6C}</a:tableStyleId>
              </a:tblPr>
              <a:tblGrid>
                <a:gridCol w="6717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59" name="Google Shape;159;p2"/>
          <p:cNvGraphicFramePr/>
          <p:nvPr/>
        </p:nvGraphicFramePr>
        <p:xfrm>
          <a:off x="179512" y="1340768"/>
          <a:ext cx="5058075" cy="1008100"/>
        </p:xfrm>
        <a:graphic>
          <a:graphicData uri="http://schemas.openxmlformats.org/drawingml/2006/table">
            <a:tbl>
              <a:tblPr>
                <a:noFill/>
                <a:tableStyleId>{4841C2D8-C9AC-4496-A806-B60EFB6A2ED8}</a:tableStyleId>
              </a:tblPr>
              <a:tblGrid>
                <a:gridCol w="5058075"/>
              </a:tblGrid>
              <a:tr h="1008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УТВЕРЖДАЮ: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</a:t>
                      </a:r>
                      <a:r>
                        <a:rPr lang="ru-RU" sz="11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Заведующий МБДОУ детский сад № 4 города Белово</a:t>
                      </a:r>
                      <a:endParaRPr sz="11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       (Ф.И.О., должность руководителя заказчика лин-проекта)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</a:t>
                      </a:r>
                      <a:r>
                        <a:rPr lang="ru-RU" sz="11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В.В. Овчинникова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                                          (И.О.Ф)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0" name="Google Shape;160;p2"/>
          <p:cNvGraphicFramePr/>
          <p:nvPr/>
        </p:nvGraphicFramePr>
        <p:xfrm>
          <a:off x="107504" y="2420888"/>
          <a:ext cx="8928975" cy="4217815"/>
        </p:xfrm>
        <a:graphic>
          <a:graphicData uri="http://schemas.openxmlformats.org/drawingml/2006/table">
            <a:tbl>
              <a:tblPr>
                <a:noFill/>
                <a:tableStyleId>{4841C2D8-C9AC-4496-A806-B60EFB6A2ED8}</a:tableStyleId>
              </a:tblPr>
              <a:tblGrid>
                <a:gridCol w="4320475"/>
                <a:gridCol w="4608500"/>
              </a:tblGrid>
              <a:tr h="151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Общие данные: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Заказчик</a:t>
                      </a:r>
                      <a:r>
                        <a:rPr lang="ru-RU" sz="1100" b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ru-RU" sz="1100" b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Шафирко В.Я. начальник </a:t>
                      </a:r>
                      <a:r>
                        <a:rPr lang="ru-RU" sz="11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Управление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образования АБГО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Процесс</a:t>
                      </a:r>
                      <a:r>
                        <a:rPr lang="ru-RU" sz="1100" b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ru-RU" sz="1100" b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заполнение табелей посещаемости воспитанников в дошкольном образовательном учреждении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Границы процесса: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от момента сбора табелей посещаемости воспитанников по группам делопроизводителем до их утверждения и сдачи в Управление образования города Белово заведующим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Руководитель лин-проекта: 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Овчинникова В.В., заведующий МБДОУ детский сад № 4 города Белово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Команда лин-проекта</a:t>
                      </a:r>
                      <a:r>
                        <a:rPr lang="ru-RU" sz="11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Шаповаленко Л.С.,</a:t>
                      </a:r>
                      <a:r>
                        <a:rPr lang="ru-RU" sz="11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Бедрягина Н.В., Гурьева Н.Н., Вискова Л.А., Николайчук И.Н.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Обоснование:</a:t>
                      </a:r>
                      <a:endParaRPr sz="11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ru-RU" sz="11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Трудоемкость процесса заполнения табеля посещаемости воспитанников</a:t>
                      </a:r>
                      <a:endParaRPr/>
                    </a:p>
                    <a:p>
                      <a:pPr marL="0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ru-RU" sz="11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Длительный процесс заполнения табеля посещаемости воспитанников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8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ru-RU" sz="11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Цели и эффекты: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Сроки: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Согласование паспорта лин-проекта – 03.08.2020 г. по 10.08.2020 г.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Картирование текущего состояния - с 11.08.2020 г. по 31.08.2020 г.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Анализ проблем и потерь - с 01.09.2020 г. по 13.09.2020 г.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Составление карты целевого состояния - с 14.09.2020 г. по 30.09.2020г.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Разработка плана мероприятий - с 01.10.2020 г. по 11.10.2020 г.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Защита плана мероприятий - с  12.10.2020 г. по 18.10.2020 г.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 Внедрение улучшений - с 19.10.2020 г. по 30.11.2020 г.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 Мониторинг результатов - с 02.12.2020 г. по 14.12.2020 г.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 Закрытие лин-проекта - 14.12.2020 г.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 Мониторинг достигнутых результатов – 14.12.2020 г. по 31.12.2020 г.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1" name="Google Shape;161;p2"/>
          <p:cNvGraphicFramePr/>
          <p:nvPr/>
        </p:nvGraphicFramePr>
        <p:xfrm>
          <a:off x="179512" y="4732833"/>
          <a:ext cx="4104475" cy="1554500"/>
        </p:xfrm>
        <a:graphic>
          <a:graphicData uri="http://schemas.openxmlformats.org/drawingml/2006/table">
            <a:tbl>
              <a:tblPr firstRow="1" bandRow="1">
                <a:noFill/>
                <a:tableStyleId>{B6DA63C9-4639-4AD7-B066-981E0ED23C6C}</a:tableStyleId>
              </a:tblPr>
              <a:tblGrid>
                <a:gridCol w="1080125"/>
                <a:gridCol w="1512175"/>
                <a:gridCol w="1512175"/>
              </a:tblGrid>
              <a:tr h="37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цели, ед. изм.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Текущий показатель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Целевой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показатель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7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Сокращение времени заполнения табеля посещаемости воспитанников, мин.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минимально-1440 сек.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часа 1 мин.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максимально-20700 сек.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часов 45 мин.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минимально-3720 сек.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час 2 мин.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максимально-4860 сек.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час 21 мин.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62" name="Google Shape;1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13" y="1340763"/>
            <a:ext cx="86677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type="title"/>
          </p:nvPr>
        </p:nvSpPr>
        <p:spPr>
          <a:xfrm>
            <a:off x="2851296" y="116633"/>
            <a:ext cx="308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Команда проекта </a:t>
            </a:r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  <a:endParaRPr sz="2400"/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359" y="1060488"/>
            <a:ext cx="552706" cy="5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231" y="2333525"/>
            <a:ext cx="552706" cy="5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852" y="5017066"/>
            <a:ext cx="552706" cy="5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6373" y="2340397"/>
            <a:ext cx="552706" cy="5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907133"/>
            <a:ext cx="552706" cy="5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82" y="3868378"/>
            <a:ext cx="552706" cy="55270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/>
          <p:nvPr/>
        </p:nvSpPr>
        <p:spPr>
          <a:xfrm>
            <a:off x="2411760" y="1054176"/>
            <a:ext cx="5161099" cy="646331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Овчинникова Валентина Владимировна – заведующий – руководитель проек</a:t>
            </a: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88909" y="2333424"/>
            <a:ext cx="3024000" cy="576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Бедрягина Нина Васильевна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044511" y="2333526"/>
            <a:ext cx="3132000" cy="576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Гурьева Наталья Николаевна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911213" y="3836309"/>
            <a:ext cx="3384000" cy="576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Вискова Любовь Александровна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5260234" y="3852343"/>
            <a:ext cx="3348000" cy="576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Николайчук Ирина Николаевна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3072478" y="5017066"/>
            <a:ext cx="3643990" cy="584775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Шаповаленко Людмила Сергеевна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старшая медсестра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28"/>
            <a:ext cx="504000" cy="98035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496486" y="0"/>
            <a:ext cx="8544686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Карта текущего  состояния 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процесса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190200" y="1094459"/>
            <a:ext cx="1296000" cy="1404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кабинета заведующего собирает табеля посещаемости воспитанников по группам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60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120 сек</a:t>
            </a: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172200" y="842459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1647318" y="835091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3153192" y="847697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6174939" y="835091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4669760" y="830686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7654726" y="842459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1679559" y="1094459"/>
            <a:ext cx="1296000" cy="1404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Ожидание табеля посещаемости младшей группы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1620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2100 сек</a:t>
            </a: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3183302" y="1094459"/>
            <a:ext cx="1296000" cy="1404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Идет в среднюю группу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60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120 сек</a:t>
            </a: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7688371" y="1101181"/>
            <a:ext cx="1296000" cy="1404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Ожидание табеля посещаемости старшей группы в бумажном варианте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1620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2100 сек</a:t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4705760" y="1099697"/>
            <a:ext cx="1296000" cy="1404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Ожидание табеля посещаемости средней группы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1620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2100 сек</a:t>
            </a:r>
            <a:endParaRPr/>
          </a:p>
        </p:txBody>
      </p:sp>
      <p:sp>
        <p:nvSpPr>
          <p:cNvPr id="199" name="Google Shape;199;p4"/>
          <p:cNvSpPr/>
          <p:nvPr/>
        </p:nvSpPr>
        <p:spPr>
          <a:xfrm>
            <a:off x="6201891" y="1094459"/>
            <a:ext cx="1296000" cy="1404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Идет в старшую группу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60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120 сек</a:t>
            </a:r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8753172" y="2446340"/>
            <a:ext cx="288000" cy="288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gradFill>
            <a:gsLst>
              <a:gs pos="0">
                <a:srgbClr val="7AE0FF"/>
              </a:gs>
              <a:gs pos="35000">
                <a:srgbClr val="A1E7FF"/>
              </a:gs>
              <a:gs pos="100000">
                <a:srgbClr val="D6F6FF"/>
              </a:gs>
            </a:gsLst>
            <a:lin ang="16200000" scaled="0"/>
          </a:gradFill>
          <a:ln w="9525" cap="rnd" cmpd="sng">
            <a:solidFill>
              <a:srgbClr val="2AB2FB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4505043" y="1539543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2981711" y="1533181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6029223" y="1539543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7510726" y="1545905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6001760" y="3408986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190200" y="2746733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1679559" y="2752069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Старшая медсестра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3174953" y="2746733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Старшая медсестра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4669760" y="2741186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6157914" y="2741186"/>
            <a:ext cx="1332000" cy="288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7636726" y="2746733"/>
            <a:ext cx="1332000" cy="252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Делопроизводитель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217510" y="3019377"/>
            <a:ext cx="1296000" cy="1476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Идет в медицинский кабинет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60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120 сек</a:t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1697559" y="3024809"/>
            <a:ext cx="1296000" cy="1476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Сверка детодней, заболеваемости воспитанников с табелями посещаемости воспитателей на бумажном носителе.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1620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2100 сек</a:t>
            </a: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3201230" y="3013109"/>
            <a:ext cx="1296000" cy="1476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Подсчет всех данных. Формирование  общей сводной  данных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1800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2400 сек</a:t>
            </a:r>
            <a:endParaRPr/>
          </a:p>
        </p:txBody>
      </p:sp>
      <p:sp>
        <p:nvSpPr>
          <p:cNvPr id="215" name="Google Shape;215;p4"/>
          <p:cNvSpPr/>
          <p:nvPr/>
        </p:nvSpPr>
        <p:spPr>
          <a:xfrm>
            <a:off x="4687760" y="3009083"/>
            <a:ext cx="1296000" cy="1476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Возвращение в кабинет заведующего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60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120 сек</a:t>
            </a:r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6182926" y="3017467"/>
            <a:ext cx="1296000" cy="1476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Включение компьютера. Вход в программу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300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600 сек</a:t>
            </a:r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7667375" y="3024180"/>
            <a:ext cx="1296000" cy="14760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Заполнение табелей посещаемости в программе.  Печать табелей. Утверждение табелей заведующим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мin. – 3600 сек.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маx. – 5400 сек</a:t>
            </a:r>
            <a:endParaRPr/>
          </a:p>
        </p:txBody>
      </p:sp>
      <p:sp>
        <p:nvSpPr>
          <p:cNvPr id="218" name="Google Shape;218;p4"/>
          <p:cNvSpPr/>
          <p:nvPr/>
        </p:nvSpPr>
        <p:spPr>
          <a:xfrm>
            <a:off x="1513510" y="1533181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1535559" y="3498986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3009192" y="3452853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4525760" y="3441083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7514036" y="3408986"/>
            <a:ext cx="144000" cy="180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496485" y="533887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1607559" y="527522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951021" y="517997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2313318" y="506686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3563888" y="533887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4597760" y="486749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29" name="Google Shape;229;p4"/>
          <p:cNvSpPr/>
          <p:nvPr/>
        </p:nvSpPr>
        <p:spPr>
          <a:xfrm>
            <a:off x="4993760" y="497086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30" name="Google Shape;230;p4"/>
          <p:cNvSpPr/>
          <p:nvPr/>
        </p:nvSpPr>
        <p:spPr>
          <a:xfrm>
            <a:off x="5353760" y="486749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31" name="Google Shape;231;p4"/>
          <p:cNvSpPr/>
          <p:nvPr/>
        </p:nvSpPr>
        <p:spPr>
          <a:xfrm>
            <a:off x="6625914" y="506686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7614360" y="506686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33" name="Google Shape;233;p4"/>
          <p:cNvSpPr/>
          <p:nvPr/>
        </p:nvSpPr>
        <p:spPr>
          <a:xfrm>
            <a:off x="7961391" y="517997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8320726" y="506686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2729711" y="2436901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5220054" y="2456132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648885" y="2428340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1607559" y="2431532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39" name="Google Shape;239;p4"/>
          <p:cNvSpPr/>
          <p:nvPr/>
        </p:nvSpPr>
        <p:spPr>
          <a:xfrm>
            <a:off x="2003559" y="2431532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2341745" y="2420826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3761888" y="2414717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42" name="Google Shape;242;p4"/>
          <p:cNvSpPr/>
          <p:nvPr/>
        </p:nvSpPr>
        <p:spPr>
          <a:xfrm>
            <a:off x="3423192" y="2388479"/>
            <a:ext cx="396000" cy="396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43" name="Google Shape;243;p4"/>
          <p:cNvSpPr/>
          <p:nvPr/>
        </p:nvSpPr>
        <p:spPr>
          <a:xfrm>
            <a:off x="413223" y="4671748"/>
            <a:ext cx="5760000" cy="288000"/>
          </a:xfrm>
          <a:prstGeom prst="rect">
            <a:avLst/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Лишние движения при сборе табелей посещаемости воспитанников по группам 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414939" y="5036154"/>
            <a:ext cx="5760000" cy="288000"/>
          </a:xfrm>
          <a:prstGeom prst="rect">
            <a:avLst/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Несвоевременное заполнение и предоставление табелей посещаемости воспитанников</a:t>
            </a:r>
            <a:endParaRPr/>
          </a:p>
        </p:txBody>
      </p:sp>
      <p:sp>
        <p:nvSpPr>
          <p:cNvPr id="245" name="Google Shape;245;p4"/>
          <p:cNvSpPr/>
          <p:nvPr/>
        </p:nvSpPr>
        <p:spPr>
          <a:xfrm>
            <a:off x="6216132" y="4675212"/>
            <a:ext cx="2880000" cy="1368000"/>
          </a:xfrm>
          <a:prstGeom prst="ellipse">
            <a:avLst/>
          </a:prstGeom>
          <a:gradFill>
            <a:gsLst>
              <a:gs pos="0">
                <a:srgbClr val="7AE0FF"/>
              </a:gs>
              <a:gs pos="35000">
                <a:srgbClr val="A1E7FF"/>
              </a:gs>
              <a:gs pos="100000">
                <a:srgbClr val="D6F6FF"/>
              </a:gs>
            </a:gsLst>
            <a:lin ang="16200000" scaled="0"/>
          </a:gradFill>
          <a:ln w="9525" cap="rnd" cmpd="sng">
            <a:solidFill>
              <a:srgbClr val="2AB2FB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 протекания процесса: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минимально –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часа 1 мин. (1440 сек.)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максимально –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часов 45 мин (20700 сек.)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4"/>
          <p:cNvSpPr/>
          <p:nvPr/>
        </p:nvSpPr>
        <p:spPr>
          <a:xfrm>
            <a:off x="413223" y="5377149"/>
            <a:ext cx="5760000" cy="288000"/>
          </a:xfrm>
          <a:prstGeom prst="rect">
            <a:avLst/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 точной информации по детодням, заболеваемости воспитанников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4"/>
          <p:cNvSpPr/>
          <p:nvPr/>
        </p:nvSpPr>
        <p:spPr>
          <a:xfrm>
            <a:off x="414939" y="5744124"/>
            <a:ext cx="5760000" cy="288000"/>
          </a:xfrm>
          <a:prstGeom prst="rect">
            <a:avLst/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Заполнение табелей посещаемости воспитанников, подсчет данных в «ручную»</a:t>
            </a:r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414939" y="6093522"/>
            <a:ext cx="5760000" cy="288000"/>
          </a:xfrm>
          <a:prstGeom prst="rect">
            <a:avLst/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Внесение исправлений несоответствий в детоднях, заболеваемости и пропусков воспитанников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397914" y="6445833"/>
            <a:ext cx="5760000" cy="288000"/>
          </a:xfrm>
          <a:prstGeom prst="rect">
            <a:avLst/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Отсутствует учет медицинских справок по группам</a:t>
            </a:r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86735" y="4646252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6735" y="5018154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61644" y="5370431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53" name="Google Shape;253;p4"/>
          <p:cNvSpPr/>
          <p:nvPr/>
        </p:nvSpPr>
        <p:spPr>
          <a:xfrm>
            <a:off x="56189" y="5708124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54" name="Google Shape;254;p4"/>
          <p:cNvSpPr/>
          <p:nvPr/>
        </p:nvSpPr>
        <p:spPr>
          <a:xfrm>
            <a:off x="61644" y="6065698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55" name="Google Shape;255;p4"/>
          <p:cNvSpPr/>
          <p:nvPr/>
        </p:nvSpPr>
        <p:spPr>
          <a:xfrm>
            <a:off x="62774" y="6391833"/>
            <a:ext cx="396000" cy="396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2657711" y="511091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705223" y="493879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8656011" y="505464"/>
            <a:ext cx="396000" cy="324000"/>
          </a:xfrm>
          <a:prstGeom prst="irregularSeal2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/>
          <p:nvPr/>
        </p:nvSpPr>
        <p:spPr>
          <a:xfrm>
            <a:off x="3973377" y="1988840"/>
            <a:ext cx="298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sz="2400">
              <a:solidFill>
                <a:srgbClr val="3B455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4" name="Google Shape;264;p5"/>
          <p:cNvSpPr txBox="1">
            <a:spLocks noGrp="1"/>
          </p:cNvSpPr>
          <p:nvPr>
            <p:ph type="title"/>
          </p:nvPr>
        </p:nvSpPr>
        <p:spPr>
          <a:xfrm>
            <a:off x="2794935" y="188640"/>
            <a:ext cx="33160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Пирамида проблем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5"/>
          <p:cNvGrpSpPr/>
          <p:nvPr/>
        </p:nvGrpSpPr>
        <p:grpSpPr>
          <a:xfrm>
            <a:off x="179512" y="1159006"/>
            <a:ext cx="5364531" cy="4983675"/>
            <a:chOff x="179512" y="1159006"/>
            <a:chExt cx="5364531" cy="4983675"/>
          </a:xfrm>
        </p:grpSpPr>
        <p:sp>
          <p:nvSpPr>
            <p:cNvPr id="266" name="Google Shape;266;p5"/>
            <p:cNvSpPr/>
            <p:nvPr/>
          </p:nvSpPr>
          <p:spPr>
            <a:xfrm>
              <a:off x="1788802" y="1159006"/>
              <a:ext cx="2145949" cy="1993597"/>
            </a:xfrm>
            <a:custGeom>
              <a:avLst/>
              <a:gdLst/>
              <a:ahLst/>
              <a:cxnLst/>
              <a:rect l="l" t="t" r="r" b="b"/>
              <a:pathLst>
                <a:path w="2145949" h="1993597" extrusionOk="0">
                  <a:moveTo>
                    <a:pt x="0" y="1993597"/>
                  </a:moveTo>
                  <a:lnTo>
                    <a:pt x="1072974" y="0"/>
                  </a:lnTo>
                  <a:lnTo>
                    <a:pt x="1072975" y="0"/>
                  </a:lnTo>
                  <a:lnTo>
                    <a:pt x="2145949" y="1993597"/>
                  </a:lnTo>
                  <a:lnTo>
                    <a:pt x="0" y="1993597"/>
                  </a:lnTo>
                  <a:close/>
                </a:path>
              </a:pathLst>
            </a:custGeom>
            <a:gradFill>
              <a:gsLst>
                <a:gs pos="0">
                  <a:srgbClr val="84FFFF"/>
                </a:gs>
                <a:gs pos="35000">
                  <a:srgbClr val="A9FFFF"/>
                </a:gs>
                <a:gs pos="100000">
                  <a:srgbClr val="DBFFFF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252486" y="3152603"/>
              <a:ext cx="3218581" cy="996480"/>
            </a:xfrm>
            <a:custGeom>
              <a:avLst/>
              <a:gdLst/>
              <a:ahLst/>
              <a:cxnLst/>
              <a:rect l="l" t="t" r="r" b="b"/>
              <a:pathLst>
                <a:path w="3218581" h="996480" extrusionOk="0">
                  <a:moveTo>
                    <a:pt x="0" y="996480"/>
                  </a:moveTo>
                  <a:lnTo>
                    <a:pt x="536316" y="0"/>
                  </a:lnTo>
                  <a:lnTo>
                    <a:pt x="2682265" y="0"/>
                  </a:lnTo>
                  <a:lnTo>
                    <a:pt x="3218581" y="996480"/>
                  </a:lnTo>
                  <a:lnTo>
                    <a:pt x="0" y="996480"/>
                  </a:lnTo>
                  <a:close/>
                </a:path>
              </a:pathLst>
            </a:custGeom>
            <a:gradFill>
              <a:gsLst>
                <a:gs pos="0">
                  <a:srgbClr val="00BBB7"/>
                </a:gs>
                <a:gs pos="55000">
                  <a:srgbClr val="00DFD9"/>
                </a:gs>
                <a:gs pos="100000">
                  <a:srgbClr val="00FFFE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578475" tIns="15225" rIns="57847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79512" y="4149084"/>
              <a:ext cx="5364531" cy="1993597"/>
            </a:xfrm>
            <a:custGeom>
              <a:avLst/>
              <a:gdLst/>
              <a:ahLst/>
              <a:cxnLst/>
              <a:rect l="l" t="t" r="r" b="b"/>
              <a:pathLst>
                <a:path w="5364531" h="1993597" extrusionOk="0">
                  <a:moveTo>
                    <a:pt x="0" y="1993597"/>
                  </a:moveTo>
                  <a:lnTo>
                    <a:pt x="1072974" y="0"/>
                  </a:lnTo>
                  <a:lnTo>
                    <a:pt x="4291557" y="0"/>
                  </a:lnTo>
                  <a:lnTo>
                    <a:pt x="5364531" y="1993597"/>
                  </a:lnTo>
                  <a:lnTo>
                    <a:pt x="0" y="1993597"/>
                  </a:lnTo>
                  <a:close/>
                </a:path>
              </a:pathLst>
            </a:custGeom>
            <a:gradFill>
              <a:gsLst>
                <a:gs pos="0">
                  <a:srgbClr val="0689CF"/>
                </a:gs>
                <a:gs pos="55000">
                  <a:srgbClr val="09A2F4"/>
                </a:gs>
                <a:gs pos="100000">
                  <a:srgbClr val="0ABFFF"/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54025" tIns="15225" rIns="9540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9" name="Google Shape;269;p5"/>
          <p:cNvSpPr txBox="1"/>
          <p:nvPr/>
        </p:nvSpPr>
        <p:spPr>
          <a:xfrm>
            <a:off x="1722911" y="4909165"/>
            <a:ext cx="2164171" cy="446276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дошкольного образовательного учреждения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2263813" y="3390728"/>
            <a:ext cx="1224000" cy="432000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Региональный  уровень</a:t>
            </a:r>
            <a:endParaRPr/>
          </a:p>
        </p:txBody>
      </p:sp>
      <p:sp>
        <p:nvSpPr>
          <p:cNvPr id="271" name="Google Shape;271;p5"/>
          <p:cNvSpPr txBox="1"/>
          <p:nvPr/>
        </p:nvSpPr>
        <p:spPr>
          <a:xfrm>
            <a:off x="2267744" y="2183622"/>
            <a:ext cx="1224000" cy="432000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 уровень</a:t>
            </a:r>
            <a:endParaRPr/>
          </a:p>
        </p:txBody>
      </p:sp>
      <p:sp>
        <p:nvSpPr>
          <p:cNvPr id="272" name="Google Shape;272;p5"/>
          <p:cNvSpPr txBox="1"/>
          <p:nvPr/>
        </p:nvSpPr>
        <p:spPr>
          <a:xfrm>
            <a:off x="5702832" y="1557025"/>
            <a:ext cx="3348000" cy="936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выявлены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5702832" y="2493025"/>
            <a:ext cx="3348000" cy="972000"/>
          </a:xfrm>
          <a:prstGeom prst="rect">
            <a:avLst/>
          </a:prstGeom>
          <a:gradFill>
            <a:gsLst>
              <a:gs pos="0">
                <a:srgbClr val="00BBB7"/>
              </a:gs>
              <a:gs pos="55000">
                <a:srgbClr val="00DFD9"/>
              </a:gs>
              <a:gs pos="100000">
                <a:srgbClr val="00FFFE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выявлены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"/>
          <p:cNvSpPr txBox="1"/>
          <p:nvPr/>
        </p:nvSpPr>
        <p:spPr>
          <a:xfrm>
            <a:off x="5702832" y="3465025"/>
            <a:ext cx="3348000" cy="2677656"/>
          </a:xfrm>
          <a:prstGeom prst="rect">
            <a:avLst/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Лишние движения при сборе табелей посещаемости воспитанников по группам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Несвоевременное заполнение  и  предоставление табелей посещаемости воспитанников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Нет точной информации данных по детодням, заболеваемости воспитанников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Заполнение табелей посещаемости воспитанников, подсчет данных в  «ручную»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Внесение исправлений несоответствий в детоднях, заболеваемости и пропусков воспитанников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Отсутствует учет медицинских справок воспитанников по группам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7" y="-84368"/>
            <a:ext cx="617709" cy="120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899592" y="198197"/>
            <a:ext cx="7416824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проблем методом 5 «Почему?»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6"/>
          <p:cNvSpPr/>
          <p:nvPr/>
        </p:nvSpPr>
        <p:spPr>
          <a:xfrm rot="5400000">
            <a:off x="4536233" y="4482114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"/>
          <p:cNvSpPr/>
          <p:nvPr/>
        </p:nvSpPr>
        <p:spPr>
          <a:xfrm rot="5400000">
            <a:off x="4517681" y="2725683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"/>
          <p:cNvSpPr/>
          <p:nvPr/>
        </p:nvSpPr>
        <p:spPr>
          <a:xfrm rot="5400000">
            <a:off x="4517170" y="2132856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"/>
          <p:cNvSpPr/>
          <p:nvPr/>
        </p:nvSpPr>
        <p:spPr>
          <a:xfrm rot="5400000">
            <a:off x="4525098" y="3322141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/>
          <p:nvPr/>
        </p:nvSpPr>
        <p:spPr>
          <a:xfrm rot="5400000">
            <a:off x="4499992" y="946449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"/>
          <p:cNvSpPr/>
          <p:nvPr/>
        </p:nvSpPr>
        <p:spPr>
          <a:xfrm rot="5400000">
            <a:off x="4536233" y="3904236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"/>
          <p:cNvSpPr/>
          <p:nvPr/>
        </p:nvSpPr>
        <p:spPr>
          <a:xfrm rot="5400000">
            <a:off x="4517681" y="1528101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"/>
          <p:cNvSpPr/>
          <p:nvPr/>
        </p:nvSpPr>
        <p:spPr>
          <a:xfrm rot="5400000">
            <a:off x="4536233" y="5614652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/>
          <p:nvPr/>
        </p:nvSpPr>
        <p:spPr>
          <a:xfrm rot="5400000">
            <a:off x="4536233" y="5053128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765313" y="583224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Большая потеря времени на заполнение табелей посещаемости воспитанников в электронной программе</a:t>
            </a:r>
            <a:endParaRPr/>
          </a:p>
        </p:txBody>
      </p:sp>
      <p:sp>
        <p:nvSpPr>
          <p:cNvPr id="293" name="Google Shape;293;p6"/>
          <p:cNvSpPr/>
          <p:nvPr/>
        </p:nvSpPr>
        <p:spPr>
          <a:xfrm>
            <a:off x="765313" y="1167883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Длительное ожидание табелей посещаемости воспитанников от воспитателей</a:t>
            </a: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755552" y="2348856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Воспитатели предоставляют табеля посещаемости воспитанников в бумажном варианте в течение дня в разное время</a:t>
            </a: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773241" y="1780397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Несвоевременное заполнение воспитателями табелей посещаемости</a:t>
            </a:r>
            <a:endParaRPr/>
          </a:p>
        </p:txBody>
      </p:sp>
      <p:sp>
        <p:nvSpPr>
          <p:cNvPr id="296" name="Google Shape;296;p6"/>
          <p:cNvSpPr/>
          <p:nvPr/>
        </p:nvSpPr>
        <p:spPr>
          <a:xfrm>
            <a:off x="742815" y="2959341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у воспитателей сводной с медсестрой информации по количеству детодней, по количеству болевших воспитанников </a:t>
            </a:r>
            <a:endParaRPr/>
          </a:p>
        </p:txBody>
      </p:sp>
      <p:sp>
        <p:nvSpPr>
          <p:cNvPr id="297" name="Google Shape;297;p6"/>
          <p:cNvSpPr/>
          <p:nvPr/>
        </p:nvSpPr>
        <p:spPr>
          <a:xfrm>
            <a:off x="755552" y="3557266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Долгое ожидание от медсестры сравнительного анализа </a:t>
            </a:r>
            <a:endParaRPr/>
          </a:p>
        </p:txBody>
      </p:sp>
      <p:sp>
        <p:nvSpPr>
          <p:cNvPr id="298" name="Google Shape;298;p6"/>
          <p:cNvSpPr/>
          <p:nvPr/>
        </p:nvSpPr>
        <p:spPr>
          <a:xfrm>
            <a:off x="765313" y="4120237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Повторное уточнение данных медсестрой у воспитателей, внесение изменений, исправление ошибок в "ручную"</a:t>
            </a: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753422" y="4729128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Повторное уточнение данных медсестрой у воспитателей, внесение изменений, исправление ошибок в "ручную"</a:t>
            </a:r>
            <a:endParaRPr/>
          </a:p>
        </p:txBody>
      </p:sp>
      <p:sp>
        <p:nvSpPr>
          <p:cNvPr id="300" name="Google Shape;300;p6"/>
          <p:cNvSpPr/>
          <p:nvPr/>
        </p:nvSpPr>
        <p:spPr>
          <a:xfrm>
            <a:off x="720106" y="6378304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Коренная причина: </a:t>
            </a: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Отсутствует четкий алгоритм  работы заполнения и сдачи табелей посещаемости воспитанников</a:t>
            </a:r>
            <a:endParaRPr/>
          </a:p>
        </p:txBody>
      </p:sp>
      <p:sp>
        <p:nvSpPr>
          <p:cNvPr id="301" name="Google Shape;301;p6"/>
          <p:cNvSpPr/>
          <p:nvPr/>
        </p:nvSpPr>
        <p:spPr>
          <a:xfrm>
            <a:off x="720106" y="5830652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распределены функциональные обязанности при предоставлении табеля посещаемости воспитанников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6"/>
          <p:cNvSpPr/>
          <p:nvPr/>
        </p:nvSpPr>
        <p:spPr>
          <a:xfrm>
            <a:off x="731380" y="5290131"/>
            <a:ext cx="7920880" cy="324000"/>
          </a:xfrm>
          <a:prstGeom prst="rect">
            <a:avLst/>
          </a:prstGeom>
          <a:gradFill>
            <a:gsLst>
              <a:gs pos="0">
                <a:srgbClr val="84FFFF"/>
              </a:gs>
              <a:gs pos="35000">
                <a:srgbClr val="A9FFFF"/>
              </a:gs>
              <a:gs pos="100000">
                <a:srgbClr val="DBFFFF"/>
              </a:gs>
            </a:gsLst>
            <a:lin ang="16200000" scaled="0"/>
          </a:gradFill>
          <a:ln w="9525" cap="rnd" cmpd="sng">
            <a:solidFill>
              <a:srgbClr val="00DFDA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Несогласованность действий в работе воспитателей с медсестрой</a:t>
            </a:r>
            <a:endParaRPr/>
          </a:p>
        </p:txBody>
      </p:sp>
      <p:sp>
        <p:nvSpPr>
          <p:cNvPr id="303" name="Google Shape;303;p6"/>
          <p:cNvSpPr/>
          <p:nvPr/>
        </p:nvSpPr>
        <p:spPr>
          <a:xfrm rot="5400000">
            <a:off x="4545016" y="6162304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9" name="Google Shape;309;p7"/>
          <p:cNvGraphicFramePr/>
          <p:nvPr/>
        </p:nvGraphicFramePr>
        <p:xfrm>
          <a:off x="267770" y="1159005"/>
          <a:ext cx="8645900" cy="5364560"/>
        </p:xfrm>
        <a:graphic>
          <a:graphicData uri="http://schemas.openxmlformats.org/drawingml/2006/table">
            <a:tbl>
              <a:tblPr firstRow="1" bandRow="1">
                <a:noFill/>
                <a:tableStyleId>{2AEC2196-7FCD-4243-B526-6BBFD838A27F}</a:tableStyleId>
              </a:tblPr>
              <a:tblGrid>
                <a:gridCol w="343800"/>
                <a:gridCol w="3024325"/>
                <a:gridCol w="3886050"/>
                <a:gridCol w="1391725"/>
              </a:tblGrid>
              <a:tr h="28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Проблема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Способ решения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Экономия времени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</a:tr>
              <a:tr h="43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Лишние движения </a:t>
                      </a:r>
                      <a:r>
                        <a:rPr lang="ru-RU" sz="12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 сборе табелей посещаемости воспитанников по группам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Введение электронного документооборота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 сек.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Несвоевременное заполнение и предоставление воспитателями табелей учета посещаемости воспитанников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Издание приказов: «О порядке заполнения табелей посещаемости воспитанников» с указанием конкретного срока предоставления табеля посещаемости, «Об ответственных за заполнение и сдачу табеля посещаемости»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2100 сек.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Отсутствие точной информации по детодням,  заболеваемости воспитанников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алгоритма работы медсестры, алгоритма заполнения и предоставления  табеля посещаемости воспитанников. Введение электронной системы для передачи информации используется (электронные носители, почта, мессенджеры)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Заполнение табеля посещаемости воспитанников, подсчет данных в «ручную»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 b="0" i="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Введение электронного табеля посещаемости воспитанников, электронного журнала учета посещаемости воспитанников 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3600 сек.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2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Исправление несоответствий в детоднях, заболеваемости и пропусков воспитанников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Введение системы электронного информирования. Разработка инструкции при работе с электронными таблицами табелей посещаемости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900 сек.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Отсутствует учет медицинских справок по группам. Медицинские справки оформлены в одном списке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Введение журналов регистрации учета медицинских справок по каждой группе</a:t>
                      </a: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1140 сек.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ВЦ (время цикла)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часа 1 мин. (14460 сек.)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ВЦ (время цикла)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час 2 мин. (3720 сек.)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часа 59 мин. (10740 сек.)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310" name="Google Shape;310;p7"/>
          <p:cNvSpPr txBox="1">
            <a:spLocks noGrp="1"/>
          </p:cNvSpPr>
          <p:nvPr>
            <p:ph type="title"/>
          </p:nvPr>
        </p:nvSpPr>
        <p:spPr>
          <a:xfrm>
            <a:off x="2604362" y="271823"/>
            <a:ext cx="3061639" cy="36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проблем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755576" y="116632"/>
            <a:ext cx="46805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 txBox="1">
            <a:spLocks noGrp="1"/>
          </p:cNvSpPr>
          <p:nvPr>
            <p:ph type="title"/>
          </p:nvPr>
        </p:nvSpPr>
        <p:spPr>
          <a:xfrm>
            <a:off x="683568" y="188640"/>
            <a:ext cx="83529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Карта целевого состояния 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процесса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7" name="Google Shape;3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8"/>
          <p:cNvGrpSpPr/>
          <p:nvPr/>
        </p:nvGrpSpPr>
        <p:grpSpPr>
          <a:xfrm>
            <a:off x="250317" y="1073678"/>
            <a:ext cx="8786179" cy="1720352"/>
            <a:chOff x="805702" y="1073678"/>
            <a:chExt cx="7438490" cy="1720352"/>
          </a:xfrm>
        </p:grpSpPr>
        <p:sp>
          <p:nvSpPr>
            <p:cNvPr id="319" name="Google Shape;319;p8"/>
            <p:cNvSpPr/>
            <p:nvPr/>
          </p:nvSpPr>
          <p:spPr>
            <a:xfrm>
              <a:off x="805702" y="1076038"/>
              <a:ext cx="1645815" cy="396000"/>
            </a:xfrm>
            <a:custGeom>
              <a:avLst/>
              <a:gdLst/>
              <a:ahLst/>
              <a:cxnLst/>
              <a:rect l="l" t="t" r="r" b="b"/>
              <a:pathLst>
                <a:path w="1582706" h="141662" extrusionOk="0">
                  <a:moveTo>
                    <a:pt x="0" y="0"/>
                  </a:moveTo>
                  <a:lnTo>
                    <a:pt x="1582706" y="0"/>
                  </a:lnTo>
                  <a:lnTo>
                    <a:pt x="1582706" y="141662"/>
                  </a:lnTo>
                  <a:lnTo>
                    <a:pt x="0" y="14166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4FFFF"/>
                </a:gs>
                <a:gs pos="35000">
                  <a:srgbClr val="A9FFFF"/>
                </a:gs>
                <a:gs pos="100000">
                  <a:srgbClr val="DBFFFF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8225" tIns="44700" rIns="78225" bIns="44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Воспитатель младшей группы </a:t>
              </a:r>
              <a:endParaRPr sz="1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805702" y="1491120"/>
              <a:ext cx="1645815" cy="1296000"/>
            </a:xfrm>
            <a:custGeom>
              <a:avLst/>
              <a:gdLst/>
              <a:ahLst/>
              <a:cxnLst/>
              <a:rect l="l" t="t" r="r" b="b"/>
              <a:pathLst>
                <a:path w="1582706" h="921045" extrusionOk="0">
                  <a:moveTo>
                    <a:pt x="0" y="0"/>
                  </a:moveTo>
                  <a:lnTo>
                    <a:pt x="1582706" y="0"/>
                  </a:lnTo>
                  <a:lnTo>
                    <a:pt x="1582706" y="921045"/>
                  </a:lnTo>
                  <a:lnTo>
                    <a:pt x="0" y="921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48000" cap="flat" cmpd="thickThin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650" tIns="58650" rIns="78225" bIns="88000" anchor="t" anchorCtr="0">
              <a:noAutofit/>
            </a:bodyPr>
            <a:lstStyle/>
            <a:p>
              <a:pPr marL="571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Предоставляет  табель посещаемости воспитанников в электронном формате в медицинский кабинет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мin. – 120 сек.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маx. – 240 сек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2635607" y="1073678"/>
              <a:ext cx="1645815" cy="396000"/>
            </a:xfrm>
            <a:custGeom>
              <a:avLst/>
              <a:gdLst/>
              <a:ahLst/>
              <a:cxnLst/>
              <a:rect l="l" t="t" r="r" b="b"/>
              <a:pathLst>
                <a:path w="1582706" h="122635" extrusionOk="0">
                  <a:moveTo>
                    <a:pt x="0" y="0"/>
                  </a:moveTo>
                  <a:lnTo>
                    <a:pt x="1582706" y="0"/>
                  </a:lnTo>
                  <a:lnTo>
                    <a:pt x="1582706" y="122635"/>
                  </a:lnTo>
                  <a:lnTo>
                    <a:pt x="0" y="12263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4FFFF"/>
                </a:gs>
                <a:gs pos="35000">
                  <a:srgbClr val="A9FFFF"/>
                </a:gs>
                <a:gs pos="100000">
                  <a:srgbClr val="DBFFFF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Воспитатель средней группы</a:t>
              </a:r>
              <a:endParaRPr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2635607" y="1498030"/>
              <a:ext cx="1645815" cy="1296000"/>
            </a:xfrm>
            <a:custGeom>
              <a:avLst/>
              <a:gdLst/>
              <a:ahLst/>
              <a:cxnLst/>
              <a:rect l="l" t="t" r="r" b="b"/>
              <a:pathLst>
                <a:path w="1582706" h="921045" extrusionOk="0">
                  <a:moveTo>
                    <a:pt x="0" y="0"/>
                  </a:moveTo>
                  <a:lnTo>
                    <a:pt x="1582706" y="0"/>
                  </a:lnTo>
                  <a:lnTo>
                    <a:pt x="1582706" y="921045"/>
                  </a:lnTo>
                  <a:lnTo>
                    <a:pt x="0" y="921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48000" cap="flat" cmpd="thickThin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650" tIns="58650" rIns="78225" bIns="88000" anchor="t" anchorCtr="0">
              <a:noAutofit/>
            </a:bodyPr>
            <a:lstStyle/>
            <a:p>
              <a:pPr marL="571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Предоставляет табель посещаемости воспитанников в электронном формате в медицинский кабинет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мin. – 120 сек.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маx. – 240 сек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464493" y="1102030"/>
              <a:ext cx="1645815" cy="396000"/>
            </a:xfrm>
            <a:custGeom>
              <a:avLst/>
              <a:gdLst/>
              <a:ahLst/>
              <a:cxnLst/>
              <a:rect l="l" t="t" r="r" b="b"/>
              <a:pathLst>
                <a:path w="1582706" h="122635" extrusionOk="0">
                  <a:moveTo>
                    <a:pt x="0" y="0"/>
                  </a:moveTo>
                  <a:lnTo>
                    <a:pt x="1582706" y="0"/>
                  </a:lnTo>
                  <a:lnTo>
                    <a:pt x="1582706" y="122635"/>
                  </a:lnTo>
                  <a:lnTo>
                    <a:pt x="0" y="12263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4FFFF"/>
                </a:gs>
                <a:gs pos="35000">
                  <a:srgbClr val="A9FFFF"/>
                </a:gs>
                <a:gs pos="100000">
                  <a:srgbClr val="DBFFFF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Воспитатель старшей группы</a:t>
              </a:r>
              <a:endParaRPr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464493" y="1491120"/>
              <a:ext cx="1645815" cy="1296000"/>
            </a:xfrm>
            <a:custGeom>
              <a:avLst/>
              <a:gdLst/>
              <a:ahLst/>
              <a:cxnLst/>
              <a:rect l="l" t="t" r="r" b="b"/>
              <a:pathLst>
                <a:path w="1582706" h="921045" extrusionOk="0">
                  <a:moveTo>
                    <a:pt x="0" y="0"/>
                  </a:moveTo>
                  <a:lnTo>
                    <a:pt x="1582706" y="0"/>
                  </a:lnTo>
                  <a:lnTo>
                    <a:pt x="1582706" y="921045"/>
                  </a:lnTo>
                  <a:lnTo>
                    <a:pt x="0" y="921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48000" cap="flat" cmpd="thickThin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650" tIns="58650" rIns="78225" bIns="88000" anchor="t" anchorCtr="0">
              <a:noAutofit/>
            </a:bodyPr>
            <a:lstStyle/>
            <a:p>
              <a:pPr marL="571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Предоставляет табель посещаемости воспитанников в электронном формате в медицинский кабинет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мin. – 120 сек.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маx. – 240 сек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6300191" y="1102030"/>
              <a:ext cx="1944000" cy="396000"/>
            </a:xfrm>
            <a:custGeom>
              <a:avLst/>
              <a:gdLst/>
              <a:ahLst/>
              <a:cxnLst/>
              <a:rect l="l" t="t" r="r" b="b"/>
              <a:pathLst>
                <a:path w="1995531" h="238981" extrusionOk="0">
                  <a:moveTo>
                    <a:pt x="0" y="0"/>
                  </a:moveTo>
                  <a:lnTo>
                    <a:pt x="1995531" y="0"/>
                  </a:lnTo>
                  <a:lnTo>
                    <a:pt x="1995531" y="238981"/>
                  </a:lnTo>
                  <a:lnTo>
                    <a:pt x="0" y="23898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4FFFF"/>
                </a:gs>
                <a:gs pos="35000">
                  <a:srgbClr val="A9FFFF"/>
                </a:gs>
                <a:gs pos="100000">
                  <a:srgbClr val="DBFFFF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Старшая медсестра</a:t>
              </a:r>
              <a:endParaRPr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6300192" y="1472548"/>
              <a:ext cx="1944000" cy="1296000"/>
            </a:xfrm>
            <a:custGeom>
              <a:avLst/>
              <a:gdLst/>
              <a:ahLst/>
              <a:cxnLst/>
              <a:rect l="l" t="t" r="r" b="b"/>
              <a:pathLst>
                <a:path w="1917204" h="1391763" extrusionOk="0">
                  <a:moveTo>
                    <a:pt x="0" y="0"/>
                  </a:moveTo>
                  <a:lnTo>
                    <a:pt x="1917204" y="0"/>
                  </a:lnTo>
                  <a:lnTo>
                    <a:pt x="1917204" y="1391763"/>
                  </a:lnTo>
                  <a:lnTo>
                    <a:pt x="0" y="139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48000" cap="flat" cmpd="thickThin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650" tIns="58650" rIns="78225" bIns="88000" anchor="t" anchorCtr="0">
              <a:noAutofit/>
            </a:bodyPr>
            <a:lstStyle/>
            <a:p>
              <a:pPr marL="571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Сверяет данные с табелями воспитателей  в электронном формате. Формирует общую сводную по детодням, медицинским справкам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мin. – 1500 сек.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маx. – 1800 сек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7" name="Google Shape;327;p8"/>
          <p:cNvGrpSpPr/>
          <p:nvPr/>
        </p:nvGrpSpPr>
        <p:grpSpPr>
          <a:xfrm>
            <a:off x="1207485" y="3253397"/>
            <a:ext cx="6251144" cy="1706073"/>
            <a:chOff x="1694996" y="3268364"/>
            <a:chExt cx="5411315" cy="1706073"/>
          </a:xfrm>
        </p:grpSpPr>
        <p:sp>
          <p:nvSpPr>
            <p:cNvPr id="328" name="Google Shape;328;p8"/>
            <p:cNvSpPr/>
            <p:nvPr/>
          </p:nvSpPr>
          <p:spPr>
            <a:xfrm>
              <a:off x="1694996" y="3273681"/>
              <a:ext cx="1682827" cy="396000"/>
            </a:xfrm>
            <a:custGeom>
              <a:avLst/>
              <a:gdLst/>
              <a:ahLst/>
              <a:cxnLst/>
              <a:rect l="l" t="t" r="r" b="b"/>
              <a:pathLst>
                <a:path w="998693" h="373905" extrusionOk="0">
                  <a:moveTo>
                    <a:pt x="0" y="0"/>
                  </a:moveTo>
                  <a:lnTo>
                    <a:pt x="998693" y="0"/>
                  </a:lnTo>
                  <a:lnTo>
                    <a:pt x="998693" y="373905"/>
                  </a:lnTo>
                  <a:lnTo>
                    <a:pt x="0" y="37390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4FFFF"/>
                </a:gs>
                <a:gs pos="35000">
                  <a:srgbClr val="A9FFFF"/>
                </a:gs>
                <a:gs pos="100000">
                  <a:srgbClr val="DBFFFF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Старшая медсестра</a:t>
              </a:r>
              <a:r>
                <a:rPr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1707832" y="3678437"/>
              <a:ext cx="1682827" cy="1296000"/>
            </a:xfrm>
            <a:custGeom>
              <a:avLst/>
              <a:gdLst/>
              <a:ahLst/>
              <a:cxnLst/>
              <a:rect l="l" t="t" r="r" b="b"/>
              <a:pathLst>
                <a:path w="1411478" h="689950" extrusionOk="0">
                  <a:moveTo>
                    <a:pt x="0" y="0"/>
                  </a:moveTo>
                  <a:lnTo>
                    <a:pt x="1411478" y="0"/>
                  </a:lnTo>
                  <a:lnTo>
                    <a:pt x="1411478" y="689950"/>
                  </a:lnTo>
                  <a:lnTo>
                    <a:pt x="0" y="689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48000" cap="flat" cmpd="thickThin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650" tIns="58650" rIns="78225" bIns="88000" anchor="t" anchorCtr="0">
              <a:noAutofit/>
            </a:bodyPr>
            <a:lstStyle/>
            <a:p>
              <a:pPr marL="571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 электронной почте отправляет заведующему  табеля посещаемости воспитанников, общую сводную по группам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мin. – 120 сек.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маx. – 240 сек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3568346" y="3268364"/>
              <a:ext cx="1682827" cy="396000"/>
            </a:xfrm>
            <a:custGeom>
              <a:avLst/>
              <a:gdLst/>
              <a:ahLst/>
              <a:cxnLst/>
              <a:rect l="l" t="t" r="r" b="b"/>
              <a:pathLst>
                <a:path w="1669390" h="373905" extrusionOk="0">
                  <a:moveTo>
                    <a:pt x="0" y="0"/>
                  </a:moveTo>
                  <a:lnTo>
                    <a:pt x="1669390" y="0"/>
                  </a:lnTo>
                  <a:lnTo>
                    <a:pt x="1669390" y="373905"/>
                  </a:lnTo>
                  <a:lnTo>
                    <a:pt x="0" y="37390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4FFFF"/>
                </a:gs>
                <a:gs pos="35000">
                  <a:srgbClr val="A9FFFF"/>
                </a:gs>
                <a:gs pos="100000">
                  <a:srgbClr val="DBFFFF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Делопроизводитель</a:t>
              </a:r>
              <a:endParaRPr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3578893" y="3669681"/>
              <a:ext cx="1682827" cy="1296000"/>
            </a:xfrm>
            <a:custGeom>
              <a:avLst/>
              <a:gdLst/>
              <a:ahLst/>
              <a:cxnLst/>
              <a:rect l="l" t="t" r="r" b="b"/>
              <a:pathLst>
                <a:path w="1669390" h="689950" extrusionOk="0">
                  <a:moveTo>
                    <a:pt x="0" y="0"/>
                  </a:moveTo>
                  <a:lnTo>
                    <a:pt x="1669390" y="0"/>
                  </a:lnTo>
                  <a:lnTo>
                    <a:pt x="1669390" y="689950"/>
                  </a:lnTo>
                  <a:lnTo>
                    <a:pt x="0" y="689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48000" cap="flat" cmpd="thickThin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650" tIns="58650" rIns="78225" bIns="88000" anchor="t" anchorCtr="0">
              <a:noAutofit/>
            </a:bodyPr>
            <a:lstStyle/>
            <a:p>
              <a:pPr marL="571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Заполняет табеля посещаемости воспитанников в электронной программе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мin. – 1500 сек.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маx. – 1800 сек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5423484" y="3273680"/>
              <a:ext cx="1682827" cy="396000"/>
            </a:xfrm>
            <a:custGeom>
              <a:avLst/>
              <a:gdLst/>
              <a:ahLst/>
              <a:cxnLst/>
              <a:rect l="l" t="t" r="r" b="b"/>
              <a:pathLst>
                <a:path w="1828871" h="373905" extrusionOk="0">
                  <a:moveTo>
                    <a:pt x="0" y="0"/>
                  </a:moveTo>
                  <a:lnTo>
                    <a:pt x="1828871" y="0"/>
                  </a:lnTo>
                  <a:lnTo>
                    <a:pt x="1828871" y="373905"/>
                  </a:lnTo>
                  <a:lnTo>
                    <a:pt x="0" y="37390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4FFFF"/>
                </a:gs>
                <a:gs pos="35000">
                  <a:srgbClr val="A9FFFF"/>
                </a:gs>
                <a:gs pos="100000">
                  <a:srgbClr val="DBFFFF"/>
                </a:gs>
              </a:gsLst>
              <a:lin ang="16200000" scaled="0"/>
            </a:gradFill>
            <a:ln w="9525" cap="rnd" cmpd="sng">
              <a:solidFill>
                <a:srgbClr val="00DF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Делопроизводитель</a:t>
              </a:r>
              <a:endParaRPr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5421197" y="3669681"/>
              <a:ext cx="1682827" cy="1296000"/>
            </a:xfrm>
            <a:custGeom>
              <a:avLst/>
              <a:gdLst/>
              <a:ahLst/>
              <a:cxnLst/>
              <a:rect l="l" t="t" r="r" b="b"/>
              <a:pathLst>
                <a:path w="1828871" h="689950" extrusionOk="0">
                  <a:moveTo>
                    <a:pt x="0" y="0"/>
                  </a:moveTo>
                  <a:lnTo>
                    <a:pt x="1828871" y="0"/>
                  </a:lnTo>
                  <a:lnTo>
                    <a:pt x="1828871" y="689950"/>
                  </a:lnTo>
                  <a:lnTo>
                    <a:pt x="0" y="689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48000" cap="flat" cmpd="thickThin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650" tIns="58650" rIns="78225" bIns="88000" anchor="t" anchorCtr="0">
              <a:noAutofit/>
            </a:bodyPr>
            <a:lstStyle/>
            <a:p>
              <a:pPr marL="571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Печатает табеля посещаемости воспитанников для утверждения и сдачи их в Управление образования заведующим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мin. – 240 сек. 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" marR="0" lvl="1" indent="-69850" algn="ctr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lang="ru-RU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маx. – 300 сек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2195760" y="1499266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4356000" y="1472548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6524286" y="1469678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3178188" y="3649397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5328000" y="3649397"/>
            <a:ext cx="216000" cy="216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89CF"/>
              </a:gs>
              <a:gs pos="55000">
                <a:srgbClr val="09A2F4"/>
              </a:gs>
              <a:gs pos="100000">
                <a:srgbClr val="0ABFFF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2059244" y="5157192"/>
            <a:ext cx="4568663" cy="1351158"/>
          </a:xfrm>
          <a:prstGeom prst="ellipse">
            <a:avLst/>
          </a:prstGeom>
          <a:gradFill>
            <a:gsLst>
              <a:gs pos="0">
                <a:srgbClr val="7AE0FF"/>
              </a:gs>
              <a:gs pos="35000">
                <a:srgbClr val="A1E7FF"/>
              </a:gs>
              <a:gs pos="100000">
                <a:srgbClr val="D6F6FF"/>
              </a:gs>
            </a:gsLst>
            <a:lin ang="16200000" scaled="0"/>
          </a:gradFill>
          <a:ln w="9525" cap="rnd" cmpd="sng">
            <a:solidFill>
              <a:srgbClr val="2AB2FB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 протекания процесса: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минимально – 1 час 2 мин. (3720 сек.)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максимально – 1 час 21 мин (4860 сек.)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8"/>
          <p:cNvSpPr/>
          <p:nvPr/>
        </p:nvSpPr>
        <p:spPr>
          <a:xfrm flipH="1">
            <a:off x="8385586" y="2810798"/>
            <a:ext cx="504000" cy="504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gradFill>
            <a:gsLst>
              <a:gs pos="0">
                <a:srgbClr val="7AE0FF"/>
              </a:gs>
              <a:gs pos="35000">
                <a:srgbClr val="A1E7FF"/>
              </a:gs>
              <a:gs pos="100000">
                <a:srgbClr val="D6F6FF"/>
              </a:gs>
            </a:gsLst>
            <a:lin ang="16200000" scaled="0"/>
          </a:gradFill>
          <a:ln w="9525" cap="rnd" cmpd="sng">
            <a:solidFill>
              <a:srgbClr val="2AB2FB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608730" y="3314798"/>
            <a:ext cx="504000" cy="504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gradFill>
            <a:gsLst>
              <a:gs pos="0">
                <a:srgbClr val="7AE0FF"/>
              </a:gs>
              <a:gs pos="35000">
                <a:srgbClr val="A1E7FF"/>
              </a:gs>
              <a:gs pos="100000">
                <a:srgbClr val="D6F6FF"/>
              </a:gs>
            </a:gsLst>
            <a:lin ang="16200000" scaled="0"/>
          </a:gradFill>
          <a:ln w="9525" cap="rnd" cmpd="sng">
            <a:solidFill>
              <a:srgbClr val="2AB2FB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683568" y="0"/>
            <a:ext cx="8352927" cy="36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мероприятий по решению проблем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7" name="Google Shape;3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65" y="-42530"/>
            <a:ext cx="617709" cy="1201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8" name="Google Shape;348;p9"/>
          <p:cNvGraphicFramePr/>
          <p:nvPr/>
        </p:nvGraphicFramePr>
        <p:xfrm>
          <a:off x="287589" y="404664"/>
          <a:ext cx="8645925" cy="6300250"/>
        </p:xfrm>
        <a:graphic>
          <a:graphicData uri="http://schemas.openxmlformats.org/drawingml/2006/table">
            <a:tbl>
              <a:tblPr firstRow="1" bandRow="1">
                <a:noFill/>
                <a:tableStyleId>{2AEC2196-7FCD-4243-B526-6BBFD838A27F}</a:tableStyleId>
              </a:tblPr>
              <a:tblGrid>
                <a:gridCol w="282600"/>
                <a:gridCol w="2057600"/>
                <a:gridCol w="2016225"/>
                <a:gridCol w="2468100"/>
                <a:gridCol w="1008100"/>
                <a:gridCol w="813300"/>
              </a:tblGrid>
              <a:tr h="28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ndara"/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Обоснование (проблема)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Причины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Планируемые мероприятия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Ф.И.О.  должность ответствен-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ного исполнителя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Сроки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FCF8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Лишние движения </a:t>
                      </a:r>
                      <a:r>
                        <a:rPr lang="ru-RU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 сборе табелей посещаемости воспитанников по группам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Длительное ожидание табелей посещаемости воспитанников от воспитателей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Приказ "Об ответственных за заполнение и сдачу табелей посещаемости воспитанников"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Овчинникова В.В.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заведующий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19.10.2020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88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Несвоевременное заполнение и предоставление воспитателями табелей учета посещаемости воспитанников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Предоставление табелей посещаемости воспитателями в разное время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Приказ "О порядке заполнения табеля посещаемости воспитанников" с указанием конкретного срока сдачи табеля посещаемости 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Овчинникова В.В.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заведующий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19.10.2020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0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Загруженность в работе с воспитанниками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алгоритма работы сотрудников при заполнении и сдачи табеля посещаемости воспитанников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24.10.2020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81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Отсутствие точной информации по детодням,  заболеваемости воспитанников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Отсутствует сравнительный анализ, общая сводная данных по причине отсутствия медсестры на рабочем месте (поликлиника, работа на пищеблоке)</a:t>
                      </a:r>
                      <a:endParaRPr sz="10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алгоритма работы медсестры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Овчинникова В.В.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заведующий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30.10.2020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7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Несогласованность действий в работе воспитателей и медсестры </a:t>
                      </a:r>
                      <a:endParaRPr sz="10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электронной системы информирования (электронные носители, мессенджеры, почта)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26.11.2020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Заполнение табеля посещаемости, подсчет данных в «ручную»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Отсутствие цифровой грамотности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Утверждение единой формы табеля посещаемости в электронном формате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Овчинникова В.В.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заведующий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01.11.2020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22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Исправление несоответствий в детоднях, заболеваемости и пропусков воспитанников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Допущение ошибок при подсчете данных в "ручную", повторное уточнение данных 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инструкций при работе с электронными таблицами табелей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Овчинникова В.В.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заведующий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06.11.2020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2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Обучение работников использованию электронного документооборота в работе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11.12.2020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1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Отсутствует учет медицинских справок по группам. Медицинские справки оформлены в одном списке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 журнале регистрации медицинские справки не отсортированы по группам, оформлены в одном списке </a:t>
                      </a:r>
                      <a:endParaRPr sz="10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Оформление журналов регистрации учета медицинских справок по каждой группе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Шаповаленко Л.С.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медсестра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11.11.2020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CC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1740</Words>
  <PresentationFormat>Экран (4:3)</PresentationFormat>
  <Paragraphs>340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Candara</vt:lpstr>
      <vt:lpstr>Poppins Medium</vt:lpstr>
      <vt:lpstr>Noto Sans Symbols</vt:lpstr>
      <vt:lpstr>Poppins</vt:lpstr>
      <vt:lpstr>Волна</vt:lpstr>
      <vt:lpstr>Слайд 1</vt:lpstr>
      <vt:lpstr>Паспорт проекта   </vt:lpstr>
      <vt:lpstr>Команда проекта   </vt:lpstr>
      <vt:lpstr>Слайд 4</vt:lpstr>
      <vt:lpstr>Пирамида проблем</vt:lpstr>
      <vt:lpstr>Анализ проблем методом 5 «Почему?»</vt:lpstr>
      <vt:lpstr>Анализ проблем</vt:lpstr>
      <vt:lpstr>Карта целевого состояния процесса</vt:lpstr>
      <vt:lpstr>План мероприятий по решению проблем</vt:lpstr>
      <vt:lpstr>Календарный план мероприятий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ue66-1</cp:lastModifiedBy>
  <cp:revision>9</cp:revision>
  <dcterms:created xsi:type="dcterms:W3CDTF">2007-01-29T08:57:19Z</dcterms:created>
  <dcterms:modified xsi:type="dcterms:W3CDTF">2021-06-01T08:25:08Z</dcterms:modified>
</cp:coreProperties>
</file>