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0" r:id="rId2"/>
    <p:sldId id="265" r:id="rId3"/>
    <p:sldId id="269" r:id="rId4"/>
    <p:sldId id="272" r:id="rId5"/>
    <p:sldId id="271" r:id="rId6"/>
    <p:sldId id="273" r:id="rId7"/>
    <p:sldId id="274" r:id="rId8"/>
    <p:sldId id="278" r:id="rId9"/>
    <p:sldId id="275" r:id="rId10"/>
    <p:sldId id="276" r:id="rId11"/>
    <p:sldId id="277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770B5"/>
    <a:srgbClr val="3B4555"/>
    <a:srgbClr val="2A5244"/>
    <a:srgbClr val="325D69"/>
    <a:srgbClr val="3F649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317"/>
    <p:restoredTop sz="94674"/>
  </p:normalViewPr>
  <p:slideViewPr>
    <p:cSldViewPr snapToGrid="0" snapToObjects="1">
      <p:cViewPr varScale="1">
        <p:scale>
          <a:sx n="110" d="100"/>
          <a:sy n="110" d="100"/>
        </p:scale>
        <p:origin x="-8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600" b="1" dirty="0" smtClean="0"/>
              <a:t>сокращение временных затрат на прием документации с внешних носителей </a:t>
            </a:r>
            <a:endParaRPr lang="ru-RU" sz="1600" b="1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0849121517714975E-2"/>
          <c:y val="0.17499370800961406"/>
          <c:w val="0.93830175696457052"/>
          <c:h val="0.6311176535940451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95 </a:t>
                    </a:r>
                    <a:r>
                      <a:rPr lang="ru-RU" dirty="0"/>
                      <a:t>минут</a:t>
                    </a:r>
                  </a:p>
                </c:rich>
              </c:tx>
              <c:dLblPos val="in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DF-4A5C-A6DB-0A8E82E5C986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45минут</a:t>
                    </a:r>
                    <a:endParaRPr lang="ru-RU" dirty="0"/>
                  </a:p>
                </c:rich>
              </c:tx>
              <c:dLblPos val="in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DF-4A5C-A6DB-0A8E82E5C9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95</c:v>
                </c:pt>
                <c:pt idx="1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1DF-4A5C-A6DB-0A8E82E5C986}"/>
            </c:ext>
          </c:extLst>
        </c:ser>
        <c:dLbls>
          <c:showVal val="1"/>
        </c:dLbls>
        <c:gapWidth val="41"/>
        <c:axId val="149981824"/>
        <c:axId val="114692480"/>
      </c:barChart>
      <c:catAx>
        <c:axId val="1499818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4692480"/>
        <c:crosses val="autoZero"/>
        <c:auto val="1"/>
        <c:lblAlgn val="ctr"/>
        <c:lblOffset val="100"/>
      </c:catAx>
      <c:valAx>
        <c:axId val="114692480"/>
        <c:scaling>
          <c:orientation val="minMax"/>
        </c:scaling>
        <c:delete val="1"/>
        <c:axPos val="l"/>
        <c:numFmt formatCode="0" sourceLinked="1"/>
        <c:majorTickMark val="none"/>
        <c:tickLblPos val="nextTo"/>
        <c:crossAx val="14998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600" b="1" dirty="0" smtClean="0"/>
              <a:t>сокращение трудоемкости процесса на нахождение и составление аналитической справки</a:t>
            </a:r>
            <a:endParaRPr lang="ru-RU" sz="1600" b="1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9745498865757404E-2"/>
          <c:y val="0.15480228346574068"/>
          <c:w val="0.93830175696457052"/>
          <c:h val="0.6311176535940451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175 </a:t>
                    </a:r>
                    <a:r>
                      <a:rPr lang="ru-RU" dirty="0"/>
                      <a:t>минут</a:t>
                    </a:r>
                  </a:p>
                </c:rich>
              </c:tx>
              <c:dLblPos val="in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AE-4C88-B11E-32E14BFB056F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95минут</a:t>
                    </a:r>
                    <a:endParaRPr lang="ru-RU" dirty="0"/>
                  </a:p>
                </c:rich>
              </c:tx>
              <c:dLblPos val="in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AE-4C88-B11E-32E14BFB05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175</c:v>
                </c:pt>
                <c:pt idx="1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4AE-4C88-B11E-32E14BFB056F}"/>
            </c:ext>
          </c:extLst>
        </c:ser>
        <c:dLbls>
          <c:showVal val="1"/>
        </c:dLbls>
        <c:gapWidth val="41"/>
        <c:axId val="151078016"/>
        <c:axId val="151079552"/>
      </c:barChart>
      <c:catAx>
        <c:axId val="1510780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079552"/>
        <c:crosses val="autoZero"/>
        <c:auto val="1"/>
        <c:lblAlgn val="ctr"/>
        <c:lblOffset val="100"/>
      </c:catAx>
      <c:valAx>
        <c:axId val="151079552"/>
        <c:scaling>
          <c:orientation val="minMax"/>
        </c:scaling>
        <c:delete val="1"/>
        <c:axPos val="l"/>
        <c:numFmt formatCode="0" sourceLinked="1"/>
        <c:majorTickMark val="none"/>
        <c:tickLblPos val="nextTo"/>
        <c:crossAx val="15107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0.42933</cdr:x>
      <cdr:y>0.2601</cdr:y>
    </cdr:from>
    <cdr:to>
      <cdr:x>0.73145</cdr:x>
      <cdr:y>0.2601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="" xmlns:a16="http://schemas.microsoft.com/office/drawing/2014/main" id="{ECDD1C74-BCE0-4720-BB4D-1C776D0BAC74}"/>
            </a:ext>
          </a:extLst>
        </cdr:cNvPr>
        <cdr:cNvCxnSpPr/>
      </cdr:nvCxnSpPr>
      <cdr:spPr bwMode="auto">
        <a:xfrm xmlns:a="http://schemas.openxmlformats.org/drawingml/2006/main" flipH="1">
          <a:off x="1944216" y="720080"/>
          <a:ext cx="136814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0.68861</cdr:x>
      <cdr:y>0.26491</cdr:y>
    </cdr:from>
    <cdr:to>
      <cdr:x>0.75209</cdr:x>
      <cdr:y>0.51313</cdr:y>
    </cdr:to>
    <cdr:sp macro="" textlink="">
      <cdr:nvSpPr>
        <cdr:cNvPr id="11" name="Стрелка вниз 10"/>
        <cdr:cNvSpPr/>
      </cdr:nvSpPr>
      <cdr:spPr bwMode="auto">
        <a:xfrm xmlns:a="http://schemas.openxmlformats.org/drawingml/2006/main">
          <a:off x="3631726" y="1332991"/>
          <a:ext cx="334796" cy="1248984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0.45665</cdr:x>
      <cdr:y>0.26192</cdr:y>
    </cdr:from>
    <cdr:to>
      <cdr:x>0.75877</cdr:x>
      <cdr:y>0.26192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="" xmlns:a16="http://schemas.microsoft.com/office/drawing/2014/main" id="{ECDD1C74-BCE0-4720-BB4D-1C776D0BAC74}"/>
            </a:ext>
          </a:extLst>
        </cdr:cNvPr>
        <cdr:cNvCxnSpPr/>
      </cdr:nvCxnSpPr>
      <cdr:spPr bwMode="auto">
        <a:xfrm xmlns:a="http://schemas.openxmlformats.org/drawingml/2006/main" flipH="1">
          <a:off x="2408360" y="1317922"/>
          <a:ext cx="1593382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0.71288</cdr:x>
      <cdr:y>0.25308</cdr:y>
    </cdr:from>
    <cdr:to>
      <cdr:x>0.77636</cdr:x>
      <cdr:y>0.5013</cdr:y>
    </cdr:to>
    <cdr:sp macro="" textlink="">
      <cdr:nvSpPr>
        <cdr:cNvPr id="11" name="Стрелка вниз 10"/>
        <cdr:cNvSpPr/>
      </cdr:nvSpPr>
      <cdr:spPr bwMode="auto">
        <a:xfrm xmlns:a="http://schemas.openxmlformats.org/drawingml/2006/main">
          <a:off x="3759748" y="1273431"/>
          <a:ext cx="334794" cy="1248999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31D31-9325-4F63-B741-9175329D52B6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89D45-D15E-4740-9EBD-0EBE9668CC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570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89D45-D15E-4740-9EBD-0EBE9668CCD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771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89D45-D15E-4740-9EBD-0EBE9668CCD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16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69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383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16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831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48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650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155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115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840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528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843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49C6-7B89-234F-8A53-0F8925D6B1DD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016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32" y="5108"/>
            <a:ext cx="8527982" cy="6889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867" y="1978262"/>
            <a:ext cx="8595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B4555"/>
                </a:solidFill>
                <a:latin typeface="Futura PT" charset="0"/>
                <a:ea typeface="Futura PT" charset="0"/>
                <a:cs typeface="Futura PT" charset="0"/>
              </a:rPr>
              <a:t>Оптимизация учета входящей и исходящей документации </a:t>
            </a:r>
            <a:r>
              <a:rPr lang="ru-RU" sz="2800" b="1" dirty="0" smtClean="0">
                <a:solidFill>
                  <a:srgbClr val="3B4555"/>
                </a:solidFill>
                <a:latin typeface="Futura PT" charset="0"/>
                <a:ea typeface="Futura PT" charset="0"/>
                <a:cs typeface="Futura PT" charset="0"/>
              </a:rPr>
              <a:t>старшего воспитателя</a:t>
            </a:r>
            <a:endParaRPr lang="ru-RU" sz="4000" b="1" dirty="0" smtClean="0">
              <a:solidFill>
                <a:srgbClr val="3B4555"/>
              </a:solidFill>
              <a:latin typeface="Futura PT" charset="0"/>
              <a:ea typeface="Futura PT" charset="0"/>
              <a:cs typeface="Futura PT" charset="0"/>
            </a:endParaRPr>
          </a:p>
          <a:p>
            <a:endParaRPr lang="ru-RU" b="1" dirty="0" smtClean="0">
              <a:solidFill>
                <a:srgbClr val="3B4555"/>
              </a:solidFill>
              <a:latin typeface="Futura PT" charset="0"/>
              <a:ea typeface="Futura PT" charset="0"/>
              <a:cs typeface="Futura PT" charset="0"/>
            </a:endParaRPr>
          </a:p>
          <a:p>
            <a:endParaRPr lang="ru-RU" b="1" dirty="0" smtClean="0">
              <a:solidFill>
                <a:srgbClr val="3B4555"/>
              </a:solidFill>
              <a:latin typeface="Futura PT" charset="0"/>
              <a:ea typeface="Futura PT" charset="0"/>
              <a:cs typeface="Futura PT" charset="0"/>
            </a:endParaRPr>
          </a:p>
          <a:p>
            <a:endParaRPr lang="ru-RU" b="1" dirty="0">
              <a:solidFill>
                <a:srgbClr val="3B4555"/>
              </a:solidFill>
              <a:latin typeface="Futura PT" charset="0"/>
              <a:ea typeface="Futura PT" charset="0"/>
              <a:cs typeface="Futura PT" charset="0"/>
            </a:endParaRPr>
          </a:p>
          <a:p>
            <a:endParaRPr lang="ru-RU" b="1" dirty="0" smtClean="0">
              <a:solidFill>
                <a:srgbClr val="3B4555"/>
              </a:solidFill>
              <a:latin typeface="Futura PT" charset="0"/>
              <a:ea typeface="Futura PT" charset="0"/>
              <a:cs typeface="Futura PT" charset="0"/>
            </a:endParaRPr>
          </a:p>
          <a:p>
            <a:endParaRPr lang="ru-RU" sz="4000" b="1" dirty="0">
              <a:solidFill>
                <a:srgbClr val="3B4555"/>
              </a:solidFill>
              <a:latin typeface="Futura PT" charset="0"/>
              <a:ea typeface="Futura PT" charset="0"/>
              <a:cs typeface="Futura PT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F28FD0A-0A79-BC48-8F5A-4C66836EB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35"/>
          <a:stretch/>
        </p:blipFill>
        <p:spPr>
          <a:xfrm>
            <a:off x="593348" y="260145"/>
            <a:ext cx="1141906" cy="1484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37" y="338143"/>
            <a:ext cx="1243769" cy="12437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821" y="338143"/>
            <a:ext cx="750865" cy="1243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867" y="5693434"/>
            <a:ext cx="476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МБДОУ «Детский сад № 37 «Огонек» города Белово, Кривицкая Т.Л.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24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8731" y="-42530"/>
            <a:ext cx="10909899" cy="109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B4555"/>
                </a:solidFill>
                <a:latin typeface="Futura PT Bold" panose="020B0902020204020203" pitchFamily="34" charset="-52"/>
              </a:rPr>
              <a:t>Визуализация </a:t>
            </a:r>
          </a:p>
          <a:p>
            <a:endParaRPr lang="ru-RU" sz="4104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61266" y="416108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5E05F25-4175-4AA0-B949-6ED42AC1450F}"/>
              </a:ext>
            </a:extLst>
          </p:cNvPr>
          <p:cNvSpPr/>
          <p:nvPr/>
        </p:nvSpPr>
        <p:spPr>
          <a:xfrm>
            <a:off x="1954060" y="742792"/>
            <a:ext cx="2054269" cy="3950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Futura PT"/>
              </a:rPr>
              <a:t>«Было»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43DBE48-A421-440B-8CD1-3AF23EF66071}"/>
              </a:ext>
            </a:extLst>
          </p:cNvPr>
          <p:cNvSpPr/>
          <p:nvPr/>
        </p:nvSpPr>
        <p:spPr>
          <a:xfrm>
            <a:off x="7866345" y="699233"/>
            <a:ext cx="2371595" cy="3950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Futura PT"/>
              </a:rPr>
              <a:t>«Стало»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9" y="1296544"/>
            <a:ext cx="5025643" cy="3769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860"/>
          <a:stretch/>
        </p:blipFill>
        <p:spPr>
          <a:xfrm>
            <a:off x="5839027" y="1296544"/>
            <a:ext cx="5767341" cy="3769232"/>
          </a:xfrm>
          <a:prstGeom prst="rect">
            <a:avLst/>
          </a:prstGeom>
        </p:spPr>
      </p:pic>
      <p:pic>
        <p:nvPicPr>
          <p:cNvPr id="5122" name="Picture 2" descr="https://manera.by/media/img/catalog/hd/zpyadjydthpe__6.jpg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65" t="4515" r="7599" b="3968"/>
          <a:stretch/>
        </p:blipFill>
        <p:spPr bwMode="auto">
          <a:xfrm>
            <a:off x="374904" y="5527626"/>
            <a:ext cx="701597" cy="787912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24000" y="5656564"/>
            <a:ext cx="421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Маркировка коробов с документацией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4751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3B4555"/>
                </a:solidFill>
                <a:latin typeface="Futura PT Bold" panose="020B0902020204020203" pitchFamily="34" charset="-52"/>
              </a:rPr>
              <a:t>Разработанные стандарты по внедренным улучшениям </a:t>
            </a:r>
          </a:p>
          <a:p>
            <a:pPr algn="ctr"/>
            <a:r>
              <a:rPr lang="ru-RU" dirty="0">
                <a:solidFill>
                  <a:srgbClr val="3B4555"/>
                </a:solidFill>
                <a:latin typeface="Futura PT Bold" panose="020B0902020204020203" pitchFamily="34" charset="-52"/>
              </a:rPr>
              <a:t>(Стандартные операционные карты </a:t>
            </a:r>
            <a:r>
              <a:rPr lang="ru-RU" sz="2000" dirty="0">
                <a:solidFill>
                  <a:srgbClr val="3B4555"/>
                </a:solidFill>
                <a:latin typeface="Futura PT Bold" panose="020B0902020204020203" pitchFamily="34" charset="-52"/>
              </a:rPr>
              <a:t>–СОК)</a:t>
            </a:r>
          </a:p>
          <a:p>
            <a:pPr algn="ctr"/>
            <a:endParaRPr lang="ru-RU" sz="2400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1361160" y="948693"/>
            <a:ext cx="9469677" cy="1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3" t="5466" r="2072" b="18133"/>
          <a:stretch/>
        </p:blipFill>
        <p:spPr>
          <a:xfrm>
            <a:off x="1207008" y="1234440"/>
            <a:ext cx="9336024" cy="5239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325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59" y="5108"/>
            <a:ext cx="10216055" cy="6889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489" y="4495218"/>
            <a:ext cx="955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3B4555"/>
                </a:solidFill>
                <a:effectLst/>
                <a:uLnTx/>
                <a:uFillTx/>
                <a:latin typeface="Futura PT Light" panose="020B0402020204020303" pitchFamily="34" charset="0"/>
                <a:ea typeface="+mn-ea"/>
                <a:cs typeface="+mn-cs"/>
              </a:rPr>
              <a:t>Спасибо за внимание!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3B4555"/>
              </a:solidFill>
              <a:effectLst/>
              <a:uLnTx/>
              <a:uFillTx/>
              <a:latin typeface="Futura PT" charset="0"/>
              <a:ea typeface="Futura PT" charset="0"/>
              <a:cs typeface="Futura PT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0A86347-7E9E-164A-B30D-1C403B16D2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35"/>
          <a:stretch/>
        </p:blipFill>
        <p:spPr>
          <a:xfrm>
            <a:off x="338489" y="144537"/>
            <a:ext cx="1141906" cy="14849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694" y="262109"/>
            <a:ext cx="1237702" cy="1243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655" y="262109"/>
            <a:ext cx="750865" cy="12437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93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50405"/>
            <a:ext cx="10584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3B4555"/>
                </a:solidFill>
                <a:latin typeface="Futura PT Bold" panose="020B0902020204020203" pitchFamily="34" charset="-52"/>
              </a:rPr>
              <a:t>Паспорт </a:t>
            </a:r>
            <a:r>
              <a:rPr lang="ru-RU" sz="1600" dirty="0" smtClean="0">
                <a:solidFill>
                  <a:srgbClr val="3B4555"/>
                </a:solidFill>
                <a:latin typeface="Futura PT Bold" panose="020B0902020204020203" pitchFamily="34" charset="-52"/>
              </a:rPr>
              <a:t>проекта</a:t>
            </a:r>
          </a:p>
          <a:p>
            <a:pPr algn="ctr"/>
            <a:r>
              <a:rPr lang="ru-RU" sz="1600" dirty="0" smtClean="0">
                <a:solidFill>
                  <a:srgbClr val="3B4555"/>
                </a:solidFill>
                <a:latin typeface="Futura PT Bold" panose="020B0902020204020203" pitchFamily="34" charset="-52"/>
              </a:rPr>
              <a:t>«Оптимизация </a:t>
            </a:r>
            <a:r>
              <a:rPr lang="ru-RU" sz="1600" dirty="0">
                <a:solidFill>
                  <a:srgbClr val="3B4555"/>
                </a:solidFill>
                <a:latin typeface="Futura PT Bold" panose="020B0902020204020203" pitchFamily="34" charset="-52"/>
              </a:rPr>
              <a:t>учета входящей и исходящей документации старшего воспитателя  путем введения системы  электронного документооборота»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974483" y="881402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3"/>
          <p:cNvSpPr>
            <a:spLocks noChangeArrowheads="1"/>
          </p:cNvSpPr>
          <p:nvPr/>
        </p:nvSpPr>
        <p:spPr bwMode="auto">
          <a:xfrm rot="16200000">
            <a:off x="3257426" y="17700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0" y="881402"/>
            <a:ext cx="8211312" cy="57089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59851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7952" y="142078"/>
            <a:ext cx="8595093" cy="1216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3B4555"/>
                </a:solidFill>
                <a:latin typeface="Futura PT Bold" panose="020B0902020204020203" pitchFamily="34" charset="-52"/>
              </a:rPr>
              <a:t>Команда проекта</a:t>
            </a:r>
          </a:p>
          <a:p>
            <a:endParaRPr lang="ru-RU" sz="4104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24172" y="827489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538F6DC-0138-442D-9597-2AC0C997F372}"/>
              </a:ext>
            </a:extLst>
          </p:cNvPr>
          <p:cNvSpPr/>
          <p:nvPr/>
        </p:nvSpPr>
        <p:spPr>
          <a:xfrm>
            <a:off x="3409693" y="1859719"/>
            <a:ext cx="6034305" cy="55270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ln w="6350">
                  <a:solidFill>
                    <a:schemeClr val="tx1"/>
                  </a:solidFill>
                </a:ln>
                <a:latin typeface="Futura PT"/>
              </a:rPr>
              <a:t> </a:t>
            </a:r>
            <a:r>
              <a:rPr lang="ru-RU" sz="16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Futura PT"/>
              </a:rPr>
              <a:t>Кривицкая Татьяна Леонидовна </a:t>
            </a:r>
            <a:r>
              <a:rPr lang="ru-RU" sz="16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– </a:t>
            </a:r>
            <a:r>
              <a:rPr lang="ru-RU" sz="1600" dirty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РУКОВОДИТЕЛЬ ПРОЕКТА 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3460DD9B-1A47-4970-8E35-BA03AC0AF984}"/>
              </a:ext>
            </a:extLst>
          </p:cNvPr>
          <p:cNvSpPr/>
          <p:nvPr/>
        </p:nvSpPr>
        <p:spPr>
          <a:xfrm>
            <a:off x="3985235" y="5759884"/>
            <a:ext cx="3309036" cy="301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Futura PT"/>
              </a:rPr>
              <a:t>Прунцева</a:t>
            </a:r>
            <a:r>
              <a:rPr lang="ru-RU" sz="16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latin typeface="Futura PT"/>
              </a:rPr>
              <a:t> Татьяна Васильевна, старший  воспитатель</a:t>
            </a:r>
            <a:endParaRPr lang="ru-RU" sz="1600" dirty="0">
              <a:ln w="6350">
                <a:solidFill>
                  <a:schemeClr val="tx1"/>
                </a:solidFill>
              </a:ln>
              <a:solidFill>
                <a:schemeClr val="tx1"/>
              </a:solidFill>
              <a:latin typeface="Futura P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7EE77D10-E89D-4304-8E1B-012F09915305}"/>
              </a:ext>
            </a:extLst>
          </p:cNvPr>
          <p:cNvSpPr/>
          <p:nvPr/>
        </p:nvSpPr>
        <p:spPr>
          <a:xfrm>
            <a:off x="7294271" y="5697171"/>
            <a:ext cx="3645074" cy="36404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latin typeface="Futura PT Light"/>
              </a:rPr>
              <a:t>Ф</a:t>
            </a:r>
            <a:r>
              <a:rPr lang="ru-RU" sz="1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Futura PT Light"/>
              </a:rPr>
              <a:t>Баранова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Futura PT Light"/>
              </a:rPr>
              <a:t> Елена Григорьевна, воспитатель</a:t>
            </a:r>
            <a:endParaRPr lang="ru-RU" sz="1600" dirty="0">
              <a:latin typeface="Futura PT Ligh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74" y="3619178"/>
            <a:ext cx="2062271" cy="19129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18" t="15971" r="21942" b="42447"/>
          <a:stretch/>
        </p:blipFill>
        <p:spPr>
          <a:xfrm>
            <a:off x="4492857" y="3619178"/>
            <a:ext cx="2190948" cy="19129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33"/>
          <a:stretch/>
        </p:blipFill>
        <p:spPr>
          <a:xfrm rot="5400000">
            <a:off x="944666" y="1420269"/>
            <a:ext cx="2624328" cy="21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93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3B4555"/>
                </a:solidFill>
                <a:latin typeface="Futura PT Bold" panose="020B0902020204020203" pitchFamily="34" charset="-52"/>
              </a:rPr>
              <a:t>Пирамида проблем</a:t>
            </a:r>
          </a:p>
          <a:p>
            <a:pPr algn="ctr"/>
            <a:endParaRPr lang="ru-RU" sz="2400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078847" y="916283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="" xmlns:a16="http://schemas.microsoft.com/office/drawing/2014/main" id="{BB0E51F4-6683-486D-828A-441F28358AC4}"/>
              </a:ext>
            </a:extLst>
          </p:cNvPr>
          <p:cNvSpPr/>
          <p:nvPr/>
        </p:nvSpPr>
        <p:spPr bwMode="auto">
          <a:xfrm>
            <a:off x="2724912" y="1313091"/>
            <a:ext cx="978408" cy="1184572"/>
          </a:xfrm>
          <a:prstGeom prst="triangle">
            <a:avLst>
              <a:gd name="adj" fmla="val 49251"/>
            </a:avLst>
          </a:prstGeom>
          <a:solidFill>
            <a:srgbClr val="327FBE">
              <a:alpha val="21961"/>
            </a:srgbClr>
          </a:solidFill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рапеция 7">
            <a:extLst>
              <a:ext uri="{FF2B5EF4-FFF2-40B4-BE49-F238E27FC236}">
                <a16:creationId xmlns="" xmlns:a16="http://schemas.microsoft.com/office/drawing/2014/main" id="{FEA94B5E-3ECA-46F3-8242-90F1BA3E4187}"/>
              </a:ext>
            </a:extLst>
          </p:cNvPr>
          <p:cNvSpPr/>
          <p:nvPr/>
        </p:nvSpPr>
        <p:spPr bwMode="auto">
          <a:xfrm>
            <a:off x="159527" y="4280842"/>
            <a:ext cx="6070721" cy="2500553"/>
          </a:xfrm>
          <a:prstGeom prst="trapezoid">
            <a:avLst>
              <a:gd name="adj" fmla="val 59506"/>
            </a:avLst>
          </a:prstGeom>
          <a:solidFill>
            <a:srgbClr val="0070C0">
              <a:alpha val="47843"/>
            </a:srgbClr>
          </a:solidFill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Трапеция 8">
            <a:extLst>
              <a:ext uri="{FF2B5EF4-FFF2-40B4-BE49-F238E27FC236}">
                <a16:creationId xmlns="" xmlns:a16="http://schemas.microsoft.com/office/drawing/2014/main" id="{59DC12A3-C1E8-4DAD-AB54-B0A685CCA0A8}"/>
              </a:ext>
            </a:extLst>
          </p:cNvPr>
          <p:cNvSpPr/>
          <p:nvPr/>
        </p:nvSpPr>
        <p:spPr bwMode="auto">
          <a:xfrm>
            <a:off x="1645921" y="2474198"/>
            <a:ext cx="3063240" cy="1841607"/>
          </a:xfrm>
          <a:prstGeom prst="trapezoid">
            <a:avLst>
              <a:gd name="adj" fmla="val 59506"/>
            </a:avLst>
          </a:prstGeom>
          <a:solidFill>
            <a:srgbClr val="4770B5">
              <a:alpha val="47843"/>
            </a:srgbClr>
          </a:solidFill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82426F1-1212-4CAB-9D7A-374AC91E8D3D}"/>
              </a:ext>
            </a:extLst>
          </p:cNvPr>
          <p:cNvSpPr/>
          <p:nvPr/>
        </p:nvSpPr>
        <p:spPr>
          <a:xfrm>
            <a:off x="3340273" y="1957052"/>
            <a:ext cx="2755726" cy="269325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6350">
                  <a:solidFill>
                    <a:schemeClr val="tx1"/>
                  </a:solidFill>
                </a:ln>
              </a:rPr>
              <a:t>Федеральный уровень</a:t>
            </a:r>
            <a:endParaRPr lang="ru-RU" sz="16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469C47B-2C08-462A-A103-80CA445B1B4E}"/>
              </a:ext>
            </a:extLst>
          </p:cNvPr>
          <p:cNvSpPr/>
          <p:nvPr/>
        </p:nvSpPr>
        <p:spPr>
          <a:xfrm>
            <a:off x="3340273" y="3193490"/>
            <a:ext cx="2580361" cy="304397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6350">
                  <a:solidFill>
                    <a:schemeClr val="tx1"/>
                  </a:solidFill>
                </a:ln>
              </a:rPr>
              <a:t>Региональный уровень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E5A6370-CD24-4CD9-A71A-C9E5DD12C635}"/>
              </a:ext>
            </a:extLst>
          </p:cNvPr>
          <p:cNvSpPr/>
          <p:nvPr/>
        </p:nvSpPr>
        <p:spPr>
          <a:xfrm>
            <a:off x="3358618" y="4448879"/>
            <a:ext cx="2555309" cy="378218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6350">
                  <a:solidFill>
                    <a:schemeClr val="tx1"/>
                  </a:solidFill>
                </a:ln>
              </a:rPr>
              <a:t>Местный уровень</a:t>
            </a:r>
            <a:endParaRPr lang="ru-RU" sz="16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41FFCD0-0C73-46A9-8C88-7733FD3D7449}"/>
              </a:ext>
            </a:extLst>
          </p:cNvPr>
          <p:cNvSpPr/>
          <p:nvPr/>
        </p:nvSpPr>
        <p:spPr>
          <a:xfrm>
            <a:off x="5243108" y="4901219"/>
            <a:ext cx="6200383" cy="1806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243108" y="4935199"/>
            <a:ext cx="609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Временные затраты на передачу документации педагогам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246993" y="5276097"/>
            <a:ext cx="539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Временные затраты на информирование педагогов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27029" y="5655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3.Расход материалов (бумага, краска для принтера), </a:t>
            </a:r>
          </a:p>
          <a:p>
            <a:pPr algn="ctr"/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приводит к дополнительным денежным затратам</a:t>
            </a:r>
          </a:p>
        </p:txBody>
      </p:sp>
    </p:spTree>
    <p:extLst>
      <p:ext uri="{BB962C8B-B14F-4D97-AF65-F5344CB8AC3E}">
        <p14:creationId xmlns="" xmlns:p14="http://schemas.microsoft.com/office/powerpoint/2010/main" val="24358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8825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3B4555"/>
                </a:solidFill>
                <a:latin typeface="Futura PT Bold" panose="020B0902020204020203" pitchFamily="34" charset="-52"/>
              </a:rPr>
              <a:t>Карта текущего состояния процесса</a:t>
            </a:r>
          </a:p>
          <a:p>
            <a:pPr algn="ctr"/>
            <a:endParaRPr lang="ru-RU" sz="2400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078847" y="916283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1409700"/>
            <a:ext cx="11436804" cy="36012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444" y="6055743"/>
            <a:ext cx="10115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Документация*- Педагогическая диагностика индивидуального развития ребенка во всех возрастных группах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1656272" y="1251987"/>
            <a:ext cx="431320" cy="608506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4034288" y="1404387"/>
            <a:ext cx="431320" cy="608506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</a:t>
            </a:r>
          </a:p>
        </p:txBody>
      </p:sp>
      <p:sp>
        <p:nvSpPr>
          <p:cNvPr id="11" name="Пятно 1 10"/>
          <p:cNvSpPr/>
          <p:nvPr/>
        </p:nvSpPr>
        <p:spPr>
          <a:xfrm>
            <a:off x="5310997" y="1404387"/>
            <a:ext cx="431320" cy="608506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</a:t>
            </a:r>
          </a:p>
        </p:txBody>
      </p:sp>
      <p:sp>
        <p:nvSpPr>
          <p:cNvPr id="12" name="Пятно 1 11"/>
          <p:cNvSpPr/>
          <p:nvPr/>
        </p:nvSpPr>
        <p:spPr>
          <a:xfrm>
            <a:off x="8407880" y="1409700"/>
            <a:ext cx="431320" cy="608506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</a:t>
            </a:r>
          </a:p>
        </p:txBody>
      </p:sp>
      <p:sp>
        <p:nvSpPr>
          <p:cNvPr id="13" name="Пятно 1 12"/>
          <p:cNvSpPr/>
          <p:nvPr/>
        </p:nvSpPr>
        <p:spPr>
          <a:xfrm>
            <a:off x="10819727" y="1409700"/>
            <a:ext cx="431320" cy="608506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14868" y="4692770"/>
            <a:ext cx="5184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Проблемы: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Затраты времени на передачу информации педагогам</a:t>
            </a:r>
          </a:p>
          <a:p>
            <a:pPr marL="342900" indent="-342900">
              <a:buAutoNum type="arabicPeriod"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Временные затраты на информирование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</a:p>
          <a:p>
            <a:pPr marL="342900" indent="-342900">
              <a:buAutoNum type="arabicPeriod"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(бумага, краска для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принтера)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225816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3B4555"/>
                </a:solidFill>
                <a:latin typeface="Futura PT Bold" panose="020B0902020204020203" pitchFamily="34" charset="-52"/>
              </a:rPr>
              <a:t>Карта целевого состояния процесса</a:t>
            </a:r>
          </a:p>
          <a:p>
            <a:pPr algn="ctr"/>
            <a:endParaRPr lang="ru-RU" sz="2400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1438275"/>
            <a:ext cx="11601450" cy="39814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40679" y="2187140"/>
            <a:ext cx="698740" cy="6336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65206" y="2339540"/>
            <a:ext cx="934529" cy="6336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854459" y="2503989"/>
            <a:ext cx="1193321" cy="6336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84233" y="2339540"/>
            <a:ext cx="1193321" cy="6336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468809" y="2491940"/>
            <a:ext cx="1193321" cy="6336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078847" y="3984310"/>
            <a:ext cx="1193321" cy="6336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854460" y="4301159"/>
            <a:ext cx="1063925" cy="6336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26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1" y="297880"/>
            <a:ext cx="10584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B4555"/>
                </a:solidFill>
                <a:latin typeface="Futura PT Bold" panose="020B0902020204020203" pitchFamily="34" charset="-52"/>
              </a:rPr>
              <a:t>План мероприятий по устранению проблем</a:t>
            </a:r>
          </a:p>
          <a:p>
            <a:pPr algn="ctr"/>
            <a:endParaRPr lang="ru-RU" sz="2400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078847" y="660251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02" y="768096"/>
            <a:ext cx="11661026" cy="58060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79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1" y="297880"/>
            <a:ext cx="10584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B4555"/>
                </a:solidFill>
                <a:latin typeface="Futura PT Bold" panose="020B0902020204020203" pitchFamily="34" charset="-52"/>
              </a:rPr>
              <a:t>План мероприятий по устранению проблем</a:t>
            </a:r>
          </a:p>
          <a:p>
            <a:pPr algn="ctr"/>
            <a:endParaRPr lang="ru-RU" sz="2400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078847" y="660251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28" y="976312"/>
            <a:ext cx="9013865" cy="51915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32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-42530"/>
            <a:ext cx="617709" cy="120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02" y="297880"/>
            <a:ext cx="10584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3B4555"/>
                </a:solidFill>
                <a:latin typeface="Futura PT Bold" panose="020B0902020204020203" pitchFamily="34" charset="-52"/>
              </a:rPr>
              <a:t>Достигнутые результаты</a:t>
            </a:r>
          </a:p>
          <a:p>
            <a:pPr algn="ctr"/>
            <a:endParaRPr lang="ru-RU" sz="2400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078847" y="916283"/>
            <a:ext cx="6034305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940953" y="2187140"/>
            <a:ext cx="1031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836D1805-57B3-4E04-8411-8E76B8EB078A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089180849"/>
              </p:ext>
            </p:extLst>
          </p:nvPr>
        </p:nvGraphicFramePr>
        <p:xfrm>
          <a:off x="287589" y="1258505"/>
          <a:ext cx="5274004" cy="503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836D1805-57B3-4E04-8411-8E76B8EB078A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304807016"/>
              </p:ext>
            </p:extLst>
          </p:nvPr>
        </p:nvGraphicFramePr>
        <p:xfrm>
          <a:off x="5908101" y="1251987"/>
          <a:ext cx="5274004" cy="503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18340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210</Words>
  <Application>Microsoft Office PowerPoint</Application>
  <PresentationFormat>Произвольный</PresentationFormat>
  <Paragraphs>63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ue66-1</cp:lastModifiedBy>
  <cp:revision>68</cp:revision>
  <dcterms:created xsi:type="dcterms:W3CDTF">2019-04-02T07:58:05Z</dcterms:created>
  <dcterms:modified xsi:type="dcterms:W3CDTF">2021-06-02T09:05:29Z</dcterms:modified>
</cp:coreProperties>
</file>